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312" r:id="rId2"/>
    <p:sldId id="290" r:id="rId3"/>
    <p:sldId id="343" r:id="rId4"/>
    <p:sldId id="349" r:id="rId5"/>
    <p:sldId id="293" r:id="rId6"/>
    <p:sldId id="321" r:id="rId7"/>
    <p:sldId id="294" r:id="rId8"/>
    <p:sldId id="313" r:id="rId9"/>
    <p:sldId id="323" r:id="rId10"/>
    <p:sldId id="325" r:id="rId11"/>
    <p:sldId id="327" r:id="rId12"/>
    <p:sldId id="256" r:id="rId13"/>
    <p:sldId id="277" r:id="rId14"/>
    <p:sldId id="258" r:id="rId15"/>
    <p:sldId id="333" r:id="rId16"/>
    <p:sldId id="335" r:id="rId17"/>
    <p:sldId id="337" r:id="rId18"/>
    <p:sldId id="339" r:id="rId19"/>
    <p:sldId id="351" r:id="rId20"/>
    <p:sldId id="352" r:id="rId21"/>
    <p:sldId id="353" r:id="rId22"/>
    <p:sldId id="354" r:id="rId23"/>
    <p:sldId id="355" r:id="rId24"/>
    <p:sldId id="356" r:id="rId25"/>
    <p:sldId id="26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DA6B3-2A40-4E01-92DB-C7C7AA459DBE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3E775-F237-4AC9-A5C3-7CE65826CA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855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2996952"/>
            <a:ext cx="3312368" cy="3600400"/>
          </a:xfrm>
        </p:spPr>
        <p:txBody>
          <a:bodyPr>
            <a:normAutofit/>
          </a:bodyPr>
          <a:lstStyle/>
          <a:p>
            <a:r>
              <a:rPr lang="ru-RU" b="1" dirty="0"/>
              <a:t>Автор: </a:t>
            </a:r>
            <a:r>
              <a:rPr lang="ru-RU" b="1" dirty="0" smtClean="0"/>
              <a:t>Болдырева Софья</a:t>
            </a:r>
            <a:r>
              <a:rPr lang="ru-RU" b="1" dirty="0" smtClean="0"/>
              <a:t>,</a:t>
            </a:r>
            <a:endParaRPr lang="ru-RU" b="1" dirty="0"/>
          </a:p>
          <a:p>
            <a:r>
              <a:rPr lang="ru-RU" b="1" dirty="0"/>
              <a:t>обучающаяся </a:t>
            </a:r>
            <a:r>
              <a:rPr lang="ru-RU" b="1" dirty="0" smtClean="0"/>
              <a:t>4 «</a:t>
            </a:r>
            <a:r>
              <a:rPr lang="ru-RU" b="1" dirty="0" err="1" smtClean="0"/>
              <a:t>А»</a:t>
            </a:r>
            <a:r>
              <a:rPr lang="ru-RU" b="1" dirty="0" err="1" smtClean="0"/>
              <a:t>класса</a:t>
            </a:r>
            <a:r>
              <a:rPr lang="ru-RU" b="1" dirty="0"/>
              <a:t>.</a:t>
            </a:r>
          </a:p>
          <a:p>
            <a:r>
              <a:rPr lang="ru-RU" b="1" dirty="0"/>
              <a:t>Руководитель: </a:t>
            </a:r>
            <a:r>
              <a:rPr lang="ru-RU" b="1" dirty="0" err="1"/>
              <a:t>Крейда</a:t>
            </a:r>
            <a:r>
              <a:rPr lang="ru-RU" b="1" dirty="0"/>
              <a:t> О.В.,</a:t>
            </a:r>
          </a:p>
          <a:p>
            <a:r>
              <a:rPr lang="ru-RU" b="1" dirty="0"/>
              <a:t>учитель </a:t>
            </a:r>
            <a:r>
              <a:rPr lang="ru-RU" b="1" dirty="0" smtClean="0"/>
              <a:t>начальных классов.</a:t>
            </a:r>
            <a:endParaRPr lang="ru-RU" b="1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38" y="1772816"/>
            <a:ext cx="450552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11559" y="188640"/>
            <a:ext cx="7920881" cy="17543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Малые народы России</a:t>
            </a:r>
          </a:p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Водь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4960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1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67544" y="1"/>
            <a:ext cx="7076256" cy="4206240"/>
          </a:xfrm>
        </p:spPr>
        <p:txBody>
          <a:bodyPr>
            <a:noAutofit/>
          </a:bodyPr>
          <a:lstStyle/>
          <a:p>
            <a:r>
              <a:rPr lang="ru-RU" sz="2800" dirty="0" err="1"/>
              <a:t>Водьский</a:t>
            </a:r>
            <a:r>
              <a:rPr lang="ru-RU" sz="2800" dirty="0"/>
              <a:t> язык включен в 2009 г. ЮНЕСКО в Атлас исчезающих языков мира как «находящийся в критическом состоянии». В настоящее время его помнят лишь отдельные люди старшего поколения. Однако по переписи 2002 г. в России число владеющих </a:t>
            </a:r>
            <a:r>
              <a:rPr lang="ru-RU" sz="2800" dirty="0" err="1"/>
              <a:t>водьским</a:t>
            </a:r>
            <a:r>
              <a:rPr lang="ru-RU" sz="2800" dirty="0"/>
              <a:t> языком составило 774 человека, что больше самих води в 19 раз! Почему так? Эта аномалия напрямую связана с процессом насильственной ассимиляции води, что привело к регистрации води как русских граждан </a:t>
            </a:r>
            <a:r>
              <a:rPr lang="ru-RU" sz="2800" dirty="0" smtClean="0"/>
              <a:t>России.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4426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348880"/>
            <a:ext cx="8712968" cy="4248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59633" y="834971"/>
            <a:ext cx="7046168" cy="793829"/>
          </a:xfrm>
        </p:spPr>
        <p:txBody>
          <a:bodyPr/>
          <a:lstStyle/>
          <a:p>
            <a:pPr algn="ctr"/>
            <a:r>
              <a:rPr lang="ru-RU" dirty="0"/>
              <a:t>Традиционная одежда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76" y="1628800"/>
            <a:ext cx="4176463" cy="3294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39" y="1628800"/>
            <a:ext cx="369357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607" y="4509120"/>
            <a:ext cx="393502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819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204864"/>
            <a:ext cx="8424936" cy="4392488"/>
          </a:xfrm>
        </p:spPr>
        <p:txBody>
          <a:bodyPr>
            <a:normAutofit/>
          </a:bodyPr>
          <a:lstStyle/>
          <a:p>
            <a:pPr algn="just">
              <a:spcAft>
                <a:spcPts val="600"/>
              </a:spcAft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51521" y="511806"/>
            <a:ext cx="8568952" cy="4413652"/>
          </a:xfrm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 первом знакомстве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Водь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очень трудно выделить среди других прибалтийско-финских народов — все они принадлежат к широко распространенному восточно-прибалтийскому типу. Но были у води две особенности. Во-первых, она была исключительно светловолоса. Пожалуй, это был самый белокурый народ в мире: у 80% мужчин и у 76% женщин волосы белели как снег или золотисто желтели как прибрежный песок. Многие отмечали, что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водские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дети и подростки очень светловолосы, лишь с возрастом волосы темнели и приобретали цвет темной золы.</a:t>
            </a:r>
          </a:p>
        </p:txBody>
      </p:sp>
    </p:spTree>
    <p:extLst>
      <p:ext uri="{BB962C8B-B14F-4D97-AF65-F5344CB8AC3E}">
        <p14:creationId xmlns:p14="http://schemas.microsoft.com/office/powerpoint/2010/main" val="292699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611560" y="548680"/>
            <a:ext cx="7868344" cy="4414515"/>
          </a:xfrm>
        </p:spPr>
        <p:txBody>
          <a:bodyPr>
            <a:noAutofit/>
          </a:bodyPr>
          <a:lstStyle/>
          <a:p>
            <a:r>
              <a:rPr lang="ru-RU" sz="2800" dirty="0"/>
              <a:t>Во-вторых, нельзя оставить без внимания еще одну сторону внешнего облика води, которая многими признается главной, хотя она и не поддается точным измерениям. Речь идет о красоте. Еще в конце XVIII века известный исследователь Федор </a:t>
            </a:r>
            <a:r>
              <a:rPr lang="ru-RU" sz="2800" dirty="0" err="1"/>
              <a:t>Туманский</a:t>
            </a:r>
            <a:r>
              <a:rPr lang="ru-RU" sz="2800" dirty="0"/>
              <a:t> писал: «Женщины </a:t>
            </a:r>
            <a:r>
              <a:rPr lang="ru-RU" sz="2800" dirty="0" err="1"/>
              <a:t>чюдские</a:t>
            </a:r>
            <a:r>
              <a:rPr lang="ru-RU" sz="2800" dirty="0"/>
              <a:t> все вообще красивы, имеют веселый, приятный и заманчивый взгляд, быстрые глаза, большие голубые… росту они </a:t>
            </a:r>
            <a:r>
              <a:rPr lang="ru-RU" sz="2800" dirty="0" err="1"/>
              <a:t>хорошаго</a:t>
            </a:r>
            <a:r>
              <a:rPr lang="ru-RU" sz="2800" dirty="0"/>
              <a:t>, волоса почти у всех светло-русые, тело имеют здоровое нежное, белое и чистое…»</a:t>
            </a:r>
          </a:p>
        </p:txBody>
      </p:sp>
    </p:spTree>
    <p:extLst>
      <p:ext uri="{BB962C8B-B14F-4D97-AF65-F5344CB8AC3E}">
        <p14:creationId xmlns:p14="http://schemas.microsoft.com/office/powerpoint/2010/main" val="41738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76672"/>
            <a:ext cx="7776864" cy="34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4972637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3429000"/>
            <a:ext cx="5184577" cy="3176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76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199" y="1700808"/>
            <a:ext cx="8229600" cy="4464496"/>
          </a:xfrm>
        </p:spPr>
        <p:txBody>
          <a:bodyPr>
            <a:noAutofit/>
          </a:bodyPr>
          <a:lstStyle/>
          <a:p>
            <a:pPr marL="0" indent="0">
              <a:spcAft>
                <a:spcPts val="1125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Arial"/>
                <a:ea typeface="Times New Roman"/>
              </a:rPr>
              <a:t>  На голову надевалась круглая шапочка «</a:t>
            </a:r>
            <a:r>
              <a:rPr lang="ru-RU" sz="2800" dirty="0" err="1">
                <a:solidFill>
                  <a:srgbClr val="000000"/>
                </a:solidFill>
                <a:latin typeface="Arial"/>
                <a:ea typeface="Times New Roman"/>
              </a:rPr>
              <a:t>пяясиэ</a:t>
            </a:r>
            <a:r>
              <a:rPr lang="ru-RU" sz="2800" dirty="0">
                <a:solidFill>
                  <a:srgbClr val="000000"/>
                </a:solidFill>
                <a:latin typeface="Arial"/>
                <a:ea typeface="Times New Roman"/>
              </a:rPr>
              <a:t>», вся украшенная бисером, оловянными бляшками и белыми раковинами каури — «</a:t>
            </a:r>
            <a:r>
              <a:rPr lang="ru-RU" sz="2800" dirty="0" err="1">
                <a:solidFill>
                  <a:srgbClr val="000000"/>
                </a:solidFill>
                <a:latin typeface="Arial"/>
                <a:ea typeface="Times New Roman"/>
              </a:rPr>
              <a:t>ужовками</a:t>
            </a:r>
            <a:r>
              <a:rPr lang="ru-RU" sz="2800" dirty="0">
                <a:solidFill>
                  <a:srgbClr val="000000"/>
                </a:solidFill>
                <a:latin typeface="Arial"/>
                <a:ea typeface="Times New Roman"/>
              </a:rPr>
              <a:t>». Родина этих ракушек – воды Индийского океана! Вы можете себе представить, как эти раковины везли за тысячи и тысячи километров, чтобы в далеких, глухих деревнях женщины с их помощью оберегались от злых духов? Сзади у шапочки имелась петля, через которую пропускались распущенные волосы.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1" y="116632"/>
            <a:ext cx="878497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3600" b="1" cap="all" dirty="0" smtClean="0">
              <a:ln/>
              <a:solidFill>
                <a:srgbClr val="4E67C8"/>
              </a:solidFill>
              <a:effectLst>
                <a:outerShdw blurRad="19685" dist="12700" dir="5400000" algn="tl" rotWithShape="0">
                  <a:srgbClr val="4E67C8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3600" b="1" cap="all" dirty="0">
              <a:ln/>
              <a:solidFill>
                <a:srgbClr val="4E67C8"/>
              </a:solidFill>
              <a:effectLst>
                <a:outerShdw blurRad="19685" dist="12700" dir="5400000" algn="tl" rotWithShape="0">
                  <a:srgbClr val="4E67C8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3289" y="116631"/>
            <a:ext cx="6512511" cy="172819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Одежда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девушек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87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568952" cy="6264696"/>
          </a:xfrm>
        </p:spPr>
        <p:txBody>
          <a:bodyPr>
            <a:normAutofit/>
          </a:bodyPr>
          <a:lstStyle/>
          <a:p>
            <a:r>
              <a:rPr lang="ru-RU" sz="3200" dirty="0"/>
              <a:t>В уши вдевались серебряные серьги, к которым подвешивались большие кольца с различными привесками из камней и жемчуга, серебряные и золотые шнуры с кистями. От колец отходили и длинные шнуры, которые связывались на спине и опускались до поясницы, часто к этим кольцам еще подвешивались широкие ленты, завязанные на плечах. Всю шею закрывали до девяти ниток бус из розового бисера, черных и белых камней, бубенчиков.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29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539552" y="0"/>
            <a:ext cx="7704856" cy="4206240"/>
          </a:xfrm>
        </p:spPr>
        <p:txBody>
          <a:bodyPr>
            <a:noAutofit/>
          </a:bodyPr>
          <a:lstStyle/>
          <a:p>
            <a:r>
              <a:rPr lang="ru-RU" sz="2800" dirty="0"/>
              <a:t>Поверх глухого сарафана «</a:t>
            </a:r>
            <a:r>
              <a:rPr lang="ru-RU" sz="2800" dirty="0" err="1"/>
              <a:t>амы</a:t>
            </a:r>
            <a:r>
              <a:rPr lang="ru-RU" sz="2800" dirty="0"/>
              <a:t>» без рукавов из белого полотна (имеется   в  виду  глухая наплечная одежда длиной почти до щиколоток) девушка надевала короткую кофту «</a:t>
            </a:r>
            <a:r>
              <a:rPr lang="ru-RU" sz="2800" dirty="0" err="1"/>
              <a:t>ихад</a:t>
            </a:r>
            <a:r>
              <a:rPr lang="ru-RU" sz="2800" dirty="0"/>
              <a:t>» («рукава»), не доходившую до пояса и не имевшую боковых швов. Поверх нее носили нагрудные украшения в виде двух кусков красного сукна в форме полумесяца, сплошь зашитые бисером, «кораллами», раковинами каури: одно, узкое,— «</a:t>
            </a:r>
            <a:r>
              <a:rPr lang="ru-RU" sz="2800" dirty="0" err="1"/>
              <a:t>риссико</a:t>
            </a:r>
            <a:r>
              <a:rPr lang="ru-RU" sz="2800" dirty="0"/>
              <a:t>» — ближе к шее, другое, широкое, — «</a:t>
            </a:r>
            <a:r>
              <a:rPr lang="ru-RU" sz="2800" dirty="0" err="1"/>
              <a:t>мюэци</a:t>
            </a:r>
            <a:r>
              <a:rPr lang="ru-RU" sz="2800" dirty="0"/>
              <a:t>» — пониже. На грудь спускался крест на двойной нитке </a:t>
            </a:r>
            <a:r>
              <a:rPr lang="ru-RU" sz="2800" dirty="0" smtClean="0"/>
              <a:t>бус.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3907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496944" cy="6336704"/>
          </a:xfrm>
        </p:spPr>
        <p:txBody>
          <a:bodyPr>
            <a:normAutofit/>
          </a:bodyPr>
          <a:lstStyle/>
          <a:p>
            <a:r>
              <a:rPr lang="ru-RU" sz="3600" dirty="0"/>
              <a:t>На ноги надевали короткие чулки, поверх их — толстые красные обмотки, затем на колени наматывали разноцветное сукно. Ноги обматывали очень толсто, от чего «ноги бывают с выгибом или кривы», и, по свидетельству Ф. </a:t>
            </a:r>
            <a:r>
              <a:rPr lang="ru-RU" sz="3600" dirty="0" err="1"/>
              <a:t>Туманского</a:t>
            </a:r>
            <a:r>
              <a:rPr lang="ru-RU" sz="3600" dirty="0"/>
              <a:t>, «при первом взгляде не найти ни у единой женщины прямой ноги, но у них сие красотою считается».</a:t>
            </a:r>
          </a:p>
        </p:txBody>
      </p:sp>
    </p:spTree>
    <p:extLst>
      <p:ext uri="{BB962C8B-B14F-4D97-AF65-F5344CB8AC3E}">
        <p14:creationId xmlns:p14="http://schemas.microsoft.com/office/powerpoint/2010/main" val="364653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8092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33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988840"/>
            <a:ext cx="8424936" cy="3960440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Актуальность этой темы бесспорна. В современном мире появилась опасность утраты национальных традиций. Поэтому хочется, прикоснуться к народной культуре, узнать фольклор, быт народов ,проживающих рядом. Особенно, если это малый, исчезающий народ такой как коренные жители Ленинградской области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Водь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Народы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Водь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имели свои понятия и представления о тайнах мироздания, о жизни и смерти, о добре и зле, о сущности и предназначении человека, о растительном и животном мире. 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23528" y="767555"/>
            <a:ext cx="7848871" cy="1077269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Краткая аннотация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305889"/>
            <a:ext cx="74888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616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4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48680"/>
            <a:ext cx="6512511" cy="1296144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Одежда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молодок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95736" y="3284984"/>
            <a:ext cx="5348064" cy="9212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387085" cy="47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659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0"/>
            <a:ext cx="8676456" cy="4206240"/>
          </a:xfrm>
        </p:spPr>
        <p:txBody>
          <a:bodyPr>
            <a:noAutofit/>
          </a:bodyPr>
          <a:lstStyle/>
          <a:p>
            <a:r>
              <a:rPr lang="ru-RU" sz="2800" dirty="0"/>
              <a:t>Когда женщина выходила замуж, ее </a:t>
            </a:r>
            <a:r>
              <a:rPr lang="ru-RU" sz="2800" dirty="0" smtClean="0"/>
              <a:t>наряд становился </a:t>
            </a:r>
            <a:r>
              <a:rPr lang="ru-RU" sz="2800" dirty="0"/>
              <a:t>ярким и поразительно нарядным. После венчания невесте коротко отрезали или брили волосы, а затем стригли их через каждые две недели. Делалось это для того, чтобы духи-покровители рода невесты (всегда враждебные роду жениха) не перешли вместе с невестой в дом мужа. Такой обряд в отголосках существовал у многих европейских и азиатских народов, а у води он дожил до начала XX века! На бритую голову надевали белый сложный высокий головной убор «</a:t>
            </a:r>
            <a:r>
              <a:rPr lang="ru-RU" sz="2800" dirty="0" err="1"/>
              <a:t>пайкас</a:t>
            </a:r>
            <a:r>
              <a:rPr lang="ru-RU" sz="2800" dirty="0"/>
              <a:t>» — «шапку, подобную гренадерским… вышитая и выстроченная на холсте самом чистом белом, и от шапки вниз по плечам пущены длинные и широкие лопасти». </a:t>
            </a:r>
          </a:p>
        </p:txBody>
      </p:sp>
    </p:spTree>
    <p:extLst>
      <p:ext uri="{BB962C8B-B14F-4D97-AF65-F5344CB8AC3E}">
        <p14:creationId xmlns:p14="http://schemas.microsoft.com/office/powerpoint/2010/main" val="225891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0"/>
            <a:ext cx="8712968" cy="4206240"/>
          </a:xfrm>
        </p:spPr>
        <p:txBody>
          <a:bodyPr>
            <a:noAutofit/>
          </a:bodyPr>
          <a:lstStyle/>
          <a:p>
            <a:r>
              <a:rPr lang="ru-RU" sz="2800" dirty="0"/>
              <a:t>Наверху этого головного убора было украшение в виде цветка из бисера и раковин каури. Серьги, бусы, нагрудные украшения и пояс были такими же, как у девушек. Но сарафан был иной —у замужних женщин он шился из синего сукна и назывался «</a:t>
            </a:r>
            <a:r>
              <a:rPr lang="ru-RU" sz="2800" dirty="0" err="1"/>
              <a:t>рукка</a:t>
            </a:r>
            <a:r>
              <a:rPr lang="ru-RU" sz="2800" dirty="0"/>
              <a:t>». Если у девушек кофта была простая холщовая, то у молодок она у запястий и на плечах украшалась сложнейшей многоцветной вышивкой, бисером, жемчугом, полудрагоценными камнями. Было отличие и в передниках: замужние женщины под полотняным передником обязательно носили второй, из синего сукна, украшенный бисером, бронзовыми колечками и </a:t>
            </a:r>
            <a:r>
              <a:rPr lang="ru-RU" sz="2800" dirty="0" err="1"/>
              <a:t>пронизками</a:t>
            </a:r>
            <a:r>
              <a:rPr lang="ru-RU" sz="2800" dirty="0"/>
              <a:t>, монетами и бубенчиками. </a:t>
            </a:r>
          </a:p>
        </p:txBody>
      </p:sp>
    </p:spTree>
    <p:extLst>
      <p:ext uri="{BB962C8B-B14F-4D97-AF65-F5344CB8AC3E}">
        <p14:creationId xmlns:p14="http://schemas.microsoft.com/office/powerpoint/2010/main" val="712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512511" cy="1512168"/>
          </a:xfrm>
        </p:spPr>
        <p:txBody>
          <a:bodyPr/>
          <a:lstStyle/>
          <a:p>
            <a:pPr algn="ctr"/>
            <a:r>
              <a:rPr lang="ru-RU" sz="6600" dirty="0" smtClean="0"/>
              <a:t>Обряды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340768"/>
            <a:ext cx="8208912" cy="4032448"/>
          </a:xfrm>
        </p:spPr>
        <p:txBody>
          <a:bodyPr>
            <a:noAutofit/>
          </a:bodyPr>
          <a:lstStyle/>
          <a:p>
            <a:r>
              <a:rPr lang="ru-RU" sz="2400" dirty="0"/>
              <a:t>Брачный возраст наступал у мужчин в 15, а у девушек в 14 лет. О желании жениться парень в первую очередь сообщал священнику для того, чтобы узнать позволяет ли ему степень родства взять избранную им невесту. Затем жених сватал девушку без ведома ее и его родителей. Священник обручал молодых и после этого сам объявлял о свадьбе. Узнав об обручении, мать невесты поднимала шум в доме, хватала невесту за косу и держала ее до тех пор, пока жених не обрезал ей волосы. Затем мать невесты отдавала жениху волосы дочери и говорила: «возьми косу вместе с головой, будь ее господином, а она да будет твоей рабой».</a:t>
            </a:r>
          </a:p>
        </p:txBody>
      </p:sp>
    </p:spTree>
    <p:extLst>
      <p:ext uri="{BB962C8B-B14F-4D97-AF65-F5344CB8AC3E}">
        <p14:creationId xmlns:p14="http://schemas.microsoft.com/office/powerpoint/2010/main" val="379920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25000" lnSpcReduction="20000"/>
          </a:bodyPr>
          <a:lstStyle/>
          <a:p>
            <a:endParaRPr lang="ru-RU" sz="5000" dirty="0"/>
          </a:p>
          <a:p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После этого созывали соседей и родственников, которые провожали молодых в церковь на венчание по православному обряду. По приезду в дом супруга невесту встречала сестра мужа или другая незамужняя женщина. Она вводила молодую в избу и ставила ее у дверей с правой стороны, а сама вставала с левой. Новобрачная должна была постоянно кланяться до захода солнца. Когда молодая от усталости падала в обморок, девушки брали ее под руки, уводили в спальню и укладывали на постель. После этого приходил муж и «выкупал» постель — одаривал девушек гостинцами.</a:t>
            </a:r>
          </a:p>
          <a:p>
            <a:r>
              <a:rPr lang="ru-RU" sz="8000" dirty="0">
                <a:solidFill>
                  <a:schemeClr val="accent6">
                    <a:lumMod val="75000"/>
                  </a:schemeClr>
                </a:solidFill>
              </a:rPr>
              <a:t>Через час-два молодых приводили к гостям и начинались пляски под звуки волынки. Молодые наполняли кубок вином, ставили его на тарелку и, взяв ее в руки, обходили гостей, предлагая выпить вино. Согласно традиции никто не мог уйти со свадьбы, не опустошив кубок до дна и не положив денег на тарелку. Свадебное гуляние продолжалось два дня. При прощании гости </a:t>
            </a:r>
            <a:r>
              <a:rPr lang="ru-RU" sz="8000" dirty="0">
                <a:solidFill>
                  <a:srgbClr val="C00000"/>
                </a:solidFill>
              </a:rPr>
              <a:t>одаривали молодую жену рубашками и курами».</a:t>
            </a:r>
          </a:p>
        </p:txBody>
      </p:sp>
    </p:spTree>
    <p:extLst>
      <p:ext uri="{BB962C8B-B14F-4D97-AF65-F5344CB8AC3E}">
        <p14:creationId xmlns:p14="http://schemas.microsoft.com/office/powerpoint/2010/main" val="25422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3143" y="246361"/>
            <a:ext cx="831933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2002 год — создание 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водской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символики 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/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(флага </a:t>
            </a:r>
            <a:r>
              <a:rPr lang="ru-RU" sz="3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и 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герба)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43" y="2276872"/>
            <a:ext cx="8103313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69873" y="2280730"/>
            <a:ext cx="8103313" cy="382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Синие треугольники — воды Чудского и Финского заливов, омывающие эту землю. Крест — символ памяти о предках, мужественно защищавших свою родную землю и «истреблённых множественными войнами»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endParaRPr lang="ru-RU" sz="2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26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712968" cy="5976664"/>
          </a:xfrm>
        </p:spPr>
        <p:txBody>
          <a:bodyPr>
            <a:noAutofit/>
          </a:bodyPr>
          <a:lstStyle/>
          <a:p>
            <a:r>
              <a:rPr lang="ru-RU" sz="4000" dirty="0"/>
              <a:t> </a:t>
            </a:r>
            <a:r>
              <a:rPr lang="ru-RU" sz="2800" dirty="0"/>
              <a:t>В суровой борьбе за существование, продолжение своего рода и племени они выработали своеобразные законы жизни гармонии с природой, морально этические нормы поведения среди людей, разнообразные обычаи и праздники, бережно хранимые и передаваемые из поколения в поколение. </a:t>
            </a:r>
          </a:p>
          <a:p>
            <a:r>
              <a:rPr lang="ru-RU" sz="2800" dirty="0"/>
              <a:t>Национальная культура малочисленных народов </a:t>
            </a:r>
            <a:r>
              <a:rPr lang="ru-RU" sz="2800" dirty="0" err="1"/>
              <a:t>Водь</a:t>
            </a:r>
            <a:r>
              <a:rPr lang="ru-RU" sz="2800" dirty="0"/>
              <a:t> может быть сохранена и продолжена в веках, только если она будет интересна подрастающему поколению.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784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229600" cy="276490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ru-RU" sz="36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02899" y="332656"/>
            <a:ext cx="40992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solidFill>
                  <a:srgbClr val="4E67C8"/>
                </a:solidFill>
                <a:effectLst>
                  <a:outerShdw blurRad="19685" dist="12700" dir="5400000" algn="tl" rotWithShape="0">
                    <a:srgbClr val="4E67C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ИСТОРИЯ ВОДИ</a:t>
            </a:r>
            <a:endParaRPr lang="ru-RU" sz="4000" b="1" cap="all" dirty="0">
              <a:ln/>
              <a:solidFill>
                <a:srgbClr val="4E67C8"/>
              </a:solidFill>
              <a:effectLst>
                <a:outerShdw blurRad="19685" dist="12700" dir="5400000" algn="tl" rotWithShape="0">
                  <a:srgbClr val="4E67C8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7776864" cy="453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16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12968" cy="5544616"/>
          </a:xfrm>
        </p:spPr>
        <p:txBody>
          <a:bodyPr>
            <a:noAutofit/>
          </a:bodyPr>
          <a:lstStyle/>
          <a:p>
            <a:r>
              <a:rPr lang="ru-RU" sz="3600" dirty="0"/>
              <a:t>Самоназвание </a:t>
            </a:r>
            <a:r>
              <a:rPr lang="ru-RU" sz="3600" dirty="0" err="1"/>
              <a:t>вадьялайн</a:t>
            </a:r>
            <a:r>
              <a:rPr lang="ru-RU" sz="3600" dirty="0"/>
              <a:t>, живут в Ленинградской области. Относятся к </a:t>
            </a:r>
            <a:r>
              <a:rPr lang="ru-RU" sz="3600" dirty="0" err="1"/>
              <a:t>беломорско-балтийской</a:t>
            </a:r>
            <a:r>
              <a:rPr lang="ru-RU" sz="3600" dirty="0"/>
              <a:t> расе большой </a:t>
            </a:r>
            <a:r>
              <a:rPr lang="ru-RU" sz="3600" dirty="0" err="1"/>
              <a:t>евроопеоидной</a:t>
            </a:r>
            <a:r>
              <a:rPr lang="ru-RU" sz="3600" dirty="0"/>
              <a:t> расы. </a:t>
            </a:r>
            <a:r>
              <a:rPr lang="ru-RU" sz="3600" dirty="0" err="1"/>
              <a:t>Водский</a:t>
            </a:r>
            <a:r>
              <a:rPr lang="ru-RU" sz="3600" dirty="0"/>
              <a:t> язык, относящийся к (прибалтийско-финской группе финно-угорских языков, имеет два диалекта: западный и восточный.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36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836712"/>
            <a:ext cx="8136904" cy="540060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По результатам Всероссийской переписи населения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на территории Российской Федерации проживает всего 62 представителя этого народа.</a:t>
            </a:r>
          </a:p>
          <a:p>
            <a:pPr marL="0" indent="0" algn="just">
              <a:buNone/>
            </a:pP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Водь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(«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вожане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») — древнейшее население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Ингрии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Ингерманландии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Ижорской земли) начинает упоминаться в летописях с XI в.; с вхождения в состав Новгородских земель среди води постепенно распространяется православие. В источниках XVIII в. известны также как чудь</a:t>
            </a:r>
          </a:p>
        </p:txBody>
      </p:sp>
    </p:spTree>
    <p:extLst>
      <p:ext uri="{BB962C8B-B14F-4D97-AF65-F5344CB8AC3E}">
        <p14:creationId xmlns:p14="http://schemas.microsoft.com/office/powerpoint/2010/main" val="35880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19" y="650305"/>
            <a:ext cx="8712969" cy="6019055"/>
          </a:xfrm>
        </p:spPr>
        <p:txBody>
          <a:bodyPr>
            <a:normAutofit/>
          </a:bodyPr>
          <a:lstStyle/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11" y="650305"/>
            <a:ext cx="8351653" cy="5650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40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3" y="188640"/>
            <a:ext cx="863456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5" y="2276872"/>
            <a:ext cx="84185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3600" dirty="0" smtClean="0">
                <a:solidFill>
                  <a:srgbClr val="25252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36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511804"/>
            <a:ext cx="863456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Сама </a:t>
            </a:r>
            <a:r>
              <a:rPr lang="ru-RU" sz="3200" dirty="0" err="1"/>
              <a:t>водь</a:t>
            </a:r>
            <a:r>
              <a:rPr lang="ru-RU" sz="3200" dirty="0"/>
              <a:t> называла себя «</a:t>
            </a:r>
            <a:r>
              <a:rPr lang="ru-RU" sz="3200" dirty="0" err="1"/>
              <a:t>ваддя</a:t>
            </a:r>
            <a:r>
              <a:rPr lang="ru-RU" sz="3200" dirty="0"/>
              <a:t>», «</a:t>
            </a:r>
            <a:r>
              <a:rPr lang="ru-RU" sz="3200" dirty="0" err="1"/>
              <a:t>вадьялайзет</a:t>
            </a:r>
            <a:r>
              <a:rPr lang="ru-RU" sz="3200" dirty="0"/>
              <a:t>». Это имя в русских источниках впервые отмечено в рукописи литератора и историка Ф. </a:t>
            </a:r>
            <a:r>
              <a:rPr lang="ru-RU" sz="3200" dirty="0" err="1"/>
              <a:t>Туманского</a:t>
            </a:r>
            <a:r>
              <a:rPr lang="ru-RU" sz="3200" dirty="0"/>
              <a:t> — любопытнейшем документе, написанном в конце XVIII века, после поездки его автора в 1790 году по Петербургской губернии. В этом уникальном труде с поразительной наблюдательностью описаны финно-угорские народы губернии, их одежды и обычаи. Рукопись была опубликована только в 1970 году.</a:t>
            </a:r>
          </a:p>
        </p:txBody>
      </p:sp>
    </p:spTree>
    <p:extLst>
      <p:ext uri="{BB962C8B-B14F-4D97-AF65-F5344CB8AC3E}">
        <p14:creationId xmlns:p14="http://schemas.microsoft.com/office/powerpoint/2010/main" val="342416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196752"/>
            <a:ext cx="8136904" cy="5256584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4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Водский</a:t>
            </a:r>
            <a:r>
              <a:rPr lang="ru-RU" sz="4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язык относится к южной ветви прибалтийско-финской группы финно-угорских языков ближайший родственный ему язык — эстонский (северные говоры). Практически можно считать </a:t>
            </a:r>
            <a:r>
              <a:rPr lang="ru-RU" sz="4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водский</a:t>
            </a:r>
            <a:r>
              <a:rPr lang="ru-RU" sz="4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язык мёртвым, в бывших когда-то </a:t>
            </a:r>
            <a:r>
              <a:rPr lang="ru-RU" sz="4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водскими</a:t>
            </a:r>
            <a:r>
              <a:rPr lang="ru-RU" sz="4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деревнях им владеют лишь несколько человек преклонного возраста, да и те используют имеющий </a:t>
            </a:r>
            <a:r>
              <a:rPr lang="ru-RU" sz="4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водский</a:t>
            </a:r>
            <a:r>
              <a:rPr lang="ru-RU" sz="4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субстрат диалекта ижорского языка.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9" y="332656"/>
            <a:ext cx="6902152" cy="1512168"/>
          </a:xfrm>
        </p:spPr>
        <p:txBody>
          <a:bodyPr/>
          <a:lstStyle/>
          <a:p>
            <a:pPr algn="ctr"/>
            <a:r>
              <a:rPr lang="ru-RU" dirty="0" smtClean="0"/>
              <a:t>ЯЗЫК ВОДИ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630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806</TotalTime>
  <Words>1470</Words>
  <Application>Microsoft Office PowerPoint</Application>
  <PresentationFormat>Экран (4:3)</PresentationFormat>
  <Paragraphs>40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Краткая аннотация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ЯЗЫК ВОДИ</vt:lpstr>
      <vt:lpstr>Презентация PowerPoint</vt:lpstr>
      <vt:lpstr>Традиционная одежда</vt:lpstr>
      <vt:lpstr>При первом знакомстве Водь очень трудно выделить среди других прибалтийско-финских народов — все они принадлежат к широко распространенному восточно-прибалтийскому типу. Но были у води две особенности. Во-первых, она была исключительно светловолоса. Пожалуй, это был самый белокурый народ в мире: у 80% мужчин и у 76% женщин волосы белели как снег или золотисто желтели как прибрежный песок. Многие отмечали, что водские дети и подростки очень светловолосы, лишь с возрастом волосы темнели и приобретали цвет темной золы.</vt:lpstr>
      <vt:lpstr>Презентация PowerPoint</vt:lpstr>
      <vt:lpstr>Презентация PowerPoint</vt:lpstr>
      <vt:lpstr> Одежда девушек</vt:lpstr>
      <vt:lpstr>Презентация PowerPoint</vt:lpstr>
      <vt:lpstr>Презентация PowerPoint</vt:lpstr>
      <vt:lpstr>Презентация PowerPoint</vt:lpstr>
      <vt:lpstr>Презентация PowerPoint</vt:lpstr>
      <vt:lpstr>Одежда молодок</vt:lpstr>
      <vt:lpstr>Презентация PowerPoint</vt:lpstr>
      <vt:lpstr>Презентация PowerPoint</vt:lpstr>
      <vt:lpstr>Обряды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Учитель</cp:lastModifiedBy>
  <cp:revision>202</cp:revision>
  <dcterms:created xsi:type="dcterms:W3CDTF">2014-11-14T20:19:12Z</dcterms:created>
  <dcterms:modified xsi:type="dcterms:W3CDTF">2021-03-25T05:30:01Z</dcterms:modified>
</cp:coreProperties>
</file>