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  <a:srgbClr val="08C011"/>
    <a:srgbClr val="0D253F"/>
    <a:srgbClr val="0EA4C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3314" autoAdjust="0"/>
  </p:normalViewPr>
  <p:slideViewPr>
    <p:cSldViewPr snapToGrid="0">
      <p:cViewPr>
        <p:scale>
          <a:sx n="100" d="100"/>
          <a:sy n="100" d="100"/>
        </p:scale>
        <p:origin x="462" y="13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D85BC9-C368-48DD-8BB4-E5C175822224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2862D-7F12-4AA9-9EE6-B0C2449B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2862D-7F12-4AA9-9EE6-B0C2449B6E5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E337EE-1DDC-4612-9D24-EEE03BC7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8C441D7-3C7C-447A-BBE1-5FA9C7B50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7225"/>
            <a:ext cx="10515600" cy="4351338"/>
          </a:xfr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  <a:lvl2pPr>
              <a:defRPr b="0">
                <a:solidFill>
                  <a:schemeClr val="accent1"/>
                </a:solidFill>
              </a:defRPr>
            </a:lvl2pPr>
            <a:lvl3pPr>
              <a:defRPr b="0">
                <a:solidFill>
                  <a:schemeClr val="accent1"/>
                </a:solidFill>
              </a:defRPr>
            </a:lvl3pPr>
            <a:lvl4pPr>
              <a:defRPr b="0">
                <a:solidFill>
                  <a:schemeClr val="accent1"/>
                </a:solidFill>
              </a:defRPr>
            </a:lvl4pPr>
            <a:lvl5pPr>
              <a:defRPr b="0"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D4DD3DF-47D2-4244-9792-12CE4D372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5E88ED-267A-406F-8814-D64DEA1F9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95C3D36-61B4-4111-AC83-C3795B4BA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949CBE03-2ADF-450F-9675-03EC256F65AF}"/>
              </a:ext>
            </a:extLst>
          </p:cNvPr>
          <p:cNvSpPr/>
          <p:nvPr userDrawn="1"/>
        </p:nvSpPr>
        <p:spPr>
          <a:xfrm>
            <a:off x="11031794" y="-707923"/>
            <a:ext cx="1710812" cy="8554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5FEC3FF-D2E9-481A-ACBC-53AC48521444}"/>
              </a:ext>
            </a:extLst>
          </p:cNvPr>
          <p:cNvSpPr/>
          <p:nvPr userDrawn="1"/>
        </p:nvSpPr>
        <p:spPr>
          <a:xfrm rot="16200000">
            <a:off x="4231790" y="-2496651"/>
            <a:ext cx="90486" cy="8554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14866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344DC8E-DBB1-4521-B17B-AD7A7C576C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BF991ED-D009-4F33-823F-3A146B799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F4A8B54-1575-4378-A084-65830E2A9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EA3AF89-A79E-4632-89EC-9A4B35359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842F16A-CC16-411F-AB10-DD5D1159C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654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A7987F-C5EA-438F-BD7E-8D303911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55F1006-7188-498C-ABBF-80587A3CC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7CAAA22-0748-44B2-95C1-E3606572E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774E4D-3F92-4FAA-8349-F6D45C081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46F7DFC-34D2-47BD-A449-1F12C2DF5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541A6785-23BF-4FE0-B9C7-4E3C5F7F6B19}"/>
              </a:ext>
            </a:extLst>
          </p:cNvPr>
          <p:cNvSpPr/>
          <p:nvPr userDrawn="1"/>
        </p:nvSpPr>
        <p:spPr>
          <a:xfrm>
            <a:off x="8966200" y="-707923"/>
            <a:ext cx="3225800" cy="8554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B394F0B6-9856-44D2-9805-66B694DE2C26}"/>
              </a:ext>
            </a:extLst>
          </p:cNvPr>
          <p:cNvSpPr/>
          <p:nvPr userDrawn="1"/>
        </p:nvSpPr>
        <p:spPr>
          <a:xfrm>
            <a:off x="-368300" y="4686300"/>
            <a:ext cx="2578100" cy="25781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70D0A806-BB3B-4E85-8C57-B9B390906F6A}"/>
              </a:ext>
            </a:extLst>
          </p:cNvPr>
          <p:cNvSpPr/>
          <p:nvPr userDrawn="1"/>
        </p:nvSpPr>
        <p:spPr>
          <a:xfrm>
            <a:off x="-187326" y="5659437"/>
            <a:ext cx="1381125" cy="138112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E49146E-E334-4E17-96BB-AEB6B0141397}"/>
              </a:ext>
            </a:extLst>
          </p:cNvPr>
          <p:cNvSpPr/>
          <p:nvPr userDrawn="1"/>
        </p:nvSpPr>
        <p:spPr>
          <a:xfrm>
            <a:off x="9118600" y="-555523"/>
            <a:ext cx="3225800" cy="85540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59356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4A3671-D70D-4846-A00D-D451CC45D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978F876-D852-4E29-A439-4A96013AA3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F3E4988-A050-44F9-8CDD-B99FEE1FC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B29F515-61FC-4696-9DBE-C3EE88BBE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523E599-4964-4661-B895-F15D49D3C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444141B-6E20-42C1-A083-D0371C7F9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53271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35B16F-47D8-43EB-9F03-B3ACD863D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3D8F048-D987-4AFF-A795-6F700E92B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BA324EF-75CB-4183-A85B-AD7BDD2D7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00D5C6B-EB08-465F-984C-82BB286441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F6BF5B3-E575-4778-951F-B85DDAFB1B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F580A43-90A9-4F74-9CEA-78DC09149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082B72D-A421-4731-A1B3-4B3F7B150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E7E0AB1-8C34-4787-A417-D8024485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56566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638900-AEB2-4230-9726-FC3E1A82B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5A991F4-A55E-4763-85B2-BCF817E0F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2418399-BB26-4B5F-AE06-073556FF9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600C12F-25DD-409F-A773-01449550B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82015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8D4BDE5-0371-459D-9B04-EC35D0797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2AD7312-632A-48EA-9CD9-4C1F9B3E5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B9392F6-5A18-4C8F-94AC-EE4481D76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1751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6902DB-6786-4EC8-841C-442CE7C53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2D0E0AD-9CDE-4B68-B397-28CF6A3BB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2FB86FE-73E5-4676-9540-C4530EC06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9BF0736-3C77-4656-9517-532D8B4FA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669D685-6A52-4572-A0D6-C0059AC9E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3A8EB1A-AC6D-428E-B0D1-CF9A76227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38414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AB2F2F-88ED-4374-94A7-62F66BCDF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E968185-D0D5-4204-98C8-EE5D53385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1E72D50-BFF9-4173-ABD2-4EC13B94B4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93727AD-9A27-4C72-9887-E950A1F38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EC7B91B-1762-407F-A127-DE1DCC62F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F9B9FBD-B522-4123-A0F9-BFF6E77F9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4012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E666AC-8030-4AC8-BD2D-177E2E600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74D5522-45B7-4992-826F-6AF937AAF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30567A-7DA1-430D-84F6-D72751333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18EBEF-8A21-4561-832D-24C58134F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00DEFF5-DC16-4E1D-99A4-EA87D703B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38693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38E9D2-AC3C-4712-9A37-752F16DB0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23DA045-D354-445D-BE18-3E16A1484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148A85-0285-419E-9BCD-D8E30563A3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5CFB-1053-4ABD-8AE7-93CBC6C0D1C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9AA4832-14D7-456F-8D8A-08F55C3370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65C6DE-1236-408E-A547-97410DDD6D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A1B2D-D15D-440D-8A9B-646BA581E9F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2"/>
            <a:extLst>
              <a:ext uri="{FF2B5EF4-FFF2-40B4-BE49-F238E27FC236}">
                <a16:creationId xmlns:a16="http://schemas.microsoft.com/office/drawing/2014/main" xmlns="" id="{A3D3FC47-1965-4ADE-8DCB-5A97BFA1FA8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3131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.jpeg"/><Relationship Id="rId10" Type="http://schemas.openxmlformats.org/officeDocument/2006/relationships/image" Target="../media/image40.jpeg"/><Relationship Id="rId4" Type="http://schemas.openxmlformats.org/officeDocument/2006/relationships/image" Target="../media/image35.jpe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Грузоперевозки по Кемеровской области с ООО РосТрансАвто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lum bright="-10000" contras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06" r="8889" b="5954"/>
          <a:stretch/>
        </p:blipFill>
        <p:spPr bwMode="auto">
          <a:xfrm>
            <a:off x="9167228" y="1443252"/>
            <a:ext cx="2572766" cy="42249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9" name="Овал 18"/>
          <p:cNvSpPr/>
          <p:nvPr/>
        </p:nvSpPr>
        <p:spPr>
          <a:xfrm flipV="1">
            <a:off x="9232488" y="2305049"/>
            <a:ext cx="244887" cy="20747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"/>
            <a:ext cx="8994371" cy="760208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ru-RU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ru-RU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Викторова Ирина Владимировна, воспитатель</a:t>
            </a:r>
            <a:endParaRPr lang="ru-RU" sz="24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ru-RU" sz="8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sz="2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город Юрга 2024</a:t>
            </a:r>
          </a:p>
          <a:p>
            <a:pPr algn="ctr">
              <a:spcBef>
                <a:spcPts val="0"/>
              </a:spcBef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350" y="347612"/>
            <a:ext cx="5895975" cy="4732290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83868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6503" y="728581"/>
            <a:ext cx="7315200" cy="4478908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User\Desktop\КОНФЕРЕНЦИЯ 01.22\ЭМБЛЕМА.jpg"/>
          <p:cNvPicPr>
            <a:picLocks noChangeAspect="1" noChangeArrowheads="1"/>
          </p:cNvPicPr>
          <p:nvPr/>
        </p:nvPicPr>
        <p:blipFill>
          <a:blip r:embed="rId3" cstate="print"/>
          <a:srcRect l="3492" t="44159" r="52788" b="10541"/>
          <a:stretch>
            <a:fillRect/>
          </a:stretch>
        </p:blipFill>
        <p:spPr bwMode="auto">
          <a:xfrm>
            <a:off x="9735084" y="1245916"/>
            <a:ext cx="1749562" cy="18454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2" descr="C:\Users\User\Desktop\КОНФЕРЕНЦИЯ 01.22\ЭМБЛЕМА.jpg"/>
          <p:cNvPicPr>
            <a:picLocks noChangeAspect="1" noChangeArrowheads="1"/>
          </p:cNvPicPr>
          <p:nvPr/>
        </p:nvPicPr>
        <p:blipFill>
          <a:blip r:embed="rId3" cstate="print"/>
          <a:srcRect l="50097" t="44302" b="13818"/>
          <a:stretch>
            <a:fillRect/>
          </a:stretch>
        </p:blipFill>
        <p:spPr bwMode="auto">
          <a:xfrm>
            <a:off x="9718514" y="3266912"/>
            <a:ext cx="1845109" cy="19357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" name="Picture 2" descr="C:\Users\User\Desktop\КОНФЕРЕНЦИЯ 01.22\ЭМБЛЕМА.jpg"/>
          <p:cNvPicPr>
            <a:picLocks noChangeAspect="1" noChangeArrowheads="1"/>
          </p:cNvPicPr>
          <p:nvPr/>
        </p:nvPicPr>
        <p:blipFill>
          <a:blip r:embed="rId3" cstate="print"/>
          <a:srcRect t="2421" r="53698" b="56553"/>
          <a:stretch>
            <a:fillRect/>
          </a:stretch>
        </p:blipFill>
        <p:spPr bwMode="auto">
          <a:xfrm>
            <a:off x="9707529" y="5353645"/>
            <a:ext cx="1879591" cy="18986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-1" y="0"/>
            <a:ext cx="89249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и семья – шаги навстречу»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User\Desktop\КОНФЕРЕНЦИЯ 01.22\ЭМБЛЕМА.jpg"/>
          <p:cNvPicPr>
            <a:picLocks noChangeAspect="1" noChangeArrowheads="1"/>
          </p:cNvPicPr>
          <p:nvPr/>
        </p:nvPicPr>
        <p:blipFill>
          <a:blip r:embed="rId3" cstate="print"/>
          <a:srcRect l="49186" r="5354" b="58975"/>
          <a:stretch>
            <a:fillRect/>
          </a:stretch>
        </p:blipFill>
        <p:spPr bwMode="auto">
          <a:xfrm>
            <a:off x="9718178" y="-444121"/>
            <a:ext cx="1692772" cy="15960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559557" y="5314950"/>
            <a:ext cx="8447965" cy="11637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ПРИГЛАШЕМ К СОТРУДНИЧЕСТВУ, </a:t>
            </a:r>
            <a:r>
              <a:rPr lang="ru-RU" sz="22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спасибо за внимание…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teremok18yurga@yandex.ru </a:t>
            </a:r>
            <a:r>
              <a:rPr lang="ru-RU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9746" y="669867"/>
            <a:ext cx="7315200" cy="4478908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User\Desktop\КОНФЕРЕНЦИЯ 01.22\ЭМБЛЕМА.jpg"/>
          <p:cNvPicPr>
            <a:picLocks noChangeAspect="1" noChangeArrowheads="1"/>
          </p:cNvPicPr>
          <p:nvPr/>
        </p:nvPicPr>
        <p:blipFill>
          <a:blip r:embed="rId3" cstate="print"/>
          <a:srcRect l="49186" r="5354" b="58975"/>
          <a:stretch>
            <a:fillRect/>
          </a:stretch>
        </p:blipFill>
        <p:spPr bwMode="auto">
          <a:xfrm>
            <a:off x="228600" y="400050"/>
            <a:ext cx="1052104" cy="9919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2" descr="C:\Users\User\Desktop\КОНФЕРЕНЦИЯ 01.22\ЭМБЛЕМА.jpg"/>
          <p:cNvPicPr>
            <a:picLocks noChangeAspect="1" noChangeArrowheads="1"/>
          </p:cNvPicPr>
          <p:nvPr/>
        </p:nvPicPr>
        <p:blipFill>
          <a:blip r:embed="rId3" cstate="print"/>
          <a:srcRect l="3492" t="44159" r="52788" b="10541"/>
          <a:stretch>
            <a:fillRect/>
          </a:stretch>
        </p:blipFill>
        <p:spPr bwMode="auto">
          <a:xfrm>
            <a:off x="228600" y="1543050"/>
            <a:ext cx="1042838" cy="109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2" descr="C:\Users\User\Desktop\КОНФЕРЕНЦИЯ 01.22\ЭМБЛЕМА.jpg"/>
          <p:cNvPicPr>
            <a:picLocks noChangeAspect="1" noChangeArrowheads="1"/>
          </p:cNvPicPr>
          <p:nvPr/>
        </p:nvPicPr>
        <p:blipFill>
          <a:blip r:embed="rId3" cstate="print"/>
          <a:srcRect l="50097" t="44302" b="13818"/>
          <a:stretch>
            <a:fillRect/>
          </a:stretch>
        </p:blipFill>
        <p:spPr bwMode="auto">
          <a:xfrm>
            <a:off x="253509" y="2800350"/>
            <a:ext cx="1063752" cy="11160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" name="Picture 2" descr="C:\Users\User\Desktop\КОНФЕРЕНЦИЯ 01.22\ЭМБЛЕМА.jpg"/>
          <p:cNvPicPr>
            <a:picLocks noChangeAspect="1" noChangeArrowheads="1"/>
          </p:cNvPicPr>
          <p:nvPr/>
        </p:nvPicPr>
        <p:blipFill>
          <a:blip r:embed="rId3" cstate="print"/>
          <a:srcRect t="2421" r="53698" b="56553"/>
          <a:stretch>
            <a:fillRect/>
          </a:stretch>
        </p:blipFill>
        <p:spPr bwMode="auto">
          <a:xfrm>
            <a:off x="260048" y="4076700"/>
            <a:ext cx="1056077" cy="1066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6350" y="0"/>
            <a:ext cx="76485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и семья – шаги навстречу»</a:t>
            </a:r>
            <a:endParaRPr kumimoji="0" lang="ru-RU" sz="3000" b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0" y="5278583"/>
            <a:ext cx="8963025" cy="588817"/>
          </a:xfrm>
        </p:spPr>
        <p:txBody>
          <a:bodyPr>
            <a:normAutofit/>
          </a:bodyPr>
          <a:lstStyle/>
          <a:p>
            <a:pPr algn="r"/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Проект взаимодействия ДОО с семьями </a:t>
            </a:r>
            <a:endParaRPr lang="ru-RU" sz="3200" dirty="0">
              <a:solidFill>
                <a:srgbClr val="0000CC"/>
              </a:solidFill>
            </a:endParaRPr>
          </a:p>
        </p:txBody>
      </p:sp>
      <p:pic>
        <p:nvPicPr>
          <p:cNvPr id="11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1983" y="-623937"/>
            <a:ext cx="3028950" cy="2431128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C:\Users\User\Desktop\ЮРГА\prezentacija_microsoft_office_powerpoint-3 - копия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3874" y="4371975"/>
            <a:ext cx="2993409" cy="2486025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6147" name="Picture 3" descr="C:\Users\User\Desktop\ЮРГА\prezentacija_microsoft_office_powerpoint-3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3875" y="1887657"/>
            <a:ext cx="3034352" cy="2400300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7420" y="881988"/>
            <a:ext cx="8949955" cy="1428952"/>
          </a:xfrm>
        </p:spPr>
        <p:txBody>
          <a:bodyPr>
            <a:normAutofit fontScale="25000" lnSpcReduction="20000"/>
          </a:bodyPr>
          <a:lstStyle/>
          <a:p>
            <a:pPr algn="just"/>
            <a:endParaRPr lang="ru-RU" sz="31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62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Заказчик ПРОЕКТА: </a:t>
            </a:r>
            <a:r>
              <a:rPr lang="ru-RU" sz="62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администрация МБДОУ «ЦРР -</a:t>
            </a:r>
            <a:r>
              <a:rPr lang="ru-RU" sz="6200" b="1" cap="all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дС</a:t>
            </a:r>
            <a:r>
              <a:rPr lang="ru-RU" sz="62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№18 «теремок»</a:t>
            </a:r>
          </a:p>
          <a:p>
            <a:pPr algn="just">
              <a:lnSpc>
                <a:spcPct val="120000"/>
              </a:lnSpc>
            </a:pPr>
            <a:endParaRPr lang="ru-RU" sz="4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62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РАЗРАБОТЧИК ПРОЕКТА: </a:t>
            </a:r>
            <a:r>
              <a:rPr lang="ru-RU" sz="62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Викторова Ирина Владимировна (</a:t>
            </a:r>
            <a:r>
              <a:rPr lang="ru-RU" sz="60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воспитатель)</a:t>
            </a:r>
          </a:p>
          <a:p>
            <a:pPr algn="just">
              <a:lnSpc>
                <a:spcPct val="120000"/>
              </a:lnSpc>
            </a:pPr>
            <a:r>
              <a:rPr lang="ru-RU" sz="64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Координатор  ПРОЕКТА: </a:t>
            </a:r>
            <a:r>
              <a:rPr lang="ru-RU" sz="64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Исаченко любовь Станиславовна </a:t>
            </a:r>
            <a:r>
              <a:rPr lang="ru-RU" sz="56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(ст. воспитатель)</a:t>
            </a:r>
          </a:p>
          <a:p>
            <a:pPr algn="just"/>
            <a:endParaRPr lang="ru-RU" sz="2000" b="1" cap="all" dirty="0" smtClean="0">
              <a:solidFill>
                <a:srgbClr val="0D253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70000"/>
              </a:lnSpc>
            </a:pPr>
            <a:r>
              <a:rPr lang="ru-RU" sz="64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>педагогическое сопровождение семьи в условиях дошкольной образовательной организации посредством инновационных форм работы с семьями воспитанников.</a:t>
            </a:r>
            <a:endParaRPr lang="ru-RU" b="1" cap="all" dirty="0">
              <a:solidFill>
                <a:srgbClr val="0D253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3050" y="-637585"/>
            <a:ext cx="3028950" cy="2431128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User\Desktop\КОНФЕРЕНЦИЯ 01.22\ПРОФЕССИЯ ТЖК\50817712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9144000" y="1829386"/>
            <a:ext cx="3048000" cy="2960979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8" name="Picture 4" descr="C:\Users\User\Desktop\КОНФЕРЕНЦИЯ 01.22\ПРОФЕССИЯ ТЖК\937633144.jpg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 t="9286" b="11389"/>
          <a:stretch>
            <a:fillRect/>
          </a:stretch>
        </p:blipFill>
        <p:spPr bwMode="auto">
          <a:xfrm>
            <a:off x="9103057" y="4572001"/>
            <a:ext cx="3088943" cy="3289110"/>
          </a:xfrm>
          <a:prstGeom prst="rect">
            <a:avLst/>
          </a:prstGeom>
          <a:noFill/>
          <a:ln w="28575">
            <a:solidFill>
              <a:srgbClr val="0D253F"/>
            </a:solidFill>
          </a:ln>
        </p:spPr>
      </p:pic>
      <p:pic>
        <p:nvPicPr>
          <p:cNvPr id="4098" name="Picture 2" descr="C:\Users\User\Desktop\ЮРГА\prezentacija_microsoft_office_powerpoint-3 - копия (2).jpg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 l="2841" t="834" r="3242" b="5374"/>
          <a:stretch>
            <a:fillRect/>
          </a:stretch>
        </p:blipFill>
        <p:spPr bwMode="auto">
          <a:xfrm>
            <a:off x="300251" y="3698542"/>
            <a:ext cx="4258101" cy="2702257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4099" name="Picture 3" descr="C:\Users\User\Desktop\ЮРГА\prezentacija_microsoft_office_powerpoint-3 - копия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17660" y="3712191"/>
            <a:ext cx="4014078" cy="2715905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-1" y="0"/>
            <a:ext cx="8966579" cy="73697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Проект взаимодействия ДОО с семьями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«Детский сад и семья – шаги навстречу»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3875" y="-678528"/>
            <a:ext cx="3198126" cy="2431128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Текст 2"/>
          <p:cNvSpPr>
            <a:spLocks noGrp="1"/>
          </p:cNvSpPr>
          <p:nvPr>
            <p:ph type="body" idx="1"/>
          </p:nvPr>
        </p:nvSpPr>
        <p:spPr>
          <a:xfrm>
            <a:off x="191068" y="630640"/>
            <a:ext cx="8720175" cy="1921491"/>
          </a:xfrm>
        </p:spPr>
        <p:txBody>
          <a:bodyPr>
            <a:noAutofit/>
          </a:bodyPr>
          <a:lstStyle/>
          <a:p>
            <a:pPr algn="just"/>
            <a:endParaRPr lang="ru-RU" sz="5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00000"/>
              </a:lnSpc>
            </a:pP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повысить  УРОВЕНЬ  профессиональной КОМПЕТЕНТНОСТИ ПЕДАГОГОВ ПО ОРГАНИЗАЦИИ РАБОТЫ С СЕМЬЁЙ. </a:t>
            </a:r>
            <a:endParaRPr lang="ru-RU" sz="1600" b="1" cap="all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algn="just">
              <a:lnSpc>
                <a:spcPct val="110000"/>
              </a:lnSpc>
            </a:pP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УСТАНОВИТЬ ОТНОШЕНИЯ Сотрудничества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ПОЛОЖИТЕЛЬНУЮ 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ЭМОЦИОНАЛЬНУЮ 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СРЕДУ Общения между участниками образовательных отношений: педагоги-дети-родители.</a:t>
            </a:r>
          </a:p>
          <a:p>
            <a:pPr algn="just">
              <a:lnSpc>
                <a:spcPct val="110000"/>
              </a:lnSpc>
            </a:pP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При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общить родителей к участию в жизнедеятельности </a:t>
            </a:r>
            <a:r>
              <a:rPr lang="ru-RU" sz="1600" b="1" cap="all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Доо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через поиск и внедрение наиболее эффективных форм взаимодействия.</a:t>
            </a:r>
          </a:p>
          <a:p>
            <a:pPr algn="just">
              <a:lnSpc>
                <a:spcPct val="110000"/>
              </a:lnSpc>
            </a:pP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повысить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правовую культуру родителей для формирования сознательного отношения к воспитанию детей.</a:t>
            </a:r>
          </a:p>
          <a:p>
            <a:pPr algn="just">
              <a:lnSpc>
                <a:spcPct val="110000"/>
              </a:lnSpc>
            </a:pP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Повысить </a:t>
            </a:r>
            <a:r>
              <a:rPr lang="ru-RU" sz="1600" b="1" cap="all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психолого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- педагогическую культуру р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одителей (законных представителей). Воспитанников</a:t>
            </a:r>
            <a:r>
              <a:rPr lang="ru-RU" sz="1600" b="1" cap="all" dirty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cap="all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pic>
        <p:nvPicPr>
          <p:cNvPr id="7" name="Picture 2" descr="C:\Users\User\Desktop\КОНФЕРЕНЦИЯ 01.22\практику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4819" y="1782655"/>
            <a:ext cx="3157182" cy="1820721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User\Desktop\фото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9048467" y="3631775"/>
            <a:ext cx="3143534" cy="2140376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User\Desktop\КОНФЕРЕНЦИЯ 01.22\ПРОФЕССИЯ ТЖК\lakross-07.10.22.jpg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9062113" y="5748250"/>
            <a:ext cx="3129887" cy="2219499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10" name="Picture 3" descr="C:\Users\User\Desktop\ЯНВАРЬ 24\Г КОНФЕРЕНЦИЯ 01.24\img_20201030_124539-scale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32310" y="4503761"/>
            <a:ext cx="2870956" cy="2354239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11" name="Picture 5" descr="C:\Users\User\Desktop\ЮРГА\prazdnik_mam.pptx0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74963" y="4703260"/>
            <a:ext cx="3207222" cy="2154740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5122" name="Picture 2" descr="C:\Users\User\Desktop\ЮРГА\prezentacija_microsoft_office_powerpoint-3 - копи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3773" y="4954137"/>
            <a:ext cx="2372706" cy="1726442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0" y="0"/>
            <a:ext cx="8911244" cy="73697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Проект взаимодействия ДОО с семьями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«Детский сад и семья – шаги навстречу»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382" y="952500"/>
            <a:ext cx="8780318" cy="5238750"/>
          </a:xfrm>
        </p:spPr>
        <p:txBody>
          <a:bodyPr>
            <a:normAutofit fontScale="90000"/>
          </a:bodyPr>
          <a:lstStyle/>
          <a:p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 – исследовательский</a:t>
            </a:r>
            <a:r>
              <a:rPr lang="ru-RU" sz="18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разработка моделей социального партнерства дошкольной организации  с родителями  </a:t>
            </a:r>
            <a:r>
              <a:rPr lang="ru-RU" sz="13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(законными представителями) воспитанниками (Методические совещания, изучение материала  педагогами, анкетирование, диагностика, педагогическая копилка «педагоги  для  родителей»,  «родители для педагогов», формирование «почты доверия») </a:t>
            </a:r>
            <a:r>
              <a:rPr lang="ru-RU" sz="1600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этап – подготовительный </a:t>
            </a:r>
            <a:b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определение целей и форм взаимодействия между участниками образовательных отношений:(</a:t>
            </a:r>
            <a:r>
              <a:rPr lang="ru-RU" sz="16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анкетирование, «Знаете ли вы своего ребёнка?», анкета–очерк «Индивидуальные особенности моего ребенка», тест-опрос «взаимоотношения в семье»,  анкета «Семейные традиции и нормы», РОДИТЕЛЬСКИЕ ВСТРЕЧИ, мониторинг «социального  состава семьи», консультационный пункт: «НЕ ПОЛНАЯ СЕМЬЯ», «молодая семья», « вопрос-ответ», заседание тематических круглых столов )</a:t>
            </a:r>
            <a:r>
              <a:rPr lang="ru-RU" sz="1600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4818" y="-648740"/>
            <a:ext cx="3157183" cy="2218233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" y="982635"/>
            <a:ext cx="8628611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 - </a:t>
            </a:r>
            <a:r>
              <a:rPr lang="ru-RU" sz="1600" b="1" cap="all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практико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ориентированный</a:t>
            </a:r>
          </a:p>
          <a:p>
            <a:pPr algn="just"/>
            <a:r>
              <a:rPr lang="ru-RU" sz="1600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 проект: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ПРАКТИКО-ОРИЕНТИРОВАНЫЙ, 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долгосрочный, ОТКРЫТЫЙ, коллективный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01.09.2022 -29.12.2023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(1год 4месяца)</a:t>
            </a:r>
          </a:p>
          <a:p>
            <a:pPr algn="just"/>
            <a:r>
              <a:rPr lang="ru-RU" sz="1100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100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воспитанники группы «Хрусталик», родители (законные представители), старшее поколение семей (бабушки, дедушки), педагоги, специалисты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«МБДОУ ЦРР ДС №18 «Теремок»</a:t>
            </a:r>
          </a:p>
          <a:p>
            <a:pPr algn="just"/>
            <a:endParaRPr lang="ru-RU" b="1" dirty="0" smtClean="0">
              <a:solidFill>
                <a:srgbClr val="0D253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/>
          </a:p>
        </p:txBody>
      </p:sp>
      <p:pic>
        <p:nvPicPr>
          <p:cNvPr id="8" name="Picture 4" descr="C:\Users\User\Desktop\КОНФЕРЕНЦИЯ 01.22\ПРОФЕССИЯ ТЖК\665159220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9034818" y="1625541"/>
            <a:ext cx="3157182" cy="2108597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9" name="Picture 3" descr="C:\Users\User\Desktop\КОНФЕРЕНЦИЯ 01.22\ПРОФЕССИЯ ТЖК\7105110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34818" y="3750811"/>
            <a:ext cx="3157182" cy="2023580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10" name="Picture 6" descr="C:\Users\User\Desktop\КОНФЕРЕНЦИЯ 01.22\ПРОФЕССИЯ ТЖК\zhivaja_glina.jpg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 l="11911"/>
          <a:stretch>
            <a:fillRect/>
          </a:stretch>
        </p:blipFill>
        <p:spPr bwMode="auto">
          <a:xfrm>
            <a:off x="9021170" y="5827595"/>
            <a:ext cx="3170830" cy="1996278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0" y="0"/>
            <a:ext cx="8911244" cy="73697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Проект взаимодействия ДОО с семьями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«Детский сад и семья – шаги навстречу»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835" y="1327353"/>
            <a:ext cx="8495029" cy="4863897"/>
          </a:xfrm>
        </p:spPr>
        <p:txBody>
          <a:bodyPr>
            <a:normAutofit/>
          </a:bodyPr>
          <a:lstStyle/>
          <a:p>
            <a:r>
              <a:rPr lang="ru-RU" sz="16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cap="all" dirty="0">
              <a:solidFill>
                <a:srgbClr val="0D253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466" y="-690867"/>
            <a:ext cx="3143534" cy="2473037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8911244" cy="73697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Проект взаимодействия ДОО с семьями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«Детский сад и семья – шаги навстречу»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8741"/>
            <a:ext cx="899160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 этап – организационно – практический </a:t>
            </a:r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реализация программы сотрудничества между участниками образовательных отношений </a:t>
            </a:r>
            <a:r>
              <a:rPr lang="ru-RU" sz="14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(РОДИТЕЛЬСКИЕ КОНФЕРЕНЦИИ, ОНЛАЙН КОНСУЛЬТИРОВАНИЯ, РОДИТЕЛЬСКИЕ СОБРАНИЯ – СТУДИИ, СЕМИНАРЫ ПРАКТИКУМЫ С ЭЛЕМЕНТАМИ ТРЕНИНГА, ПРОЕКТНАЯ ДЕЯТЕЛЬНОСТЬ, дни здоровья «папа, мама и я», РАЗВИВАЮЩИЕ ИГРЫ РОДИТЕЛЕЙ С ДЕТЬМИ «ЭКСПЕРИМЕНТ –ШОУ», ПСИХОЛОГО-ПЕДАГОГИЧЕСКАЯ ГОСТИННАЯ, ТВОРЧЕСКИЕ ТЕХНОЛОГИИ).  </a:t>
            </a:r>
          </a:p>
          <a:p>
            <a:r>
              <a:rPr lang="ru-RU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этап – заключительный </a:t>
            </a:r>
          </a:p>
          <a:p>
            <a:pPr algn="just"/>
            <a:r>
              <a:rPr lang="ru-RU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анализ взаимодействия участников образовательных отношений «педагоги-дети-родители» </a:t>
            </a:r>
            <a:r>
              <a:rPr lang="ru-RU" sz="14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(РОДИТЕЛЬСКИЕ КЛУБЫ ПО ИНТЕРЕСАМ, МАСТЕР-КЛАССЫ ПО «ОБМЕНУ СЕМЕЙНОГО ОПЫТА», «ИГРОВЫЕ ТРЕНИНГИ», ВЕЧЕРА «ВОПРОСОВ И ОТВЕТОВ», ВСТРЕЧИ «С ЛЮДЬМИ  ИНТЕРЕСНЫХ ПРОФЕССИЙ», «ДЕНЬ РОЖДЕНЬЕ В КРУГУ ДРУЗЕЙ», КОНКУРС НА  БАЗЕ ДОО «СЕМЬЯ ГОДА»</a:t>
            </a:r>
            <a:endParaRPr lang="ru-RU" sz="1400" dirty="0">
              <a:solidFill>
                <a:srgbClr val="0000CC"/>
              </a:solidFill>
            </a:endParaRPr>
          </a:p>
        </p:txBody>
      </p:sp>
      <p:pic>
        <p:nvPicPr>
          <p:cNvPr id="7" name="Picture 1" descr="C:\Users\User\Desktop\КОНФЕРЕНЦИЯ 01.22\ПРОФЕССИЯ ТЖК\azbuka_bezopasnosti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9048466" y="1810747"/>
            <a:ext cx="3143534" cy="1868984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8" name="Picture 5" descr="C:\Users\User\Desktop\КОНФЕРЕНЦИЯ 01.22\ПРОФЕССИЯ ТЖК\999292918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9021170" y="3755967"/>
            <a:ext cx="3170830" cy="2132920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9" name="Picture 2" descr="C:\Users\User\Desktop\КОНФЕРЕНЦИЯ 01.22\ПРОФЕССИЯ ТЖК\семинар.jpg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8993875" y="5830363"/>
            <a:ext cx="3198125" cy="2055274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3074" name="Picture 2" descr="C:\Users\User\Desktop\ЮРГА\prazdnik_mam.pptx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898" y="4866966"/>
            <a:ext cx="3916907" cy="1991034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3075" name="Picture 3" descr="C:\Users\User\Desktop\ЮРГА\prazdnik_mam.pptx1 - копия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35607" y="4876800"/>
            <a:ext cx="4267200" cy="1981200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6854"/>
            <a:ext cx="9021170" cy="5049671"/>
          </a:xfrm>
        </p:spPr>
        <p:txBody>
          <a:bodyPr>
            <a:normAutofit fontScale="90000"/>
          </a:bodyPr>
          <a:lstStyle/>
          <a:p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проекта: 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единого образовательного пространства в рамках социального партнерства: </a:t>
            </a:r>
            <a:r>
              <a:rPr lang="ru-RU" sz="18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sz="1800" b="1" cap="all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црр</a:t>
            </a:r>
            <a:r>
              <a:rPr lang="ru-RU" sz="18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ДС №18 «Теремок», МБУК «Краеведческий музей г.Юрги»,  МБУДО «Детская художественная школа № 7», ДЕТСКАЯ МУЗЫКАЛЬНАЯ ШКОЛА №18 ГОРОДА ЮРГИ,  Музей детского изобразительного искусства народов Сибири и Дальнего  Востока, 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18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Центральная</a:t>
            </a:r>
            <a:r>
              <a:rPr lang="ru-RU" sz="1800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городская</a:t>
            </a:r>
            <a:r>
              <a:rPr lang="ru-RU" sz="1800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cap="all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библиотека 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будет способствовать: </a:t>
            </a:r>
            <a:r>
              <a:rPr lang="ru-RU" sz="16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 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повышению уровня педагогической компетентности родителей в вопросах воспитания и развития Детей дошкольного возраста посредством информационной и дидактической поддержки семьи;</a:t>
            </a:r>
            <a:b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 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компетентности педагогов </a:t>
            </a:r>
            <a:r>
              <a:rPr lang="ru-RU" sz="1800" b="1" cap="all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ДОо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взаимодействию с семьями воспитанников;</a:t>
            </a:r>
            <a:b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формированию мотивации родителей к систематическому сотрудничеству с педагогическим коллективом , активному участию  в  образовательном процессе;</a:t>
            </a:r>
            <a:b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установлению единства стремлений и взглядов на процесс воспитания  и обучения дошкольников между детским садом, семьей и школой;</a:t>
            </a:r>
            <a:b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открытости и доступности деятельности </a:t>
            </a:r>
            <a:r>
              <a:rPr lang="ru-RU" sz="1800" b="1" cap="all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ДОо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родителей и городской общественности;</a:t>
            </a:r>
            <a:b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 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семей в организуемых мероприятиях в рамках проекта</a:t>
            </a:r>
            <a:r>
              <a:rPr lang="ru-RU" sz="1600" b="1" cap="all" dirty="0" smtClean="0">
                <a:solidFill>
                  <a:srgbClr val="0D253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cap="all" dirty="0">
              <a:solidFill>
                <a:srgbClr val="0D253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0"/>
            <a:ext cx="8911244" cy="82850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Проект взаимодействия ДОО с семьями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«Детский сад и семья – шаги навстречу»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4951" y="-648740"/>
            <a:ext cx="3067050" cy="2325140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User\Desktop\КОНФЕРЕНЦИЯ 01.22\whatsapp_image_2020-10-30_at_15.40.35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9124950" y="1689812"/>
            <a:ext cx="3067050" cy="2275013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User\Desktop\КОНФЕРЕНЦИЯ 01.22\МОЯ 7Я\ДВЛ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9163050" y="4004484"/>
            <a:ext cx="3028950" cy="3901266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66579" y="-684762"/>
            <a:ext cx="3454021" cy="2323062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C:\Users\User\Desktop\КОНФЕРЕНЦИЯ 01.22\В-ЛВК-13.08.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0227" y="1676399"/>
            <a:ext cx="3443347" cy="2274221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7" name="Picture 1" descr="C:\Users\User\Desktop\КОНФЕРЕНЦИЯ 01.22\ТРАДИЦИИ\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3875" y="3914429"/>
            <a:ext cx="3426725" cy="2317692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8" name="Picture 2" descr="D:\ФОТО 9 МАЯ\ФОТО 11.22\2022-11-07 08-17-08.JPG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 t="15396"/>
          <a:stretch>
            <a:fillRect/>
          </a:stretch>
        </p:blipFill>
        <p:spPr bwMode="auto">
          <a:xfrm>
            <a:off x="9029700" y="5695950"/>
            <a:ext cx="3448050" cy="2324100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8911244" cy="82850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253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Проект взаимодействия ДОО с семьями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253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«Детский сад и семья – шаги навстречу»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User\Desktop\ЯНВАРЬ 24\Г КОНФЕРЕНЦИЯ 01.24\4-Rol-pedagog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21958" y="950721"/>
            <a:ext cx="4198961" cy="27341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1028" name="Picture 4" descr="C:\Users\User\Desktop\ЯНВАРЬ 24\Г КОНФЕРЕНЦИЯ 01.24\oudfc9LlHEU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7377" y="3906197"/>
            <a:ext cx="4281782" cy="2685671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1029" name="Picture 5" descr="C:\Users\User\Desktop\ЮРГА\prazdnik_mam.pptx0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4716" y="985622"/>
            <a:ext cx="4062484" cy="2457450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1030" name="Picture 6" descr="C:\Users\User\Desktop\ЮРГА\1705832356820.jpg"/>
          <p:cNvPicPr>
            <a:picLocks noChangeAspect="1" noChangeArrowheads="1"/>
          </p:cNvPicPr>
          <p:nvPr/>
        </p:nvPicPr>
        <p:blipFill>
          <a:blip r:embed="rId9" cstate="print"/>
          <a:srcRect t="5827"/>
          <a:stretch>
            <a:fillRect/>
          </a:stretch>
        </p:blipFill>
        <p:spPr bwMode="auto">
          <a:xfrm>
            <a:off x="245660" y="3647365"/>
            <a:ext cx="3989696" cy="281790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User\Desktop\КОНФЕРЕНЦИЯ 01.22\ПРОФЕССИЯ ТЖК\5107213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1150" y="3694256"/>
            <a:ext cx="3273218" cy="1963594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5" name="Picture 3" descr="D:\ФОТО 30.06.22\Ф КИ 30.06.22 11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9216576" y="5714492"/>
            <a:ext cx="3223074" cy="2287016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6" name="Picture 4" descr="D:\ФОТО МУЗ. ШКОЛА 03.10.22\i (3)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t="17317"/>
          <a:stretch>
            <a:fillRect/>
          </a:stretch>
        </p:blipFill>
        <p:spPr bwMode="auto">
          <a:xfrm>
            <a:off x="9182101" y="1504950"/>
            <a:ext cx="3257550" cy="2178724"/>
          </a:xfrm>
          <a:prstGeom prst="rect">
            <a:avLst/>
          </a:prstGeom>
          <a:noFill/>
          <a:ln w="28575">
            <a:solidFill>
              <a:srgbClr val="000099"/>
            </a:solidFill>
          </a:ln>
        </p:spPr>
      </p:pic>
      <p:pic>
        <p:nvPicPr>
          <p:cNvPr id="7" name="Picture 2" descr="C:\Users\User\Desktop\КОНФЕРЕНЦИЯ 01.22\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4950" y="-703812"/>
            <a:ext cx="3295650" cy="2139317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8911244" cy="82850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Проект взаимодействия ДОО с семьями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«Детский сад и семья – шаги навстречу»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User\Desktop\ЯНВАРЬ 24\Г КОНФЕРЕНЦИЯ 01.24\К РИСОВАНИЕ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0063" y="900751"/>
            <a:ext cx="4482211" cy="26613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051" name="Picture 3" descr="C:\Users\User\Desktop\ЮРГА\skoro-v-shkolu - копия.jpg"/>
          <p:cNvPicPr>
            <a:picLocks noChangeAspect="1" noChangeArrowheads="1"/>
          </p:cNvPicPr>
          <p:nvPr/>
        </p:nvPicPr>
        <p:blipFill>
          <a:blip r:embed="rId7" cstate="print">
            <a:lum contrast="10000"/>
          </a:blip>
          <a:srcRect/>
          <a:stretch>
            <a:fillRect/>
          </a:stretch>
        </p:blipFill>
        <p:spPr bwMode="auto">
          <a:xfrm>
            <a:off x="3862316" y="3821373"/>
            <a:ext cx="2567994" cy="267281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</p:pic>
      <p:pic>
        <p:nvPicPr>
          <p:cNvPr id="2052" name="Picture 4" descr="C:\Users\User\Desktop\ЮРГА\skoro-v-shkolu.jpg"/>
          <p:cNvPicPr>
            <a:picLocks noChangeAspect="1" noChangeArrowheads="1"/>
          </p:cNvPicPr>
          <p:nvPr/>
        </p:nvPicPr>
        <p:blipFill>
          <a:blip r:embed="rId8" cstate="print">
            <a:lum contrast="10000"/>
          </a:blip>
          <a:srcRect/>
          <a:stretch>
            <a:fillRect/>
          </a:stretch>
        </p:blipFill>
        <p:spPr bwMode="auto">
          <a:xfrm>
            <a:off x="204716" y="3848667"/>
            <a:ext cx="3557517" cy="2680931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2053" name="Picture 5" descr="C:\Users\User\Desktop\ЮРГА\03.06.23.jpg"/>
          <p:cNvPicPr>
            <a:picLocks noChangeAspect="1" noChangeArrowheads="1"/>
          </p:cNvPicPr>
          <p:nvPr/>
        </p:nvPicPr>
        <p:blipFill>
          <a:blip r:embed="rId9" cstate="print">
            <a:lum contrast="20000"/>
          </a:blip>
          <a:srcRect/>
          <a:stretch>
            <a:fillRect/>
          </a:stretch>
        </p:blipFill>
        <p:spPr bwMode="auto">
          <a:xfrm>
            <a:off x="6533106" y="3780430"/>
            <a:ext cx="2551401" cy="2784144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2054" name="Picture 6" descr="C:\Users\User\Desktop\ЮРГА\03.06.23 - копия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68286" y="887104"/>
            <a:ext cx="3035988" cy="2729552"/>
          </a:xfrm>
          <a:prstGeom prst="rect">
            <a:avLst/>
          </a:prstGeom>
          <a:noFill/>
          <a:ln w="28575">
            <a:solidFill>
              <a:srgbClr val="08C01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</TotalTime>
  <Words>412</Words>
  <Application>Microsoft Office PowerPoint</Application>
  <PresentationFormat>Произвольный</PresentationFormat>
  <Paragraphs>62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Проект взаимодействия ДОО с семьями </vt:lpstr>
      <vt:lpstr>Слайд 3</vt:lpstr>
      <vt:lpstr>Слайд 4</vt:lpstr>
      <vt:lpstr>       I этап – исследовательский  ЦЕЛЬ: разработка моделей социального партнерства дошкольной организации  с родителями  (законными представителями) воспитанниками (Методические совещания, изучение материала  педагогами, анкетирование, диагностика, педагогическая копилка «педагоги  для  родителей»,  «родители для педагогов», формирование «почты доверия»)   II этап – подготовительный  ЦЕЛЬ: определение целей и форм взаимодействия между участниками образовательных отношений:(анкетирование, «Знаете ли вы своего ребёнка?», анкета–очерк «Индивидуальные особенности моего ребенка», тест-опрос «взаимоотношения в семье»,  анкета «Семейные традиции и нормы», РОДИТЕЛЬСКИЕ ВСТРЕЧИ, мониторинг «социального  состава семьи», консультационный пункт: «НЕ ПОЛНАЯ СЕМЬЯ», «молодая семья», « вопрос-ответ», заседание тематических круглых столов ) </vt:lpstr>
      <vt:lpstr>  </vt:lpstr>
      <vt:lpstr>Ожидаемые результаты реализации проекта: Создание единого образовательного пространства в рамках социального партнерства: МБДОУ «црр ДС №18 «Теремок», МБУК «Краеведческий музей г.Юрги»,  МБУДО «Детская художественная школа № 7», ДЕТСКАЯ МУЗЫКАЛЬНАЯ ШКОЛА №18 ГОРОДА ЮРГИ,  Музей детского изобразительного искусства народов Сибири и Дальнего  Востока,   Центральная городская библиотека  будет способствовать:    повышению уровня педагогической компетентности родителей в вопросах воспитания и развития Детей дошкольного возраста посредством информационной и дидактической поддержки семьи;  повышение компетентности педагогов ДОо по взаимодействию с семьями воспитанников;  формированию мотивации родителей к систематическому сотрудничеству с педагогическим коллективом , активному участию  в  образовательном процессе;   установлению единства стремлений и взглядов на процесс воспитания  и обучения дошкольников между детским садом, семьей и школой;   открытости и доступности деятельности ДОо для родителей и городской общественности;  участие семей в организуемых мероприятиях в рамках проекта.</vt:lpstr>
      <vt:lpstr>Слайд 8</vt:lpstr>
      <vt:lpstr>Слайд 9</vt:lpstr>
      <vt:lpstr>  ПРИГЛАШЕМ К СОТРУДНИЧЕСТВУ, спасибо за внимание…  teremok18yurga@yandex.ru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Минимализм</dc:title>
  <dc:creator>User Obstinate</dc:creator>
  <cp:lastModifiedBy>User</cp:lastModifiedBy>
  <cp:revision>193</cp:revision>
  <dcterms:created xsi:type="dcterms:W3CDTF">2021-05-04T06:37:33Z</dcterms:created>
  <dcterms:modified xsi:type="dcterms:W3CDTF">2024-02-21T07:53:49Z</dcterms:modified>
</cp:coreProperties>
</file>