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9" r:id="rId4"/>
    <p:sldId id="279" r:id="rId5"/>
    <p:sldId id="264" r:id="rId6"/>
    <p:sldId id="265" r:id="rId7"/>
    <p:sldId id="269" r:id="rId8"/>
    <p:sldId id="266" r:id="rId9"/>
    <p:sldId id="276" r:id="rId10"/>
    <p:sldId id="268" r:id="rId11"/>
    <p:sldId id="273" r:id="rId12"/>
    <p:sldId id="280" r:id="rId13"/>
    <p:sldId id="27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2" autoAdjust="0"/>
    <p:restoredTop sz="94671" autoAdjust="0"/>
  </p:normalViewPr>
  <p:slideViewPr>
    <p:cSldViewPr>
      <p:cViewPr>
        <p:scale>
          <a:sx n="64" d="100"/>
          <a:sy n="64" d="100"/>
        </p:scale>
        <p:origin x="-708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EF439D-F3F7-444C-AF41-AD59C659BFC8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F14EA1A-CD24-4276-A44F-6D6C66FCAC5F}" type="pres">
      <dgm:prSet presAssocID="{2DEF439D-F3F7-444C-AF41-AD59C659BFC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E88FA45E-A63C-4980-A2BF-E62A06C8D1C3}" type="presOf" srcId="{2DEF439D-F3F7-444C-AF41-AD59C659BFC8}" destId="{5F14EA1A-CD24-4276-A44F-6D6C66FCAC5F}" srcOrd="0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2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751"/>
            <a:ext cx="9324528" cy="702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412776"/>
            <a:ext cx="7200800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Нравственно-патриотическое воспитание посредством игры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 опыта работы воспитателя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первой младшей группы №2 «Василек»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Завалишиной Ю.И.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14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151">
        <p:dissolve/>
      </p:transition>
    </mc:Choice>
    <mc:Fallback xmlns="">
      <p:transition spd="slow" advTm="1151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zastavki.com/pictures/1920x1200/2008/Drawn_wallpapers_Vector_Wallpapers_Red_white_vector_picture_01095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696">
            <a:off x="5210224" y="355597"/>
            <a:ext cx="3552394" cy="266429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6132">
            <a:off x="520812" y="381984"/>
            <a:ext cx="3888432" cy="29163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429000"/>
            <a:ext cx="4176464" cy="3132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10-конечная звезда 9"/>
          <p:cNvSpPr/>
          <p:nvPr/>
        </p:nvSpPr>
        <p:spPr>
          <a:xfrm>
            <a:off x="755576" y="3959442"/>
            <a:ext cx="2736304" cy="2232248"/>
          </a:xfrm>
          <a:prstGeom prst="star10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Спорт ребятам очень нужен!</a:t>
            </a:r>
          </a:p>
          <a:p>
            <a:pPr algn="ctr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Мы со спортом крепко дружим!!</a:t>
            </a:r>
          </a:p>
        </p:txBody>
      </p:sp>
    </p:spTree>
    <p:extLst>
      <p:ext uri="{BB962C8B-B14F-4D97-AF65-F5344CB8AC3E}">
        <p14:creationId xmlns:p14="http://schemas.microsoft.com/office/powerpoint/2010/main" val="384892877"/>
      </p:ext>
    </p:extLst>
  </p:cSld>
  <p:clrMapOvr>
    <a:masterClrMapping/>
  </p:clrMapOvr>
  <p:transition spd="slow" advTm="9045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zastavki.com/pictures/1920x1200/2008/Drawn_wallpapers_Vector_Wallpapers_Red_white_vector_picture_01095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477863"/>
            <a:ext cx="3705225" cy="27789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3300193"/>
            <a:ext cx="4503628" cy="33777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Блок-схема: документ 3"/>
          <p:cNvSpPr/>
          <p:nvPr/>
        </p:nvSpPr>
        <p:spPr>
          <a:xfrm>
            <a:off x="4860032" y="3742420"/>
            <a:ext cx="4176464" cy="2493268"/>
          </a:xfrm>
          <a:prstGeom prst="flowChartDocumen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 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Милые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мамочки, папочки тоже,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вас, безусловно, мы внешне похожи.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взрослых во всем мы хотим походить,</a:t>
            </a:r>
            <a:b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этого нужно нравственность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привить!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3006" y="490000"/>
            <a:ext cx="3700728" cy="277554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353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zastavki.com/pictures/1920x1200/2008/Drawn_wallpapers_Vector_Wallpapers_Red_white_vector_picture_01095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носка-облако 8"/>
          <p:cNvSpPr/>
          <p:nvPr/>
        </p:nvSpPr>
        <p:spPr>
          <a:xfrm>
            <a:off x="0" y="101930"/>
            <a:ext cx="3312368" cy="216024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/>
              </a:rPr>
              <a:t>Работа с родителями: 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456613"/>
            <a:ext cx="4310601" cy="323295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026" name="Picture 2" descr="C:\Users\USER\Desktop\IMG_3820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4" b="26899"/>
          <a:stretch/>
        </p:blipFill>
        <p:spPr bwMode="auto">
          <a:xfrm>
            <a:off x="5299761" y="3526638"/>
            <a:ext cx="3328969" cy="316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G_382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2" b="17551"/>
          <a:stretch/>
        </p:blipFill>
        <p:spPr bwMode="auto">
          <a:xfrm>
            <a:off x="4778145" y="476672"/>
            <a:ext cx="2721705" cy="268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587798"/>
      </p:ext>
    </p:extLst>
  </p:cSld>
  <p:clrMapOvr>
    <a:masterClrMapping/>
  </p:clrMapOvr>
  <p:transition spd="slow" advTm="13177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chool-box.ru/images/stories/pokaz/shablony-dlya-prezentaziy-11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0967" y="3244334"/>
            <a:ext cx="5202065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i="1" dirty="0">
                <a:latin typeface="Times New Roman" pitchFamily="18" charset="0"/>
                <a:cs typeface="Times New Roman" pitchFamily="18" charset="0"/>
              </a:rPr>
              <a:t>СПАСИБО </a:t>
            </a:r>
            <a:endParaRPr lang="ru-RU" sz="5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5400" i="1" dirty="0">
                <a:latin typeface="Times New Roman" pitchFamily="18" charset="0"/>
                <a:cs typeface="Times New Roman" pitchFamily="18" charset="0"/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87646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3154">
        <p14:shred/>
      </p:transition>
    </mc:Choice>
    <mc:Fallback xmlns="">
      <p:transition spd="slow" advTm="315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go3.imgsmail.ru/imgpreview?key=5a4bcde0e7692048&amp;mb=imgdb_preview_138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1259632" y="980728"/>
            <a:ext cx="6624736" cy="4680520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Cuprum"/>
              </a:rPr>
              <a:t>«Любовь к родному краю, родной культуре, родной речи начинается с малого- с любви к своей семье, к своему жилищу, к своему детскому саду. Постепенно расширяясь, эта любовь переходит в любовь к родной стране, к её истории, прошлому и настоящему, ко всему человечеству». (Д. С. Лихачёв) </a:t>
            </a:r>
            <a:r>
              <a:rPr lang="ru-RU" b="1" i="1" dirty="0">
                <a:solidFill>
                  <a:schemeClr val="tx1"/>
                </a:solidFill>
              </a:rPr>
              <a:t/>
            </a:r>
            <a:br>
              <a:rPr lang="ru-RU" b="1" i="1" dirty="0">
                <a:solidFill>
                  <a:schemeClr val="tx1"/>
                </a:solidFill>
              </a:rPr>
            </a:br>
            <a:r>
              <a:rPr lang="ru-RU" b="1" i="1" dirty="0"/>
              <a:t/>
            </a:r>
            <a:br>
              <a:rPr lang="ru-RU" b="1" i="1" dirty="0"/>
            </a:b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910890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872">
        <p:blinds dir="vert"/>
      </p:transition>
    </mc:Choice>
    <mc:Fallback xmlns="">
      <p:transition spd="slow" advTm="2872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freeppt.ru/Prew/NightOrhidMasterPre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74"/>
            <a:ext cx="91716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8-конечная звезда 13"/>
          <p:cNvSpPr/>
          <p:nvPr/>
        </p:nvSpPr>
        <p:spPr>
          <a:xfrm>
            <a:off x="310844" y="2862672"/>
            <a:ext cx="2448272" cy="2418160"/>
          </a:xfrm>
          <a:prstGeom prst="star8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Мой детский сад</a:t>
            </a:r>
            <a:endParaRPr lang="ru-RU" sz="1400" dirty="0"/>
          </a:p>
        </p:txBody>
      </p:sp>
      <p:sp>
        <p:nvSpPr>
          <p:cNvPr id="15" name="8-конечная звезда 14"/>
          <p:cNvSpPr/>
          <p:nvPr/>
        </p:nvSpPr>
        <p:spPr>
          <a:xfrm>
            <a:off x="2123728" y="4359039"/>
            <a:ext cx="2542741" cy="2327834"/>
          </a:xfrm>
          <a:prstGeom prst="star8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/>
              <a:t>Родная природа</a:t>
            </a:r>
            <a:endParaRPr lang="ru-RU" sz="1400" dirty="0"/>
          </a:p>
          <a:p>
            <a:pPr algn="ctr"/>
            <a:endParaRPr lang="ru-RU" sz="1400" dirty="0"/>
          </a:p>
        </p:txBody>
      </p:sp>
      <p:sp>
        <p:nvSpPr>
          <p:cNvPr id="16" name="8-конечная звезда 15"/>
          <p:cNvSpPr/>
          <p:nvPr/>
        </p:nvSpPr>
        <p:spPr>
          <a:xfrm rot="20578801">
            <a:off x="335556" y="350564"/>
            <a:ext cx="2830660" cy="2175330"/>
          </a:xfrm>
          <a:prstGeom prst="star8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Моя семья</a:t>
            </a:r>
            <a:endParaRPr lang="ru-RU" sz="1400" dirty="0"/>
          </a:p>
        </p:txBody>
      </p:sp>
      <p:sp>
        <p:nvSpPr>
          <p:cNvPr id="17" name="Волна 16"/>
          <p:cNvSpPr/>
          <p:nvPr/>
        </p:nvSpPr>
        <p:spPr>
          <a:xfrm>
            <a:off x="3013568" y="2498958"/>
            <a:ext cx="3305801" cy="1860081"/>
          </a:xfrm>
          <a:prstGeom prst="wav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Весь </a:t>
            </a:r>
            <a:r>
              <a:rPr lang="ru-RU" sz="1600" b="1" dirty="0"/>
              <a:t>материал по патриотическому воспитанию представлен блоками:</a:t>
            </a:r>
            <a:endParaRPr lang="ru-RU" sz="1600" dirty="0"/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8" name="8-конечная звезда 17"/>
          <p:cNvSpPr/>
          <p:nvPr/>
        </p:nvSpPr>
        <p:spPr>
          <a:xfrm rot="20994146">
            <a:off x="5131719" y="4283152"/>
            <a:ext cx="2624063" cy="2405834"/>
          </a:xfrm>
          <a:prstGeom prst="star8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i="1" dirty="0" smtClean="0"/>
              <a:t>      Мой город </a:t>
            </a:r>
            <a:endParaRPr lang="ru-RU" sz="1400" dirty="0"/>
          </a:p>
        </p:txBody>
      </p:sp>
      <p:sp>
        <p:nvSpPr>
          <p:cNvPr id="19" name="8-конечная звезда 18"/>
          <p:cNvSpPr/>
          <p:nvPr/>
        </p:nvSpPr>
        <p:spPr>
          <a:xfrm rot="400502">
            <a:off x="6209539" y="56455"/>
            <a:ext cx="2550500" cy="2305891"/>
          </a:xfrm>
          <a:prstGeom prst="star8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/>
              <a:t>Народная игра и игрушка</a:t>
            </a:r>
            <a:endParaRPr lang="ru-RU" sz="1400" dirty="0"/>
          </a:p>
          <a:p>
            <a:pPr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8-конечная звезда 19"/>
          <p:cNvSpPr/>
          <p:nvPr/>
        </p:nvSpPr>
        <p:spPr>
          <a:xfrm rot="20928849">
            <a:off x="6507166" y="2310797"/>
            <a:ext cx="2545317" cy="2236406"/>
          </a:xfrm>
          <a:prstGeom prst="star8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i="1" dirty="0"/>
              <a:t>Русский народный костюм</a:t>
            </a:r>
            <a:endParaRPr lang="ru-RU" sz="1400" dirty="0"/>
          </a:p>
          <a:p>
            <a:pPr algn="ctr"/>
            <a:endParaRPr lang="ru-RU" sz="1400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3148086" y="-97314"/>
            <a:ext cx="2719529" cy="2387715"/>
          </a:xfrm>
          <a:prstGeom prst="star8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1400" b="1" i="1" u="sng" dirty="0" smtClean="0"/>
              <a:t> </a:t>
            </a:r>
            <a:r>
              <a:rPr lang="ru-RU" sz="1400" b="1" i="1" dirty="0"/>
              <a:t>Русский фольклор</a:t>
            </a:r>
            <a:endParaRPr lang="ru-RU" sz="1400" dirty="0"/>
          </a:p>
          <a:p>
            <a:pPr algn="ctr"/>
            <a:endParaRPr lang="ru-RU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42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1007">
        <p:checker/>
      </p:transition>
    </mc:Choice>
    <mc:Fallback xmlns="">
      <p:transition spd="slow" advTm="11007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zastavki.com/pictures/1920x1200/2008/Drawn_wallpapers_Vector_Wallpapers_Red_white_vector_picture_01095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420888"/>
            <a:ext cx="4002455" cy="3001841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>
            <a:softEdge rad="112500"/>
          </a:effectLst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5290" y="252140"/>
            <a:ext cx="4163466" cy="31225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79512" y="232621"/>
            <a:ext cx="3600400" cy="1714059"/>
          </a:xfrm>
          <a:prstGeom prst="snip2Diag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Предметно-развивающая среда группы</a:t>
            </a:r>
            <a:endParaRPr lang="ru-RU" sz="2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1944" y="3512555"/>
            <a:ext cx="4163466" cy="31225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8794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zastavki.com/pictures/1920x1200/2008/Drawn_wallpapers_Vector_Wallpapers_Red_white_vector_picture_01095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8784"/>
            <a:ext cx="9144000" cy="7156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2483768" y="-19000"/>
            <a:ext cx="6408712" cy="1008112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Использование народного фольклора</a:t>
            </a:r>
            <a:endParaRPr lang="ru-RU" dirty="0"/>
          </a:p>
        </p:txBody>
      </p:sp>
      <p:pic>
        <p:nvPicPr>
          <p:cNvPr id="1026" name="Picture 2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320" y="1484784"/>
            <a:ext cx="422168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IMG_3536.JPG"/>
          <p:cNvPicPr preferRelativeResize="0"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64738" y="-16354425"/>
            <a:ext cx="6528816" cy="870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IMG_353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17"/>
          <a:stretch/>
        </p:blipFill>
        <p:spPr bwMode="auto">
          <a:xfrm>
            <a:off x="3923928" y="2777881"/>
            <a:ext cx="2448272" cy="39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6638913" y="4552553"/>
            <a:ext cx="2567939" cy="192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6411247" y="1805776"/>
            <a:ext cx="2567938" cy="192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2196223"/>
      </p:ext>
    </p:extLst>
  </p:cSld>
  <p:clrMapOvr>
    <a:masterClrMapping/>
  </p:clrMapOvr>
  <p:transition spd="slow" advTm="10261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zastavki.com/pictures/1920x1200/2008/Drawn_wallpapers_Vector_Wallpapers_Red_white_vector_picture_01095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606386" y="853480"/>
            <a:ext cx="3456384" cy="122413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Сказки очень любим мы! </a:t>
            </a:r>
          </a:p>
          <a:p>
            <a:pPr algn="ctr"/>
            <a:r>
              <a:rPr lang="ru-RU" dirty="0" smtClean="0"/>
              <a:t>Сказки очень нам нужны!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77"/>
          <a:stretch/>
        </p:blipFill>
        <p:spPr>
          <a:xfrm>
            <a:off x="5868144" y="440668"/>
            <a:ext cx="3025346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92D05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36" r="14776"/>
          <a:stretch/>
        </p:blipFill>
        <p:spPr>
          <a:xfrm>
            <a:off x="323528" y="2924944"/>
            <a:ext cx="2203554" cy="34779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orthographicFron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050" name="Picture 2" descr="C:\Users\USER\Desktop\василек\IMG_113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2" t="42400" r="25389" b="14372"/>
          <a:stretch/>
        </p:blipFill>
        <p:spPr bwMode="auto">
          <a:xfrm>
            <a:off x="5624938" y="4149080"/>
            <a:ext cx="3223592" cy="25171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2440859" y="3582269"/>
            <a:ext cx="3223592" cy="24176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92D05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16931702"/>
      </p:ext>
    </p:extLst>
  </p:cSld>
  <p:clrMapOvr>
    <a:masterClrMapping/>
  </p:clrMapOvr>
  <p:transition spd="slow" advTm="10174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zastavki.com/pictures/1920x1200/2008/Drawn_wallpapers_Vector_Wallpapers_Red_white_vector_picture_01095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28" y="-2867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Выноска-облако 8"/>
          <p:cNvSpPr/>
          <p:nvPr/>
        </p:nvSpPr>
        <p:spPr>
          <a:xfrm>
            <a:off x="296989" y="394238"/>
            <a:ext cx="3554931" cy="216024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/>
              </a:rPr>
              <a:t>Край родной, навек любимый, </a:t>
            </a:r>
            <a:br>
              <a:rPr lang="ru-RU" b="1" dirty="0">
                <a:solidFill>
                  <a:schemeClr val="bg1"/>
                </a:solidFill>
                <a:latin typeface="Times New Roman"/>
              </a:rPr>
            </a:br>
            <a:r>
              <a:rPr lang="ru-RU" b="1" dirty="0">
                <a:solidFill>
                  <a:schemeClr val="bg1"/>
                </a:solidFill>
                <a:latin typeface="Times New Roman"/>
              </a:rPr>
              <a:t>Где найдёшь ещё такой</a:t>
            </a:r>
            <a:r>
              <a:rPr lang="ru-RU" b="1" dirty="0">
                <a:solidFill>
                  <a:srgbClr val="006666"/>
                </a:solidFill>
                <a:latin typeface="Times New Roman"/>
              </a:rPr>
              <a:t>!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76242" y="799475"/>
            <a:ext cx="4310601" cy="3232950"/>
          </a:xfrm>
          <a:prstGeom prst="roundRect">
            <a:avLst>
              <a:gd name="adj" fmla="val 11111"/>
            </a:avLst>
          </a:prstGeom>
          <a:ln w="190500" cap="rnd">
            <a:solidFill>
              <a:srgbClr val="FF0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1543" y="3516377"/>
            <a:ext cx="2409732" cy="3212976"/>
          </a:xfrm>
          <a:prstGeom prst="ellipse">
            <a:avLst/>
          </a:prstGeom>
          <a:ln w="190500" cap="rnd">
            <a:solidFill>
              <a:srgbClr val="FF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27" y="3140968"/>
            <a:ext cx="4310601" cy="3232950"/>
          </a:xfrm>
          <a:prstGeom prst="roundRect">
            <a:avLst>
              <a:gd name="adj" fmla="val 11111"/>
            </a:avLst>
          </a:prstGeom>
          <a:ln w="190500" cap="rnd">
            <a:solidFill>
              <a:srgbClr val="FF0000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460516297"/>
      </p:ext>
    </p:extLst>
  </p:cSld>
  <p:clrMapOvr>
    <a:masterClrMapping/>
  </p:clrMapOvr>
  <p:transition spd="slow" advTm="13177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11078188"/>
              </p:ext>
            </p:extLst>
          </p:nvPr>
        </p:nvGraphicFramePr>
        <p:xfrm>
          <a:off x="251520" y="116632"/>
          <a:ext cx="8712968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4" descr="http://zastavki.com/pictures/1920x1200/2008/Drawn_wallpapers_Vector_Wallpapers_Red_white_vector_picture_010957_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924944"/>
            <a:ext cx="3384376" cy="374441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14366" y="696968"/>
            <a:ext cx="3600400" cy="270030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3" name="Овал 12"/>
          <p:cNvSpPr/>
          <p:nvPr/>
        </p:nvSpPr>
        <p:spPr>
          <a:xfrm>
            <a:off x="5314366" y="4149080"/>
            <a:ext cx="3024336" cy="187220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Игра </a:t>
            </a:r>
            <a:r>
              <a:rPr lang="ru-RU" dirty="0">
                <a:solidFill>
                  <a:schemeClr val="tx1"/>
                </a:solidFill>
              </a:rPr>
              <a:t>игрой сменяется,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Кончается игра,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А дружба не кончается,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Ура! Ура! Ура!</a:t>
            </a:r>
          </a:p>
          <a:p>
            <a:pPr algn="ctr"/>
            <a:endParaRPr lang="ru-RU" dirty="0"/>
          </a:p>
        </p:txBody>
      </p:sp>
      <p:pic>
        <p:nvPicPr>
          <p:cNvPr id="3074" name="Picture 2" descr="C:\Users\USER\Desktop\IMG_082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46919"/>
            <a:ext cx="4004611" cy="2389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874102"/>
      </p:ext>
    </p:extLst>
  </p:cSld>
  <p:clrMapOvr>
    <a:masterClrMapping/>
  </p:clrMapOvr>
  <p:transition spd="slow" advTm="9923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zastavki.com/pictures/1920x1200/2008/Drawn_wallpapers_Vector_Wallpapers_Red_white_vector_picture_010957_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8696">
            <a:off x="5210224" y="355597"/>
            <a:ext cx="3552394" cy="266429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6132">
            <a:off x="520812" y="381984"/>
            <a:ext cx="3888432" cy="291632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429000"/>
            <a:ext cx="4176464" cy="31323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10-конечная звезда 9"/>
          <p:cNvSpPr/>
          <p:nvPr/>
        </p:nvSpPr>
        <p:spPr>
          <a:xfrm>
            <a:off x="755576" y="3959442"/>
            <a:ext cx="2736304" cy="2232248"/>
          </a:xfrm>
          <a:prstGeom prst="star10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Мой родной город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303898"/>
      </p:ext>
    </p:extLst>
  </p:cSld>
  <p:clrMapOvr>
    <a:masterClrMapping/>
  </p:clrMapOvr>
  <p:transition spd="slow" advTm="9045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729</TotalTime>
  <Words>180</Words>
  <Application>Microsoft Office PowerPoint</Application>
  <PresentationFormat>Экран (4:3)</PresentationFormat>
  <Paragraphs>34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Нравственно-патриотическое воспитание посредством игры.</dc:title>
  <dc:creator>Антон</dc:creator>
  <cp:lastModifiedBy>USER</cp:lastModifiedBy>
  <cp:revision>70</cp:revision>
  <dcterms:created xsi:type="dcterms:W3CDTF">2016-12-20T13:18:06Z</dcterms:created>
  <dcterms:modified xsi:type="dcterms:W3CDTF">2021-02-25T09:18:26Z</dcterms:modified>
</cp:coreProperties>
</file>