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63" r:id="rId4"/>
    <p:sldId id="265" r:id="rId5"/>
    <p:sldId id="264" r:id="rId6"/>
    <p:sldId id="266" r:id="rId7"/>
    <p:sldId id="260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2625" autoAdjust="0"/>
  </p:normalViewPr>
  <p:slideViewPr>
    <p:cSldViewPr snapToGrid="0">
      <p:cViewPr varScale="1">
        <p:scale>
          <a:sx n="95" d="100"/>
          <a:sy n="95" d="100"/>
        </p:scale>
        <p:origin x="75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EB085-2230-4626-887E-CFA9677660EA}" type="datetimeFigureOut">
              <a:rPr lang="ru-RU" smtClean="0"/>
              <a:t>25.06.2025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EF570-F007-4D65-96E1-CA205ABF8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366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EB085-2230-4626-887E-CFA9677660EA}" type="datetimeFigureOut">
              <a:rPr lang="ru-RU" smtClean="0"/>
              <a:t>25.06.2025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EF570-F007-4D65-96E1-CA205ABF8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972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EB085-2230-4626-887E-CFA9677660EA}" type="datetimeFigureOut">
              <a:rPr lang="ru-RU" smtClean="0"/>
              <a:t>25.06.2025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EF570-F007-4D65-96E1-CA205ABF8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109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EB085-2230-4626-887E-CFA9677660EA}" type="datetimeFigureOut">
              <a:rPr lang="ru-RU" smtClean="0"/>
              <a:t>25.06.2025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EF570-F007-4D65-96E1-CA205ABF8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971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EB085-2230-4626-887E-CFA9677660EA}" type="datetimeFigureOut">
              <a:rPr lang="ru-RU" smtClean="0"/>
              <a:t>25.06.2025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EF570-F007-4D65-96E1-CA205ABF8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437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EB085-2230-4626-887E-CFA9677660EA}" type="datetimeFigureOut">
              <a:rPr lang="ru-RU" smtClean="0"/>
              <a:t>25.06.2025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EF570-F007-4D65-96E1-CA205ABF8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946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EB085-2230-4626-887E-CFA9677660EA}" type="datetimeFigureOut">
              <a:rPr lang="ru-RU" smtClean="0"/>
              <a:t>25.06.2025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EF570-F007-4D65-96E1-CA205ABF8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003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EB085-2230-4626-887E-CFA9677660EA}" type="datetimeFigureOut">
              <a:rPr lang="ru-RU" smtClean="0"/>
              <a:t>25.06.2025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EF570-F007-4D65-96E1-CA205ABF8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068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EB085-2230-4626-887E-CFA9677660EA}" type="datetimeFigureOut">
              <a:rPr lang="ru-RU" smtClean="0"/>
              <a:t>25.06.2025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EF570-F007-4D65-96E1-CA205ABF8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550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EB085-2230-4626-887E-CFA9677660EA}" type="datetimeFigureOut">
              <a:rPr lang="ru-RU" smtClean="0"/>
              <a:t>25.06.2025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EF570-F007-4D65-96E1-CA205ABF8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347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EB085-2230-4626-887E-CFA9677660EA}" type="datetimeFigureOut">
              <a:rPr lang="ru-RU" smtClean="0"/>
              <a:t>25.06.2025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EF570-F007-4D65-96E1-CA205ABF8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90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8EB085-2230-4626-887E-CFA9677660EA}" type="datetimeFigureOut">
              <a:rPr lang="ru-RU" smtClean="0"/>
              <a:t>25.06.2025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EF570-F007-4D65-96E1-CA205ABF8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323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39845" y="2546749"/>
            <a:ext cx="6199082" cy="2648565"/>
          </a:xfrm>
          <a:solidFill>
            <a:schemeClr val="bg1">
              <a:lumMod val="95000"/>
              <a:alpha val="92000"/>
            </a:schemeClr>
          </a:solidFill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sz="3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«Любите музыку, друзья»</a:t>
            </a:r>
            <a:br>
              <a:rPr lang="ru-RU" sz="31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 направлению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«Гражданско-патриотическое» 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Форма: «Учитель </a:t>
            </a:r>
            <a:r>
              <a:rPr lang="ru-RU" sz="24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– группа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учеников»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Симакова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Татьяна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Викторовна,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учитель музыки</a:t>
            </a: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МБОУСОШ №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8332" y="132178"/>
            <a:ext cx="3162689" cy="1954443"/>
          </a:xfrm>
          <a:prstGeom prst="rect">
            <a:avLst/>
          </a:prstGeom>
          <a:effectLst>
            <a:softEdge rad="2032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324" y="-132885"/>
            <a:ext cx="3312756" cy="2484567"/>
          </a:xfrm>
          <a:prstGeom prst="rect">
            <a:avLst/>
          </a:prstGeom>
          <a:effectLst>
            <a:softEdge rad="2032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38" y="2904700"/>
            <a:ext cx="2975483" cy="1832450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5906" y="2230861"/>
            <a:ext cx="3185683" cy="1622157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35" y="5102244"/>
            <a:ext cx="2856854" cy="1658819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2" y="0"/>
            <a:ext cx="4551088" cy="2582742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282" y="5159126"/>
            <a:ext cx="3003534" cy="1698874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2896" y="5256222"/>
            <a:ext cx="3725851" cy="1639932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5932" y="4032640"/>
            <a:ext cx="2490961" cy="1863926"/>
          </a:xfrm>
          <a:prstGeom prst="rect">
            <a:avLst/>
          </a:prstGeom>
          <a:effectLst>
            <a:softEdge rad="101600"/>
          </a:effectLst>
        </p:spPr>
      </p:pic>
    </p:spTree>
    <p:extLst>
      <p:ext uri="{BB962C8B-B14F-4D97-AF65-F5344CB8AC3E}">
        <p14:creationId xmlns:p14="http://schemas.microsoft.com/office/powerpoint/2010/main" val="333037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3877" y="707639"/>
            <a:ext cx="11655891" cy="5351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1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1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программы: оказание наставнической помощи в формировании творческих коллективов, учащихся школы, желающих публично представлять свои музыкальные способности в мероприятиях патриотической направленности. </a:t>
            </a:r>
            <a:endParaRPr lang="ru-RU" sz="1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Bef>
                <a:spcPts val="150"/>
              </a:spcBef>
              <a:spcAft>
                <a:spcPts val="0"/>
              </a:spcAft>
            </a:pPr>
            <a:r>
              <a:rPr lang="ru-RU" sz="1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150"/>
              </a:spcBef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формировать гражданскую позицию, чувство любви к Родине через музыкальные произведения;</a:t>
            </a:r>
            <a:endParaRPr lang="ru-RU" sz="1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sz="1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музыкальные способности детей через пение, слушание музыки, диспуты, беседы;</a:t>
            </a:r>
            <a:endParaRPr lang="ru-RU" sz="1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организация сред, раскрывающих особенности вокального, певческого мастерства</a:t>
            </a:r>
            <a:endParaRPr lang="ru-RU" sz="1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сопровождение учащихся в процессе освоения содержания основ музыкального развития;</a:t>
            </a:r>
            <a:endParaRPr lang="ru-RU" sz="1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 популяризация хорового и музыкального развития. </a:t>
            </a:r>
            <a:endParaRPr lang="ru-RU" sz="1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263" algn="just">
              <a:lnSpc>
                <a:spcPct val="107000"/>
              </a:lnSpc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Данная Программа наставничества рассчитана на 1 год, за этот период ученики должны прийти к осознанному творческому развитию. </a:t>
            </a:r>
            <a:endParaRPr lang="ru-RU" sz="1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263"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Планируемые результаты:</a:t>
            </a:r>
            <a:endParaRPr lang="en-US" sz="1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71450" indent="-1714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сформированный коллектив единомышленников, готовый активно пропагандировать хоровое искусство;</a:t>
            </a:r>
            <a:endParaRPr lang="ru-RU" sz="1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овладение основными знаниями и умениями в музыкально-хоровом исполнительстве.</a:t>
            </a:r>
            <a:endParaRPr lang="ru-RU" sz="1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</a:pPr>
            <a:r>
              <a:rPr lang="ru-RU" sz="1400" dirty="0" err="1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сформированность</a:t>
            </a:r>
            <a:r>
              <a:rPr lang="ru-RU" sz="140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таких личностных качеств как: уважение к личности; </a:t>
            </a:r>
            <a:r>
              <a:rPr lang="ru-RU" sz="1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способность руководствоваться сформированной внутренней позицией личности, системой ценностных ориентаций, позитивных внутренних убеждений; уважения к своему народу, ответственность перед Родиной, гордость за свой край, свою малую Родину, свое образование; способность инициировать, планировать и самостоятельно выполнять такую деятельность; мотивация к эффективному труду и постоянному профессиональному росту, к учёту общественных потребностей при предстоящем выборе сферы деятельности;</a:t>
            </a:r>
            <a:endParaRPr lang="en-US" sz="1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71450" indent="-1714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66700" algn="l"/>
              </a:tabLst>
            </a:pPr>
            <a:r>
              <a:rPr lang="ru-RU" sz="140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развивать свой творческий потенциал и пропагандировать искусство в целом.</a:t>
            </a:r>
            <a:endParaRPr lang="en-US" sz="1400" dirty="0" smtClean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449263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Реализация программы способствует развитию познавательной, творческой, инновационной деятельности учащихся.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1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Начало реализации программы наставничества с 01.01.2024г., срок окончания 28.12.2024 г. Программа может быть скорректирована и продлена до конца 2025 года.</a:t>
            </a:r>
            <a:endParaRPr lang="ru-RU" sz="1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9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363" y="4947692"/>
            <a:ext cx="2657549" cy="204371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865" y="0"/>
            <a:ext cx="4563842" cy="350969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19865" y="1088135"/>
            <a:ext cx="4087368" cy="826869"/>
          </a:xfrm>
          <a:solidFill>
            <a:srgbClr val="EAEAEA">
              <a:alpha val="56078"/>
            </a:srgbClr>
          </a:solidFill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«Вдохновение»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92" y="2676012"/>
            <a:ext cx="6767955" cy="3840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3705" y="118559"/>
            <a:ext cx="3239148" cy="2429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2012" y="3209697"/>
            <a:ext cx="4396934" cy="2487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68" y="28528"/>
            <a:ext cx="3227832" cy="2420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5447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53896" y="0"/>
            <a:ext cx="9829800" cy="73770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Унисон. Строй. Дикция. Выразительно-осмысленное пение.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27" y="951846"/>
            <a:ext cx="3795720" cy="2845220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0695" y="951846"/>
            <a:ext cx="3782602" cy="28369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3383" y="951846"/>
            <a:ext cx="3793626" cy="284522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27" y="3910626"/>
            <a:ext cx="3795720" cy="284679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0694" y="4002940"/>
            <a:ext cx="3499137" cy="262435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391" y="4111793"/>
            <a:ext cx="3661609" cy="274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027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3889" y="323937"/>
            <a:ext cx="11725900" cy="522567"/>
          </a:xfrm>
        </p:spPr>
        <p:txBody>
          <a:bodyPr>
            <a:normAutofit fontScale="90000"/>
          </a:bodyPr>
          <a:lstStyle/>
          <a:p>
            <a:pPr lvl="0"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32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«Ничто так не сплачивает людей, как хоровое пение</a:t>
            </a:r>
            <a:r>
              <a:rPr lang="ru-RU" sz="32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250925" y="4895876"/>
            <a:ext cx="7145547" cy="185787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гордимся тем, что традиции хорового пения в нашей школе из года в год поддерживаются и развиваются! Бывает такое, что время занятий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ежедневная большая перемена; вечернее время, когда у всех освободился лишний час!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7353" y="3201457"/>
            <a:ext cx="602361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defRPr/>
            </a:pP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интерес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defRPr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одно звучание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defRPr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одни чувства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defRPr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одна цель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76" y="5017339"/>
            <a:ext cx="3481431" cy="177275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5476566" y="1014984"/>
            <a:ext cx="6013972" cy="357250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65" y="1195072"/>
            <a:ext cx="3427142" cy="1938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593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7711440" cy="13255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Любите хоровое пение? Попробуем?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(Канон)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84606"/>
            <a:ext cx="7711440" cy="184111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Нам с песней веселой не скучно в дороге,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 скучно в дороге, не скучно в пути.</a:t>
            </a:r>
          </a:p>
          <a:p>
            <a:pPr marL="0" indent="0">
              <a:buNone/>
            </a:pP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-ля-ля-ля,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-ля-ля-ля.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661" y="3825725"/>
            <a:ext cx="5006308" cy="28981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46" y="3918475"/>
            <a:ext cx="3651143" cy="27383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8998" y="16871"/>
            <a:ext cx="3543002" cy="26511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906" y="4672052"/>
            <a:ext cx="2743022" cy="1556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0555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545161">
            <a:off x="-334610" y="-62583"/>
            <a:ext cx="1869366" cy="17169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7200" y="108744"/>
            <a:ext cx="3657600" cy="68715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453" y="795902"/>
            <a:ext cx="11007022" cy="3490348"/>
          </a:xfrm>
        </p:spPr>
        <p:txBody>
          <a:bodyPr>
            <a:normAutofit/>
          </a:bodyPr>
          <a:lstStyle/>
          <a:p>
            <a:pPr indent="0" algn="just">
              <a:lnSpc>
                <a:spcPct val="106000"/>
              </a:lnSpc>
              <a:spcAft>
                <a:spcPts val="0"/>
              </a:spcAft>
              <a:buNone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Хор «Вдохновение» принимал участие в муниципальном фестивале-конкурсе «Мы вместе», где занял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призовое место Лауреата 1 степени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На муниципальном уровне Всероссийского конкурса хоровых и вокальных коллективов сводный хор «Вдохновение» стал победителем в номинации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«Песни моей страны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Победитель в специальной номинации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посвященной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90-летию со дня рождения композитора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Е.П.Крылатова.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Лауреат 3 степени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регионального Всероссийского конкурса школьных хоров и вокальных коллективов. </a:t>
            </a:r>
          </a:p>
          <a:p>
            <a:pPr indent="0" algn="just">
              <a:lnSpc>
                <a:spcPct val="106000"/>
              </a:lnSpc>
              <a:spcAft>
                <a:spcPts val="0"/>
              </a:spcAft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«Мы вместе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2024 г: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 «Мы вместе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»: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«А»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Лауреат 1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конкурс «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есни России»:2024 г  6 «Б» класс, Лауреат 2 степени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конкурс «Песни России»:2024 г 2 «Б» класс, Лауреат 3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фестиваль-конкурс «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 вместе»2025г. Лауреат 1 степени.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айонный конкурс «Песни России»2025г.Лауреат2 степени.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Фестиваль-конкурс «Песни А. Н.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Пахмутовой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Надежда-мой компас земной» 2025г.Лауреат1 степени.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31" y="4286250"/>
            <a:ext cx="4597167" cy="23059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4435" y="5029535"/>
            <a:ext cx="1512079" cy="18284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8875" y="4313849"/>
            <a:ext cx="3074646" cy="23059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245" y="4292279"/>
            <a:ext cx="3252387" cy="24336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" t="4970" r="1928" b="15623"/>
          <a:stretch/>
        </p:blipFill>
        <p:spPr>
          <a:xfrm>
            <a:off x="8891494" y="2502914"/>
            <a:ext cx="3224972" cy="1502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76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527</Words>
  <Application>Microsoft Office PowerPoint</Application>
  <PresentationFormat>Широкоэкранный</PresentationFormat>
  <Paragraphs>36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SimSun</vt:lpstr>
      <vt:lpstr>Arial</vt:lpstr>
      <vt:lpstr>Calibri</vt:lpstr>
      <vt:lpstr>Calibri Light</vt:lpstr>
      <vt:lpstr>Times New Roman</vt:lpstr>
      <vt:lpstr>Wingdings</vt:lpstr>
      <vt:lpstr>Тема Office</vt:lpstr>
      <vt:lpstr>«Любите музыку, друзья» по направлению «Гражданско-патриотическое»   Форма: «Учитель – группа учеников»  Симакова Татьяна Викторовна, учитель музыки МБОУСОШ №5</vt:lpstr>
      <vt:lpstr>Презентация PowerPoint</vt:lpstr>
      <vt:lpstr>«Вдохновение»</vt:lpstr>
      <vt:lpstr>Унисон. Строй. Дикция. Выразительно-осмысленное пение.</vt:lpstr>
      <vt:lpstr>«Ничто так не сплачивает людей, как хоровое пение…»</vt:lpstr>
      <vt:lpstr>Любите хоровое пение? Попробуем? (Канон)</vt:lpstr>
      <vt:lpstr>Достижения: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HP</cp:lastModifiedBy>
  <cp:revision>51</cp:revision>
  <dcterms:created xsi:type="dcterms:W3CDTF">2024-04-21T06:21:09Z</dcterms:created>
  <dcterms:modified xsi:type="dcterms:W3CDTF">2025-06-25T08:21:37Z</dcterms:modified>
</cp:coreProperties>
</file>