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9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3" r:id="rId17"/>
    <p:sldId id="270" r:id="rId18"/>
    <p:sldId id="272" r:id="rId19"/>
    <p:sldId id="271" r:id="rId20"/>
    <p:sldId id="274" r:id="rId21"/>
    <p:sldId id="293" r:id="rId22"/>
    <p:sldId id="275" r:id="rId23"/>
    <p:sldId id="295" r:id="rId24"/>
    <p:sldId id="276" r:id="rId25"/>
    <p:sldId id="278" r:id="rId26"/>
    <p:sldId id="279" r:id="rId27"/>
    <p:sldId id="285" r:id="rId28"/>
    <p:sldId id="277" r:id="rId29"/>
    <p:sldId id="280" r:id="rId30"/>
    <p:sldId id="281" r:id="rId31"/>
    <p:sldId id="282" r:id="rId32"/>
    <p:sldId id="28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783" autoAdjust="0"/>
  </p:normalViewPr>
  <p:slideViewPr>
    <p:cSldViewPr>
      <p:cViewPr>
        <p:scale>
          <a:sx n="68" d="100"/>
          <a:sy n="68" d="100"/>
        </p:scale>
        <p:origin x="-1422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44;&#1051;&#1071;%20&#1050;&#1054;&#1053;&#1050;&#1059;&#1056;&#1057;&#1040;\&#1076;&#1083;&#1103;%20%20&#1082;&#1086;&#1085;&#1082;&#1091;&#1088;&#1089;&#1072;%20&#1043;&#1080;&#1084;&#1085;%20&#1088;&#1091;&#1089;%20&#1089;&#1083;&#1086;&#1074;&#1091;\&#1087;&#1088;&#1077;&#1079;&#1077;&#1085;&#1090;%20&#1074;&#1080;&#1076;&#1077;&#1086;%20&#1055;&#1086;&#1089;&#1074;&#1103;&#1097;&#1077;&#1085;&#1080;&#1077;%20&#1074;%20&#1083;&#1080;&#1094;&#1077;&#1080;&#1089;&#1090;&#1099;\&#1074;&#1080;&#1076;&#1077;&#1086;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927" y="90498"/>
            <a:ext cx="8663553" cy="1754326"/>
          </a:xfrm>
          <a:prstGeom prst="rect">
            <a:avLst/>
          </a:prstGeom>
          <a:gradFill>
            <a:gsLst>
              <a:gs pos="35000">
                <a:schemeClr val="accent3">
                  <a:tint val="37000"/>
                  <a:satMod val="300000"/>
                  <a:alpha val="54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Русский Теоретический лицей </a:t>
            </a:r>
          </a:p>
          <a:p>
            <a:pPr algn="ctr"/>
            <a:r>
              <a:rPr lang="ru-RU" sz="3600" b="1" dirty="0">
                <a:latin typeface="Bookman Old Style" pitchFamily="18" charset="0"/>
              </a:rPr>
              <a:t>и</a:t>
            </a:r>
            <a:r>
              <a:rPr lang="ru-RU" sz="3600" b="1" dirty="0" smtClean="0">
                <a:latin typeface="Bookman Old Style" pitchFamily="18" charset="0"/>
              </a:rPr>
              <a:t>м. М.В.Ломоносова</a:t>
            </a:r>
          </a:p>
          <a:p>
            <a:pPr algn="ctr"/>
            <a:r>
              <a:rPr lang="ru-RU" sz="3600" b="1" dirty="0" err="1">
                <a:latin typeface="Bookman Old Style" pitchFamily="18" charset="0"/>
              </a:rPr>
              <a:t>м</a:t>
            </a:r>
            <a:r>
              <a:rPr lang="ru-RU" sz="3600" b="1" dirty="0" err="1" smtClean="0">
                <a:latin typeface="Bookman Old Style" pitchFamily="18" charset="0"/>
              </a:rPr>
              <a:t>ун</a:t>
            </a:r>
            <a:r>
              <a:rPr lang="ru-RU" sz="3600" b="1" dirty="0" smtClean="0">
                <a:latin typeface="Bookman Old Style" pitchFamily="18" charset="0"/>
              </a:rPr>
              <a:t>. </a:t>
            </a:r>
            <a:r>
              <a:rPr lang="ru-RU" sz="3600" b="1" dirty="0" err="1" smtClean="0">
                <a:latin typeface="Bookman Old Style" pitchFamily="18" charset="0"/>
              </a:rPr>
              <a:t>Бэлць</a:t>
            </a:r>
            <a:r>
              <a:rPr lang="ru-RU" sz="3600" b="1" dirty="0" smtClean="0">
                <a:latin typeface="Bookman Old Style" pitchFamily="18" charset="0"/>
              </a:rPr>
              <a:t>.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5" name="Рисунок 4" descr="03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934369" y="1989384"/>
            <a:ext cx="7238031" cy="482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43608" y="1988840"/>
            <a:ext cx="6990126" cy="1569660"/>
          </a:xfrm>
          <a:prstGeom prst="rect">
            <a:avLst/>
          </a:prstGeom>
          <a:gradFill>
            <a:gsLst>
              <a:gs pos="75000">
                <a:schemeClr val="accent3">
                  <a:tint val="37000"/>
                  <a:satMod val="300000"/>
                  <a:alpha val="35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Дерзайте отчизну </a:t>
            </a:r>
            <a:endParaRPr lang="en-US" sz="3200" b="1" dirty="0" smtClean="0">
              <a:ln>
                <a:solidFill>
                  <a:srgbClr val="92D050"/>
                </a:solidFill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  <a:p>
            <a:pPr algn="r"/>
            <a:r>
              <a:rPr lang="ru-RU" sz="3200" b="1" dirty="0" smtClean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мужеством прославить! </a:t>
            </a:r>
            <a:endParaRPr lang="en-US" sz="3200" b="1" dirty="0" smtClean="0">
              <a:ln>
                <a:solidFill>
                  <a:srgbClr val="92D050"/>
                </a:solidFill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  <a:p>
            <a:pPr algn="r"/>
            <a:r>
              <a:rPr lang="ru-RU" sz="3200" b="1" dirty="0" smtClean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М.В.Ломоносов</a:t>
            </a:r>
            <a:endParaRPr lang="ru-RU" sz="3200" b="1" dirty="0">
              <a:ln>
                <a:solidFill>
                  <a:srgbClr val="92D050"/>
                </a:solidFill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Пишущий монах Нестор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0" y="297656"/>
            <a:ext cx="9144000" cy="575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молодежь читает книги"/>
          <p:cNvPicPr>
            <a:picLocks noChangeAspect="1" noChangeArrowheads="1"/>
          </p:cNvPicPr>
          <p:nvPr/>
        </p:nvPicPr>
        <p:blipFill>
          <a:blip r:embed="rId2"/>
          <a:srcRect r="13514" b="8582"/>
          <a:stretch>
            <a:fillRect/>
          </a:stretch>
        </p:blipFill>
        <p:spPr bwMode="auto">
          <a:xfrm>
            <a:off x="285721" y="142852"/>
            <a:ext cx="4572031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l="7354" t="2187" r="11763" b="-590"/>
          <a:stretch>
            <a:fillRect/>
          </a:stretch>
        </p:blipFill>
        <p:spPr bwMode="auto">
          <a:xfrm>
            <a:off x="4929190" y="142852"/>
            <a:ext cx="392912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4" name="Picture 10" descr="Картинки по запросу книги"/>
          <p:cNvPicPr>
            <a:picLocks noChangeAspect="1" noChangeArrowheads="1"/>
          </p:cNvPicPr>
          <p:nvPr/>
        </p:nvPicPr>
        <p:blipFill>
          <a:blip r:embed="rId4"/>
          <a:srcRect l="15859" b="6818"/>
          <a:stretch>
            <a:fillRect/>
          </a:stretch>
        </p:blipFill>
        <p:spPr bwMode="auto">
          <a:xfrm>
            <a:off x="4929190" y="3571876"/>
            <a:ext cx="3955667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Картинки по запросу читающая семья"/>
          <p:cNvPicPr>
            <a:picLocks noChangeAspect="1" noChangeArrowheads="1"/>
          </p:cNvPicPr>
          <p:nvPr/>
        </p:nvPicPr>
        <p:blipFill>
          <a:blip r:embed="rId5"/>
          <a:srcRect l="1550" b="4650"/>
          <a:stretch>
            <a:fillRect/>
          </a:stretch>
        </p:blipFill>
        <p:spPr bwMode="auto">
          <a:xfrm>
            <a:off x="285720" y="3571876"/>
            <a:ext cx="4536253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642918"/>
            <a:ext cx="5500694" cy="32861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«Слово имеет огромную власть над нашей жизнью, власть магическую, мы заколдованы словами и в значительной степени живем в их царстве.»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22532" name="Picture 4" descr="Картинки по запросу николай бердяев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500034" y="142852"/>
            <a:ext cx="3386297" cy="44233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57224" y="4572008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Gabriola" pitchFamily="82" charset="0"/>
              </a:rPr>
              <a:t>Н. Бердяев </a:t>
            </a:r>
          </a:p>
          <a:p>
            <a:pPr algn="ctr"/>
            <a:r>
              <a:rPr lang="ru-RU" sz="3600" b="1" i="1" dirty="0" smtClean="0">
                <a:latin typeface="Gabriola" pitchFamily="82" charset="0"/>
              </a:rPr>
              <a:t>(1874-1948)</a:t>
            </a:r>
            <a:endParaRPr lang="ru-RU" sz="3600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07c1af8b08768a509c84af698e975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42852"/>
            <a:ext cx="7930635" cy="6342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50" y="642918"/>
            <a:ext cx="5357850" cy="3929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Gabriola" pitchFamily="82" charset="0"/>
              </a:rPr>
              <a:t>«Нет сомнения, что Пушкин создал наш поэтический, наш литературный язык и что нам и нашим потомкам остаётся только идти по пути, проложенному его гением».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6" name="Picture 4" descr="Картинки по запросу тургенев"/>
          <p:cNvPicPr>
            <a:picLocks noChangeAspect="1" noChangeArrowheads="1"/>
          </p:cNvPicPr>
          <p:nvPr/>
        </p:nvPicPr>
        <p:blipFill>
          <a:blip r:embed="rId2">
            <a:lum contrast="-10000"/>
          </a:blip>
          <a:srcRect l="5660" r="5660"/>
          <a:stretch>
            <a:fillRect/>
          </a:stretch>
        </p:blipFill>
        <p:spPr bwMode="auto">
          <a:xfrm>
            <a:off x="142844" y="214290"/>
            <a:ext cx="3714776" cy="4929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000100" y="5143512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Gabriola" pitchFamily="82" charset="0"/>
              </a:rPr>
              <a:t>И.С.Тургенев</a:t>
            </a:r>
          </a:p>
          <a:p>
            <a:pPr algn="ctr"/>
            <a:r>
              <a:rPr lang="ru-RU" sz="3200" b="1" i="1" dirty="0" smtClean="0">
                <a:latin typeface="Gabriola" pitchFamily="82" charset="0"/>
              </a:rPr>
              <a:t>(1818-1883)</a:t>
            </a:r>
            <a:endParaRPr lang="ru-RU" sz="3200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0"/>
            <a:ext cx="5143504" cy="41433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Gabriola" pitchFamily="82" charset="0"/>
              </a:rPr>
              <a:t>«Здравствуй, племя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Младое, незнакомое! не я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Увижу </a:t>
            </a:r>
            <a:r>
              <a:rPr lang="en-US" sz="3200" b="1" dirty="0" smtClean="0">
                <a:latin typeface="Gabriola" pitchFamily="82" charset="0"/>
              </a:rPr>
              <a:t> </a:t>
            </a:r>
            <a:r>
              <a:rPr lang="ru-RU" sz="3200" b="1" dirty="0" smtClean="0">
                <a:latin typeface="Gabriola" pitchFamily="82" charset="0"/>
              </a:rPr>
              <a:t>твой </a:t>
            </a:r>
            <a:r>
              <a:rPr lang="en-US" sz="3200" b="1" dirty="0" smtClean="0">
                <a:latin typeface="Gabriola" pitchFamily="82" charset="0"/>
              </a:rPr>
              <a:t> </a:t>
            </a:r>
            <a:r>
              <a:rPr lang="ru-RU" sz="3200" b="1" dirty="0" smtClean="0">
                <a:latin typeface="Gabriola" pitchFamily="82" charset="0"/>
              </a:rPr>
              <a:t>могучий </a:t>
            </a:r>
            <a:r>
              <a:rPr lang="en-US" sz="3200" b="1" dirty="0" smtClean="0">
                <a:latin typeface="Gabriola" pitchFamily="82" charset="0"/>
              </a:rPr>
              <a:t> </a:t>
            </a:r>
            <a:r>
              <a:rPr lang="ru-RU" sz="3200" b="1" dirty="0" smtClean="0">
                <a:latin typeface="Gabriola" pitchFamily="82" charset="0"/>
              </a:rPr>
              <a:t>поздний возраст,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Когда перерастёшь моих </a:t>
            </a:r>
            <a:r>
              <a:rPr lang="en-US" sz="3200" b="1" dirty="0" smtClean="0">
                <a:latin typeface="Gabriola" pitchFamily="82" charset="0"/>
              </a:rPr>
              <a:t> </a:t>
            </a:r>
            <a:r>
              <a:rPr lang="ru-RU" sz="3200" b="1" dirty="0" smtClean="0">
                <a:latin typeface="Gabriola" pitchFamily="82" charset="0"/>
              </a:rPr>
              <a:t>знакомцев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И старую главу их заслонишь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От глаз прохожего.    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Но пусть мой внук</a:t>
            </a:r>
            <a:br>
              <a:rPr lang="ru-RU" sz="3200" b="1" dirty="0" smtClean="0">
                <a:latin typeface="Gabriola" pitchFamily="82" charset="0"/>
              </a:rPr>
            </a:br>
            <a:r>
              <a:rPr lang="ru-RU" sz="3200" b="1" dirty="0" smtClean="0">
                <a:latin typeface="Gabriola" pitchFamily="82" charset="0"/>
              </a:rPr>
              <a:t>Услышит ваш приветный шум…»</a:t>
            </a:r>
            <a:endParaRPr lang="ru-RU" sz="3200" b="1" dirty="0">
              <a:latin typeface="Gabriola" pitchFamily="82" charset="0"/>
            </a:endParaRPr>
          </a:p>
        </p:txBody>
      </p:sp>
      <p:pic>
        <p:nvPicPr>
          <p:cNvPr id="25602" name="Picture 2" descr="Картинки по запросу пушк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071966" cy="52149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86446" y="414338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Gabriola" pitchFamily="82" charset="0"/>
              </a:rPr>
              <a:t>«Вновь я посетил…»</a:t>
            </a:r>
            <a:endParaRPr lang="ru-RU" sz="3200" b="1" i="1" dirty="0">
              <a:latin typeface="Gabriola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5500702"/>
            <a:ext cx="1768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latin typeface="Gabriola" pitchFamily="82" charset="0"/>
              </a:rPr>
              <a:t>А.С.Пушкин</a:t>
            </a:r>
            <a:endParaRPr lang="ru-RU" sz="2800" b="1" i="1" dirty="0" smtClean="0">
              <a:latin typeface="Gabriola" pitchFamily="82" charset="0"/>
            </a:endParaRPr>
          </a:p>
          <a:p>
            <a:pPr algn="ctr"/>
            <a:r>
              <a:rPr lang="ru-RU" sz="2800" b="1" i="1" dirty="0" smtClean="0">
                <a:latin typeface="Gabriola" pitchFamily="82" charset="0"/>
              </a:rPr>
              <a:t>(1799-</a:t>
            </a:r>
            <a:r>
              <a:rPr lang="en-US" sz="2800" b="1" i="1" dirty="0" smtClean="0">
                <a:latin typeface="Gabriola" pitchFamily="82" charset="0"/>
              </a:rPr>
              <a:t> </a:t>
            </a:r>
            <a:r>
              <a:rPr lang="ru-RU" sz="2800" b="1" i="1" dirty="0" smtClean="0">
                <a:latin typeface="Gabriola" pitchFamily="82" charset="0"/>
              </a:rPr>
              <a:t>1</a:t>
            </a:r>
            <a:r>
              <a:rPr lang="en-US" sz="2800" b="1" i="1" dirty="0" smtClean="0">
                <a:latin typeface="Gabriola" pitchFamily="82" charset="0"/>
              </a:rPr>
              <a:t> </a:t>
            </a:r>
            <a:r>
              <a:rPr lang="ru-RU" sz="2800" b="1" i="1" dirty="0" smtClean="0">
                <a:latin typeface="Gabriola" pitchFamily="82" charset="0"/>
              </a:rPr>
              <a:t>837)</a:t>
            </a:r>
            <a:endParaRPr lang="ru-RU" sz="2800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Text Box 46"/>
          <p:cNvSpPr txBox="1">
            <a:spLocks noChangeArrowheads="1"/>
          </p:cNvSpPr>
          <p:nvPr/>
        </p:nvSpPr>
        <p:spPr bwMode="auto">
          <a:xfrm>
            <a:off x="0" y="4429132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 i="1" dirty="0">
                <a:cs typeface="Arabic Typesetting" pitchFamily="66" charset="-78"/>
              </a:rPr>
              <a:t>Здесь каждый шаг в душе рождает</a:t>
            </a:r>
          </a:p>
          <a:p>
            <a:pPr algn="l">
              <a:spcBef>
                <a:spcPct val="50000"/>
              </a:spcBef>
            </a:pPr>
            <a:r>
              <a:rPr lang="ru-RU" b="1" i="1" dirty="0">
                <a:cs typeface="Arabic Typesetting" pitchFamily="66" charset="-78"/>
              </a:rPr>
              <a:t>Воспоминания прежних лет…</a:t>
            </a:r>
          </a:p>
          <a:p>
            <a:pPr>
              <a:spcBef>
                <a:spcPct val="50000"/>
              </a:spcBef>
            </a:pPr>
            <a:r>
              <a:rPr lang="ru-RU" b="1" i="1" dirty="0">
                <a:cs typeface="Arabic Typesetting" pitchFamily="66" charset="-78"/>
              </a:rPr>
              <a:t>	</a:t>
            </a:r>
            <a: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  <a:t>                             </a:t>
            </a:r>
            <a:r>
              <a:rPr lang="ru-RU" b="1" i="1" dirty="0" smtClean="0">
                <a:cs typeface="Arabic Typesetting" pitchFamily="66" charset="-78"/>
              </a:rPr>
              <a:t>А</a:t>
            </a:r>
            <a:r>
              <a:rPr lang="ru-RU" b="1" i="1" dirty="0">
                <a:cs typeface="Arabic Typesetting" pitchFamily="66" charset="-78"/>
              </a:rPr>
              <a:t>. С.  </a:t>
            </a:r>
            <a:r>
              <a:rPr lang="ru-RU" b="1" i="1" dirty="0" smtClean="0">
                <a:cs typeface="Arabic Typesetting" pitchFamily="66" charset="-78"/>
              </a:rPr>
              <a:t>Пушкин</a:t>
            </a:r>
            <a:endParaRPr lang="ru-RU" b="1" i="1" dirty="0">
              <a:cs typeface="Arabic Typesetting" pitchFamily="66" charset="-78"/>
            </a:endParaRPr>
          </a:p>
        </p:txBody>
      </p:sp>
      <p:pic>
        <p:nvPicPr>
          <p:cNvPr id="13362" name="Picture 50" descr="lic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990600"/>
            <a:ext cx="2743200" cy="2362200"/>
          </a:xfrm>
          <a:prstGeom prst="rect">
            <a:avLst/>
          </a:prstGeom>
          <a:noFill/>
        </p:spPr>
      </p:pic>
      <p:pic>
        <p:nvPicPr>
          <p:cNvPr id="13370" name="Picture 58" descr="гравюра на мед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762000"/>
            <a:ext cx="24003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380" name="Text Box 68"/>
          <p:cNvSpPr txBox="1">
            <a:spLocks noChangeArrowheads="1"/>
          </p:cNvSpPr>
          <p:nvPr/>
        </p:nvSpPr>
        <p:spPr bwMode="auto">
          <a:xfrm>
            <a:off x="571472" y="115888"/>
            <a:ext cx="77867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«В начале жизни школу помню я…»</a:t>
            </a:r>
            <a:endParaRPr lang="ru-RU" sz="3600" b="1" dirty="0"/>
          </a:p>
        </p:txBody>
      </p:sp>
      <p:pic>
        <p:nvPicPr>
          <p:cNvPr id="10" name="Picture 2" descr="C:\Users\User\AppData\Roaming\Skype\bogacil1\media_messaging\media_cache_v3\^2E9E0A3A83B5FA043DAD736DC62CEF8C94AA76F4D9F23F7888^pimgpsh_fullsize_dist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571876"/>
            <a:ext cx="4786346" cy="2993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3" descr="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1214422"/>
            <a:ext cx="28194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00430" y="642918"/>
            <a:ext cx="30151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Gabriola" pitchFamily="82" charset="0"/>
              </a:rPr>
              <a:t>(</a:t>
            </a:r>
            <a:r>
              <a:rPr lang="ru-RU" sz="3200" b="1" i="1" dirty="0" smtClean="0">
                <a:latin typeface="Gabriola" pitchFamily="82" charset="0"/>
              </a:rPr>
              <a:t>1811</a:t>
            </a:r>
            <a:r>
              <a:rPr lang="en-US" sz="3200" b="1" i="1" dirty="0" smtClean="0">
                <a:latin typeface="Gabriola" pitchFamily="82" charset="0"/>
              </a:rPr>
              <a:t> </a:t>
            </a:r>
            <a:r>
              <a:rPr lang="ru-RU" sz="3200" b="1" i="1" dirty="0" smtClean="0">
                <a:latin typeface="Gabriola" pitchFamily="82" charset="0"/>
              </a:rPr>
              <a:t>-</a:t>
            </a:r>
            <a:r>
              <a:rPr lang="en-US" sz="3200" b="1" i="1" dirty="0" smtClean="0">
                <a:latin typeface="Gabriola" pitchFamily="82" charset="0"/>
              </a:rPr>
              <a:t> </a:t>
            </a:r>
            <a:r>
              <a:rPr lang="ru-RU" sz="3200" b="1" i="1" dirty="0" smtClean="0">
                <a:latin typeface="Gabriola" pitchFamily="82" charset="0"/>
              </a:rPr>
              <a:t>1817)</a:t>
            </a:r>
            <a:endParaRPr lang="ru-RU" sz="3200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8" grpId="0" autoUpdateAnimBg="0"/>
      <p:bldP spid="1338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1" name="Picture 3" descr="C:\Users\User\AppData\Roaming\Skype\bogacil1\media_messaging\media_cache_v3\^38C24D20D8C9CD00492D5DF9CBDE4F0CD51D730CBA6D6AC500^pimgpsh_fullsize_distr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4687" t="4166" r="2343" b="10417"/>
          <a:stretch>
            <a:fillRect/>
          </a:stretch>
        </p:blipFill>
        <p:spPr bwMode="auto">
          <a:xfrm>
            <a:off x="357158" y="214290"/>
            <a:ext cx="8501122" cy="5857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0"/>
            <a:ext cx="5429256" cy="3857652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latin typeface="Gabriola" pitchFamily="82" charset="0"/>
              </a:rPr>
              <a:t>«…</a:t>
            </a:r>
            <a:r>
              <a:rPr lang="ru-RU" sz="5400" b="1" i="1" dirty="0" smtClean="0">
                <a:latin typeface="Gabriola" pitchFamily="82" charset="0"/>
              </a:rPr>
              <a:t>  </a:t>
            </a:r>
            <a:r>
              <a:rPr lang="ru-RU" sz="3200" b="1" i="1" dirty="0" smtClean="0">
                <a:latin typeface="Gabriola" pitchFamily="82" charset="0"/>
              </a:rPr>
              <a:t>мой жребий пал, я лиру избираю.</a:t>
            </a:r>
            <a:br>
              <a:rPr lang="ru-RU" sz="3200" b="1" i="1" dirty="0" smtClean="0">
                <a:latin typeface="Gabriola" pitchFamily="82" charset="0"/>
              </a:rPr>
            </a:br>
            <a:r>
              <a:rPr lang="ru-RU" sz="3200" b="1" i="1" dirty="0" smtClean="0">
                <a:latin typeface="Gabriola" pitchFamily="82" charset="0"/>
              </a:rPr>
              <a:t>Пусть судит обо мне, как хочет,</a:t>
            </a:r>
            <a:br>
              <a:rPr lang="ru-RU" sz="3200" b="1" i="1" dirty="0" smtClean="0">
                <a:latin typeface="Gabriola" pitchFamily="82" charset="0"/>
              </a:rPr>
            </a:br>
            <a:r>
              <a:rPr lang="ru-RU" sz="3200" b="1" i="1" dirty="0" smtClean="0">
                <a:latin typeface="Gabriola" pitchFamily="82" charset="0"/>
              </a:rPr>
              <a:t> целый свет,</a:t>
            </a:r>
            <a:br>
              <a:rPr lang="ru-RU" sz="3200" b="1" i="1" dirty="0" smtClean="0">
                <a:latin typeface="Gabriola" pitchFamily="82" charset="0"/>
              </a:rPr>
            </a:br>
            <a:r>
              <a:rPr lang="ru-RU" sz="3200" b="1" i="1" dirty="0" smtClean="0">
                <a:latin typeface="Gabriola" pitchFamily="82" charset="0"/>
              </a:rPr>
              <a:t>Сердись, кричи, </a:t>
            </a:r>
            <a:br>
              <a:rPr lang="ru-RU" sz="3200" b="1" i="1" dirty="0" smtClean="0">
                <a:latin typeface="Gabriola" pitchFamily="82" charset="0"/>
              </a:rPr>
            </a:br>
            <a:r>
              <a:rPr lang="ru-RU" sz="3200" b="1" i="1" dirty="0" smtClean="0">
                <a:latin typeface="Gabriola" pitchFamily="82" charset="0"/>
              </a:rPr>
              <a:t>бранись, — а я таки поэт».</a:t>
            </a:r>
            <a:br>
              <a:rPr lang="ru-RU" sz="3200" b="1" i="1" dirty="0" smtClean="0">
                <a:latin typeface="Gabriola" pitchFamily="82" charset="0"/>
              </a:rPr>
            </a:br>
            <a:r>
              <a:rPr lang="ru-RU" sz="3200" b="1" i="1" dirty="0" smtClean="0">
                <a:latin typeface="Gabriola" pitchFamily="82" charset="0"/>
              </a:rPr>
              <a:t>И слову присягаю !»</a:t>
            </a:r>
            <a:endParaRPr lang="ru-RU" sz="5400" b="1" i="1" dirty="0"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3643314"/>
            <a:ext cx="4143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abriola" pitchFamily="82" charset="0"/>
              </a:rPr>
              <a:t>«К другу стихотворцу»</a:t>
            </a:r>
            <a:endParaRPr lang="ru-RU" sz="3600" b="1" dirty="0">
              <a:latin typeface="Gabriola" pitchFamily="82" charset="0"/>
            </a:endParaRPr>
          </a:p>
        </p:txBody>
      </p:sp>
      <p:pic>
        <p:nvPicPr>
          <p:cNvPr id="28674" name="Picture 2" descr="C:\Users\User\AppData\Roaming\Skype\bogacil1\media_messaging\media_cache_v3\^6EE4391FFD0AC96F8BEDBF393F744484C9A0A19A955993022B^pimgpsh_fullsize_distr.jpg"/>
          <p:cNvPicPr>
            <a:picLocks noChangeAspect="1" noChangeArrowheads="1"/>
          </p:cNvPicPr>
          <p:nvPr/>
        </p:nvPicPr>
        <p:blipFill>
          <a:blip r:embed="rId2"/>
          <a:srcRect r="9174" b="13281"/>
          <a:stretch>
            <a:fillRect/>
          </a:stretch>
        </p:blipFill>
        <p:spPr bwMode="auto">
          <a:xfrm>
            <a:off x="142844" y="214290"/>
            <a:ext cx="4357686" cy="52864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57620" y="785794"/>
            <a:ext cx="57864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Друзья мои, прекрасен наш союз!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Он, как душа, неразделим и вечен -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Неколебим, свободен и беспечен,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Срастался он под сенью дружных муз.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Куда бы нас ни бросила судьбина,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счастие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куда б ни повело, 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Все те же мы: нам целый мир чужбина;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Отечество нам Царское Село.</a:t>
            </a:r>
          </a:p>
        </p:txBody>
      </p:sp>
      <p:pic>
        <p:nvPicPr>
          <p:cNvPr id="6" name="Picture 2" descr="Картинки по запросу пушк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4071966" cy="52149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142976" y="5786454"/>
            <a:ext cx="2428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А.С. Пушкин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215042" y="385762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abriola" pitchFamily="82" charset="0"/>
              </a:rPr>
              <a:t>«19 октября 1827»</a:t>
            </a:r>
            <a:endParaRPr lang="ru-RU" sz="36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714620"/>
            <a:ext cx="7772400" cy="2286016"/>
          </a:xfrm>
        </p:spPr>
        <p:txBody>
          <a:bodyPr>
            <a:noAutofit/>
          </a:bodyPr>
          <a:lstStyle/>
          <a:p>
            <a:r>
              <a:rPr lang="tt-RU" sz="6000" b="1" i="1" dirty="0" smtClean="0">
                <a:latin typeface="Gabriola" pitchFamily="82" charset="0"/>
              </a:rPr>
              <a:t> </a:t>
            </a:r>
            <a:r>
              <a:rPr lang="tt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“ И мы сохраним тебя, русская речь, великое русское слово!”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i="1" dirty="0"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57166"/>
            <a:ext cx="6400800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Теоретический лицей </a:t>
            </a:r>
            <a:endParaRPr lang="en-US" sz="3600" dirty="0" smtClean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им. М.В.Ломоносова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Users\User\AppData\Roaming\Skype\bogacil1\media_messaging\media_cache_v3\^A3B649F5BBCCB7FB517434425C352D532143EA474EB17701D6^pimgpsh_fullsize_dis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143380"/>
            <a:ext cx="3857652" cy="257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158" y="0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Gabriola" pitchFamily="82" charset="0"/>
              </a:rPr>
              <a:t>Школа Пушкина и его друзей - удивительный пример лицейского братства</a:t>
            </a:r>
            <a:endParaRPr lang="ru-RU" sz="2800" b="1" dirty="0" smtClean="0">
              <a:latin typeface="Gabriola" pitchFamily="82" charset="0"/>
            </a:endParaRPr>
          </a:p>
          <a:p>
            <a:endParaRPr lang="ru-RU" dirty="0"/>
          </a:p>
        </p:txBody>
      </p:sp>
      <p:pic>
        <p:nvPicPr>
          <p:cNvPr id="29700" name="Picture 4" descr="C:\Users\User\AppData\Roaming\Skype\bogacil1\media_messaging\media_cache_v3\^0E59A4BBD43BF2599B4437C7617507AE549D03044592C8DDF1^pimgpsh_fullsize_distr.jpg"/>
          <p:cNvPicPr>
            <a:picLocks noChangeAspect="1" noChangeArrowheads="1"/>
          </p:cNvPicPr>
          <p:nvPr/>
        </p:nvPicPr>
        <p:blipFill>
          <a:blip r:embed="rId3"/>
          <a:srcRect b="938"/>
          <a:stretch>
            <a:fillRect/>
          </a:stretch>
        </p:blipFill>
        <p:spPr bwMode="auto">
          <a:xfrm>
            <a:off x="142844" y="1285860"/>
            <a:ext cx="385765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esktop\10 а реальн\пр.jpg"/>
          <p:cNvPicPr>
            <a:picLocks noChangeAspect="1" noChangeArrowheads="1"/>
          </p:cNvPicPr>
          <p:nvPr/>
        </p:nvPicPr>
        <p:blipFill>
          <a:blip r:embed="rId4"/>
          <a:srcRect t="2498" b="2575"/>
          <a:stretch>
            <a:fillRect/>
          </a:stretch>
        </p:blipFill>
        <p:spPr bwMode="auto">
          <a:xfrm>
            <a:off x="4500562" y="1285860"/>
            <a:ext cx="4214810" cy="2714644"/>
          </a:xfrm>
          <a:prstGeom prst="rect">
            <a:avLst/>
          </a:prstGeom>
          <a:noFill/>
        </p:spPr>
      </p:pic>
      <p:pic>
        <p:nvPicPr>
          <p:cNvPr id="2051" name="Picture 3" descr="C:\Users\User\AppData\Local\Temp\Rar$DIa0.034\LXlcYHwWOm4.jpg"/>
          <p:cNvPicPr>
            <a:picLocks noChangeAspect="1" noChangeArrowheads="1"/>
          </p:cNvPicPr>
          <p:nvPr/>
        </p:nvPicPr>
        <p:blipFill>
          <a:blip r:embed="rId5"/>
          <a:srcRect r="4839" b="5262"/>
          <a:stretch>
            <a:fillRect/>
          </a:stretch>
        </p:blipFill>
        <p:spPr bwMode="auto">
          <a:xfrm>
            <a:off x="4500562" y="4143380"/>
            <a:ext cx="4214842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8256"/>
            <a:ext cx="8229600" cy="107099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Пушкинские места в Молдавии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26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05064"/>
            <a:ext cx="3888433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mainliteraturnoepridneprov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953630"/>
            <a:ext cx="3672408" cy="2623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ushkin_dol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928670"/>
            <a:ext cx="2088232" cy="278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ез названия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1071546"/>
            <a:ext cx="1944216" cy="2932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amyatnik_pushkinu.jpg"/>
          <p:cNvPicPr>
            <a:picLocks noChangeAspect="1"/>
          </p:cNvPicPr>
          <p:nvPr/>
        </p:nvPicPr>
        <p:blipFill>
          <a:blip r:embed="rId6" cstate="print"/>
          <a:srcRect b="19750"/>
          <a:stretch>
            <a:fillRect/>
          </a:stretch>
        </p:blipFill>
        <p:spPr>
          <a:xfrm>
            <a:off x="714348" y="928670"/>
            <a:ext cx="230425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9715536" cy="1071546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Наш лицей – содружество учеников и преподавателей</a:t>
            </a:r>
            <a:endParaRPr lang="ru-RU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3074" name="Picture 2" descr="C:\Users\User\Desktop\10 а реальн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143380"/>
            <a:ext cx="378621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D:\Мои изображения\Для Бренич А А\команда лицея награждение 2015 г май.JPG"/>
          <p:cNvPicPr>
            <a:picLocks noChangeAspect="1" noChangeArrowheads="1"/>
          </p:cNvPicPr>
          <p:nvPr/>
        </p:nvPicPr>
        <p:blipFill>
          <a:blip r:embed="rId3" cstate="print"/>
          <a:srcRect t="2632"/>
          <a:stretch>
            <a:fillRect/>
          </a:stretch>
        </p:blipFill>
        <p:spPr bwMode="auto">
          <a:xfrm>
            <a:off x="357158" y="1285860"/>
            <a:ext cx="378621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C:\Users\andrz\Desktop\фото кафедры\IMG_46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59"/>
          <a:stretch>
            <a:fillRect/>
          </a:stretch>
        </p:blipFill>
        <p:spPr bwMode="auto">
          <a:xfrm>
            <a:off x="4786314" y="1285860"/>
            <a:ext cx="4071966" cy="2594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143380"/>
            <a:ext cx="4087583" cy="2495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224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AppData\Roaming\Skype\bogacil1\media_messaging\media_cache_v3\^8C700393448D20D6ED10CC8D93911C3A21FEAF33BBF42E5B9C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3584376" cy="4628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357290" y="5143512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М.В.Ломоносов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(1711-1765)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85728"/>
            <a:ext cx="42148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Gabriola" pitchFamily="82" charset="0"/>
              </a:rPr>
              <a:t>«Историк, Ритор, Механик, Химик, Минералог, Художник и Стихотворец – он всё испытал и всё проник»</a:t>
            </a:r>
          </a:p>
          <a:p>
            <a:pPr algn="ctr"/>
            <a:r>
              <a:rPr lang="ru-RU" sz="3600" b="1" dirty="0" smtClean="0">
                <a:latin typeface="Gabriola" pitchFamily="82" charset="0"/>
              </a:rPr>
              <a:t>А.С.Пушкин</a:t>
            </a:r>
            <a:endParaRPr lang="ru-RU" sz="36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AppData\Roaming\Skype\bogacil1\media_messaging\media_cache_v3\^8C700393448D20D6ED10CC8D93911C3A21FEAF33BBF42E5B9C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3584376" cy="4628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357290" y="5143512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М.В.Ломоносов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(1711-1765)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0"/>
            <a:ext cx="44291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abriola" pitchFamily="82" charset="0"/>
              </a:rPr>
              <a:t>«Лучшие произведения Ломоносова останутся вечными памятниками русской словесности; по ним долго еще должны мы будем учиться стихотворному нашему языку»</a:t>
            </a:r>
          </a:p>
          <a:p>
            <a:pPr algn="ctr"/>
            <a:r>
              <a:rPr lang="ru-RU" sz="3600" b="1" i="1" dirty="0" smtClean="0">
                <a:latin typeface="Gabriola" pitchFamily="82" charset="0"/>
              </a:rPr>
              <a:t>                    А.С.Пушкин</a:t>
            </a:r>
            <a:endParaRPr lang="ru-RU" sz="3600" b="1" i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679950" y="642918"/>
            <a:ext cx="4464050" cy="4105275"/>
          </a:xfrm>
        </p:spPr>
        <p:txBody>
          <a:bodyPr/>
          <a:lstStyle/>
          <a:p>
            <a:pPr marL="0" indent="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alt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Российская грамматика</a:t>
            </a:r>
            <a:r>
              <a:rPr lang="ru-RU" alt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alt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основы и нормы русского языка, в которой разработаны понятия о частях речи,  </a:t>
            </a:r>
          </a:p>
          <a:p>
            <a:pPr marL="0" indent="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правописание и  произношение слов. </a:t>
            </a:r>
            <a:endParaRPr lang="ru-RU" altLang="ru-RU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endParaRPr lang="ru-RU" altLang="ru-RU" dirty="0" smtClean="0">
              <a:latin typeface="Tahoma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4818" name="Picture 2" descr="C:\Users\User\AppData\Roaming\Skype\bogacil1\media_messaging\media_cache_v3\^C29872B76A1F7A075B29D4D1E43FADA33F0422B633F4DB7D41^pimgpsh_fullsize_dis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571900" cy="2648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0" name="AutoShape 2" descr="Картинки по запросу российская грамма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Картинки по запросу российская грамма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Картинки по запросу российская грамматика"/>
          <p:cNvPicPr>
            <a:picLocks noChangeAspect="1" noChangeArrowheads="1"/>
          </p:cNvPicPr>
          <p:nvPr/>
        </p:nvPicPr>
        <p:blipFill>
          <a:blip r:embed="rId3"/>
          <a:srcRect l="1973" t="2381" r="3312" b="4762"/>
          <a:stretch>
            <a:fillRect/>
          </a:stretch>
        </p:blipFill>
        <p:spPr bwMode="auto">
          <a:xfrm>
            <a:off x="642910" y="3357562"/>
            <a:ext cx="342902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AppData\Roaming\Skype\bogacil1\media_messaging\media_cache_v3\^8C700393448D20D6ED10CC8D93911C3A21FEAF33BBF42E5B9C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3584376" cy="4628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357290" y="5143512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М.В.Ломоносов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(1711-1765)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786314" y="0"/>
            <a:ext cx="435768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«…великолепие испанского, живость французского, крепость немецкого, нежность итальянского,…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краткость греческого и латинского языков».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портрет Ломонос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596" y="285728"/>
            <a:ext cx="4059238" cy="5000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357686" y="285728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 вы, которых ожидает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Отечество от недр своих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видеть таковых желает,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Каких зовет от стран чужих,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О, ваши дни благословенны!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Дерзайте ныне </a:t>
            </a:r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ободренны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/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Раченьем вашим показать,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Что может собственных Платонов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быстрых разумом Невтонов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Российская земля рождать.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35782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М.В.Ломоносов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(1711-1765)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142852"/>
            <a:ext cx="821537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Клятва лицеистов: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 Клянёмся сохранять и умножать лучшие традиции нашего лицея.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 Клянёмся стремиться к знаниям</a:t>
            </a:r>
            <a:r>
              <a:rPr lang="ru-RU" sz="2800" b="1" i="1" dirty="0" smtClean="0"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 Клянёмся быть патриотами своего отечества.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 Клянёмся активно участвовать в жизни родного лицея.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 Клянёмся быть честными и справедливыми и свято чтить лицейское братство.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- Клянёмся бережно хранить великий дар – родную речь и передать её величие, богатство и красоту последующим поколениям.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7652" y="6072206"/>
            <a:ext cx="4456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Учащиеся  10 «А» и «Б» классов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6" name="виде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280417" y="1"/>
            <a:ext cx="1146972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AppData\Roaming\Skype\bogacil1\media_messaging\media_cache_v3\^B8CE9B328A50C9E6E051861B2A09C28C17E038AB63BA62BAD2^pimgpsh_fullsize_dist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643050"/>
            <a:ext cx="3286116" cy="42893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571612"/>
            <a:ext cx="4572032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Молчат гробницы, мумии и кости.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Лишь слову жизнь дана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Из древней тьмы, на мировом погосте,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Arial" pitchFamily="34" charset="0"/>
              </a:rPr>
              <a:t>Звучат   лишь    Письмена…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Arial" pitchFamily="34" charset="0"/>
              </a:rPr>
              <a:t>                                     И.Бунин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Картинки по запросу фон для презентации кни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357290" y="1428736"/>
            <a:ext cx="6357982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«Я преданий суровое 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прядиво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Разбирать нить за нитью привык.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Times New Roman" pitchFamily="18" charset="0"/>
              </a:rPr>
              <a:t>Мне достался от дедов и прадедов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Gabriola" pitchFamily="82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Arial" pitchFamily="34" charset="0"/>
              </a:rPr>
              <a:t>Ключ к их тайнам – мой </a:t>
            </a:r>
            <a:r>
              <a:rPr kumimoji="0" lang="ru-RU" sz="4000" b="1" i="0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Arial" pitchFamily="34" charset="0"/>
              </a:rPr>
              <a:t>русский язык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Arial" pitchFamily="34" charset="0"/>
              </a:rPr>
              <a:t>.»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Н. </a:t>
            </a:r>
            <a:r>
              <a:rPr lang="ru-RU" sz="3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  <a:ea typeface="Times New Roman" pitchFamily="18" charset="0"/>
                <a:cs typeface="Arial" pitchFamily="34" charset="0"/>
              </a:rPr>
              <a:t>Рыленков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Gabriola" pitchFamily="82" charset="0"/>
                <a:cs typeface="Arial" pitchFamily="34" charset="0"/>
              </a:rPr>
              <a:t>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369805784_20_stranica_1_izobrazhenie_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AppData\Roaming\Skype\bogacil1\media_messaging\media_cache_v3\^DEE0C78B5E07556B78A9C758C4F02D738D0DE87025450D2784^pimgpsh_fullsize_distr.jpg"/>
          <p:cNvPicPr>
            <a:picLocks noChangeAspect="1" noChangeArrowheads="1"/>
          </p:cNvPicPr>
          <p:nvPr/>
        </p:nvPicPr>
        <p:blipFill>
          <a:blip r:embed="rId2"/>
          <a:srcRect b="997"/>
          <a:stretch>
            <a:fillRect/>
          </a:stretch>
        </p:blipFill>
        <p:spPr bwMode="auto">
          <a:xfrm>
            <a:off x="214282" y="285728"/>
            <a:ext cx="4286280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b="2326"/>
          <a:stretch>
            <a:fillRect/>
          </a:stretch>
        </p:blipFill>
        <p:spPr bwMode="auto">
          <a:xfrm>
            <a:off x="4643438" y="285728"/>
            <a:ext cx="428628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Картинки по запросу поколение"/>
          <p:cNvPicPr>
            <a:picLocks noChangeAspect="1" noChangeArrowheads="1"/>
          </p:cNvPicPr>
          <p:nvPr/>
        </p:nvPicPr>
        <p:blipFill>
          <a:blip r:embed="rId4"/>
          <a:srcRect r="28191"/>
          <a:stretch>
            <a:fillRect/>
          </a:stretch>
        </p:blipFill>
        <p:spPr bwMode="auto">
          <a:xfrm>
            <a:off x="214282" y="3429000"/>
            <a:ext cx="4286312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familycounseling6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429000"/>
            <a:ext cx="435771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0000895_s.jpg"/>
          <p:cNvPicPr>
            <a:picLocks noChangeAspect="1"/>
          </p:cNvPicPr>
          <p:nvPr/>
        </p:nvPicPr>
        <p:blipFill>
          <a:blip r:embed="rId2"/>
          <a:srcRect l="5033" r="10661"/>
          <a:stretch>
            <a:fillRect/>
          </a:stretch>
        </p:blipFill>
        <p:spPr>
          <a:xfrm>
            <a:off x="428596" y="214290"/>
            <a:ext cx="4786346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Картинки по запросу смайлики настроения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57167"/>
            <a:ext cx="1285884" cy="945660"/>
          </a:xfrm>
          <a:prstGeom prst="rect">
            <a:avLst/>
          </a:prstGeom>
          <a:noFill/>
        </p:spPr>
      </p:pic>
      <p:pic>
        <p:nvPicPr>
          <p:cNvPr id="26628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b="3507"/>
          <a:stretch>
            <a:fillRect/>
          </a:stretch>
        </p:blipFill>
        <p:spPr bwMode="auto">
          <a:xfrm>
            <a:off x="5286380" y="214290"/>
            <a:ext cx="357190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30" name="Picture 6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 t="2758" b="5953"/>
          <a:stretch>
            <a:fillRect/>
          </a:stretch>
        </p:blipFill>
        <p:spPr bwMode="auto">
          <a:xfrm>
            <a:off x="1214414" y="3643314"/>
            <a:ext cx="657229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tes_1466714285.jpg"/>
          <p:cNvPicPr>
            <a:picLocks noChangeAspect="1"/>
          </p:cNvPicPr>
          <p:nvPr/>
        </p:nvPicPr>
        <p:blipFill>
          <a:blip r:embed="rId2"/>
          <a:srcRect t="12500"/>
          <a:stretch>
            <a:fillRect/>
          </a:stretch>
        </p:blipFill>
        <p:spPr>
          <a:xfrm>
            <a:off x="500034" y="285728"/>
            <a:ext cx="3089189" cy="6000768"/>
          </a:xfrm>
          <a:prstGeom prst="rect">
            <a:avLst/>
          </a:prstGeom>
        </p:spPr>
      </p:pic>
      <p:pic>
        <p:nvPicPr>
          <p:cNvPr id="16386" name="Picture 2" descr="Картинки по запросу подросток не любит чита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85728"/>
            <a:ext cx="5052677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714752"/>
            <a:ext cx="5072098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pp.userapi.com/c824500/v824500656/3a0c0/-DBJszNi_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21484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\Desktop\читаю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14752"/>
            <a:ext cx="421484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AppData\Local\Temp\Rar$DIa0.843\ywdW7W1-Hc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714752"/>
            <a:ext cx="421484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User\AppData\Local\Temp\Rar$DIa0.069\QNEUxp5JO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7166"/>
            <a:ext cx="421484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71490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4" name="Picture 6" descr="Картинки по запросу словарь Дали"/>
          <p:cNvPicPr>
            <a:picLocks noChangeAspect="1" noChangeArrowheads="1"/>
          </p:cNvPicPr>
          <p:nvPr/>
        </p:nvPicPr>
        <p:blipFill>
          <a:blip r:embed="rId3"/>
          <a:srcRect l="4120" t="3521" r="5109" b="3168"/>
          <a:stretch>
            <a:fillRect/>
          </a:stretch>
        </p:blipFill>
        <p:spPr bwMode="auto">
          <a:xfrm>
            <a:off x="357158" y="3500438"/>
            <a:ext cx="4500594" cy="3058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6" name="Picture 8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-9358402"/>
            <a:ext cx="14287500" cy="3071834"/>
          </a:xfrm>
          <a:prstGeom prst="rect">
            <a:avLst/>
          </a:prstGeom>
          <a:noFill/>
        </p:spPr>
      </p:pic>
      <p:pic>
        <p:nvPicPr>
          <p:cNvPr id="17418" name="Picture 10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 l="5367"/>
          <a:stretch>
            <a:fillRect/>
          </a:stretch>
        </p:blipFill>
        <p:spPr bwMode="auto">
          <a:xfrm>
            <a:off x="5072066" y="214290"/>
            <a:ext cx="3850553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21" name="Picture 13" descr="Картинки по запросу русский язык"/>
          <p:cNvPicPr>
            <a:picLocks noChangeAspect="1" noChangeArrowheads="1"/>
          </p:cNvPicPr>
          <p:nvPr/>
        </p:nvPicPr>
        <p:blipFill>
          <a:blip r:embed="rId6"/>
          <a:srcRect l="3448" r="3448"/>
          <a:stretch>
            <a:fillRect/>
          </a:stretch>
        </p:blipFill>
        <p:spPr bwMode="auto">
          <a:xfrm>
            <a:off x="5072066" y="3500438"/>
            <a:ext cx="3857652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ДРЕВНИЕ КНИ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500042"/>
            <a:ext cx="6032457" cy="3661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430</Words>
  <Application>Microsoft Office PowerPoint</Application>
  <PresentationFormat>Экран (4:3)</PresentationFormat>
  <Paragraphs>71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 “ И мы сохраним тебя, русская речь, великое русское слово!” </vt:lpstr>
      <vt:lpstr>видео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«Слово имеет огромную власть над нашей жизнью, власть магическую, мы заколдованы словами и в значительной степени живем в их царстве.»</vt:lpstr>
      <vt:lpstr>Слайд 13</vt:lpstr>
      <vt:lpstr>«Нет сомнения, что Пушкин создал наш поэтический, наш литературный язык и что нам и нашим потомкам остаётся только идти по пути, проложенному его гением». </vt:lpstr>
      <vt:lpstr>«Здравствуй, племя Младое, незнакомое! не я Увижу  твой  могучий  поздний возраст, Когда перерастёшь моих  знакомцев И старую главу их заслонишь От глаз прохожего.     Но пусть мой внук Услышит ваш приветный шум…»</vt:lpstr>
      <vt:lpstr>Слайд 16</vt:lpstr>
      <vt:lpstr>Слайд 17</vt:lpstr>
      <vt:lpstr>«…  мой жребий пал, я лиру избираю. Пусть судит обо мне, как хочет,  целый свет, Сердись, кричи,  бранись, — а я таки поэт». И слову присягаю !»</vt:lpstr>
      <vt:lpstr>Слайд 19</vt:lpstr>
      <vt:lpstr>Слайд 20</vt:lpstr>
      <vt:lpstr>Пушкинские места в Молдавии</vt:lpstr>
      <vt:lpstr>Наш лицей – содружество учеников и преподавателей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78</cp:revision>
  <dcterms:created xsi:type="dcterms:W3CDTF">2017-11-26T13:30:54Z</dcterms:created>
  <dcterms:modified xsi:type="dcterms:W3CDTF">2017-12-12T20:04:17Z</dcterms:modified>
</cp:coreProperties>
</file>