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89" r:id="rId3"/>
    <p:sldId id="290" r:id="rId4"/>
    <p:sldId id="263" r:id="rId5"/>
    <p:sldId id="291" r:id="rId6"/>
    <p:sldId id="258" r:id="rId7"/>
    <p:sldId id="259" r:id="rId8"/>
    <p:sldId id="260" r:id="rId9"/>
    <p:sldId id="261" r:id="rId10"/>
    <p:sldId id="269" r:id="rId11"/>
    <p:sldId id="268" r:id="rId12"/>
    <p:sldId id="270" r:id="rId13"/>
    <p:sldId id="267" r:id="rId14"/>
    <p:sldId id="266" r:id="rId15"/>
    <p:sldId id="265" r:id="rId16"/>
    <p:sldId id="264" r:id="rId17"/>
    <p:sldId id="276" r:id="rId18"/>
    <p:sldId id="275" r:id="rId19"/>
    <p:sldId id="274" r:id="rId20"/>
    <p:sldId id="273" r:id="rId21"/>
    <p:sldId id="272" r:id="rId22"/>
    <p:sldId id="284" r:id="rId23"/>
    <p:sldId id="283" r:id="rId24"/>
    <p:sldId id="282" r:id="rId25"/>
    <p:sldId id="281" r:id="rId26"/>
    <p:sldId id="280" r:id="rId27"/>
    <p:sldId id="293" r:id="rId28"/>
    <p:sldId id="294" r:id="rId29"/>
    <p:sldId id="279" r:id="rId30"/>
    <p:sldId id="286" r:id="rId31"/>
    <p:sldId id="285" r:id="rId32"/>
    <p:sldId id="277" r:id="rId33"/>
    <p:sldId id="295" r:id="rId34"/>
    <p:sldId id="296" r:id="rId35"/>
    <p:sldId id="297" r:id="rId36"/>
    <p:sldId id="298" r:id="rId37"/>
    <p:sldId id="299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0066FF"/>
    <a:srgbClr val="CCFF99"/>
    <a:srgbClr val="E7F8FD"/>
    <a:srgbClr val="CEF0FA"/>
    <a:srgbClr val="F0C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6E7960-2294-4863-9AA1-763A5ED92B1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BDBDA-D47C-4E55-B0A4-0D1D4862B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21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BDBDA-D47C-4E55-B0A4-0D1D4862B50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745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58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288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588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815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38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691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685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17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473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34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247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BCF7A-94E4-4023-B6AC-D75BC22D1C87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80CED-2E4B-41BD-AB3D-D2A3D26C0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07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5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33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bendblatt-berlin.de/wp-content/uploads/2013/11/PA_Tanne1-800x800.jpg" TargetMode="External"/><Relationship Id="rId3" Type="http://schemas.openxmlformats.org/officeDocument/2006/relationships/hyperlink" Target="http://salsknews.ru/wp-content/uploads/2016/09/1402695589_8.jpg" TargetMode="External"/><Relationship Id="rId7" Type="http://schemas.openxmlformats.org/officeDocument/2006/relationships/hyperlink" Target="http://vuzirossii.ru/publ/zadachi_po_matematike_na_ehkologicheskuju_temu/15-1-0-2615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axreferal.ru/kursovaya-2/zadachi-s-ekologicheskim-soderzhaniem-po-matematike-v-5-klasse/" TargetMode="External"/><Relationship Id="rId11" Type="http://schemas.openxmlformats.org/officeDocument/2006/relationships/hyperlink" Target="http://s1.hostingkartinok.com/uploads/images/2014/07/1fe2a32313263bb79ec30683c96c8012.jpeg" TargetMode="External"/><Relationship Id="rId5" Type="http://schemas.openxmlformats.org/officeDocument/2006/relationships/hyperlink" Target="http://media.lpgenerator.ru/images/170487/planeta1.png" TargetMode="External"/><Relationship Id="rId10" Type="http://schemas.openxmlformats.org/officeDocument/2006/relationships/hyperlink" Target="https://shkolazhizni.ru/img/content/i140/140533_or.jpg" TargetMode="External"/><Relationship Id="rId4" Type="http://schemas.openxmlformats.org/officeDocument/2006/relationships/hyperlink" Target="http://vdvsp.ru/pic/afisha/1484742013.jpg" TargetMode="External"/><Relationship Id="rId9" Type="http://schemas.openxmlformats.org/officeDocument/2006/relationships/hyperlink" Target="http://upakovka1.tmweb.ru/upload/upk/shop_1/4/6/8/item_4687/shop_items_catalog_image4687.jpg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laycast.ru/uploads/2015/01/11/11551751.gif" TargetMode="External"/><Relationship Id="rId13" Type="http://schemas.openxmlformats.org/officeDocument/2006/relationships/hyperlink" Target="http://s1.fotokto.ru/photo/large/47/479601.jpg" TargetMode="External"/><Relationship Id="rId3" Type="http://schemas.openxmlformats.org/officeDocument/2006/relationships/hyperlink" Target="http://www.mommyish.com/wp-content/uploads/2013/02/shutterstock_74300869.jpg" TargetMode="External"/><Relationship Id="rId7" Type="http://schemas.openxmlformats.org/officeDocument/2006/relationships/hyperlink" Target="http://ideymnogo.ru/sites/default/files/kolotye-drova.jpg" TargetMode="External"/><Relationship Id="rId12" Type="http://schemas.openxmlformats.org/officeDocument/2006/relationships/hyperlink" Target="http://www.zoogeo365.ru/images/public/20101114/gluhaya_kukushka_big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ulasmi.ru/content/uploads/2016/06/20160628-palatki.jpg" TargetMode="External"/><Relationship Id="rId11" Type="http://schemas.openxmlformats.org/officeDocument/2006/relationships/hyperlink" Target="http://redflagvp.ru/media/cache/b6/c7/07/f0/bb/83/b6c707f0bb83544a955d0db0eb1463c2.jpg" TargetMode="External"/><Relationship Id="rId5" Type="http://schemas.openxmlformats.org/officeDocument/2006/relationships/hyperlink" Target="http://stop-insect.ru/assets/images/29.10.2015/12.jpg" TargetMode="External"/><Relationship Id="rId10" Type="http://schemas.openxmlformats.org/officeDocument/2006/relationships/hyperlink" Target="http://images.forwallpaper.com/files/images/b/baa0/baa0533f/125486/beautiful-green-forest.jpg" TargetMode="External"/><Relationship Id="rId4" Type="http://schemas.openxmlformats.org/officeDocument/2006/relationships/hyperlink" Target="http://www.kaluga-gov.ru/images/%D0%A0%D0%B8%D1%81%D1%83%D0%BD%D0%BE%D0%BA1.png" TargetMode="External"/><Relationship Id="rId9" Type="http://schemas.openxmlformats.org/officeDocument/2006/relationships/hyperlink" Target="https://agrodovidka.info/uploads/posts/original/1e74e0c260d086029000626582f5aff7_karbamid.jpg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zakryma.ru/i/2016/04/aTKpeIoku44.jpg" TargetMode="External"/><Relationship Id="rId13" Type="http://schemas.openxmlformats.org/officeDocument/2006/relationships/hyperlink" Target="http://macroid.ru/mdata/65/DSC_6356-_.jpg" TargetMode="External"/><Relationship Id="rId3" Type="http://schemas.openxmlformats.org/officeDocument/2006/relationships/hyperlink" Target="http://www.clevergrad.ru/assets/images/photogallery/lesnoe/june/rl6.jpg" TargetMode="External"/><Relationship Id="rId7" Type="http://schemas.openxmlformats.org/officeDocument/2006/relationships/hyperlink" Target="http://skill.ru/images/2005/06/21/47461.jpg" TargetMode="External"/><Relationship Id="rId12" Type="http://schemas.openxmlformats.org/officeDocument/2006/relationships/hyperlink" Target="http://takingfive.com/wp-content/uploads/2016/10/ants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kchrline.ru/wp-content/uploads/2016/11/deljankanaozereokunewobolxshoe20091-09-066.jpg" TargetMode="External"/><Relationship Id="rId11" Type="http://schemas.openxmlformats.org/officeDocument/2006/relationships/hyperlink" Target="http://www.gorod.sumy.ua/image/news_small/2010/06/21_122737_337_prom.jpg" TargetMode="External"/><Relationship Id="rId5" Type="http://schemas.openxmlformats.org/officeDocument/2006/relationships/hyperlink" Target="http://i.artfile.ru/1024x768_76000_%5bwww.ArtFile.ru%5d.jpg" TargetMode="External"/><Relationship Id="rId15" Type="http://schemas.openxmlformats.org/officeDocument/2006/relationships/slide" Target="slide1.xml"/><Relationship Id="rId10" Type="http://schemas.openxmlformats.org/officeDocument/2006/relationships/hyperlink" Target="http://m6.paperblog.com/i/42/425170/-L-6n97ZY.jpeg" TargetMode="External"/><Relationship Id="rId4" Type="http://schemas.openxmlformats.org/officeDocument/2006/relationships/hyperlink" Target="http://data.photo.sibnet.ru/upload/imggreat/131043679449.jpg" TargetMode="External"/><Relationship Id="rId9" Type="http://schemas.openxmlformats.org/officeDocument/2006/relationships/hyperlink" Target="http://&#1074;&#1099;&#1084;&#1087;&#1077;&#1083;-&#1086;&#1093;&#1088;&#1072;&#1085;&#1072;.&#1088;&#1092;/attachments/Image/3_1.jpg?template=generic" TargetMode="External"/><Relationship Id="rId14" Type="http://schemas.openxmlformats.org/officeDocument/2006/relationships/hyperlink" Target="http://i1.nitkaspb.ru/1/5097/50966917/afacdb/azh-1115-bozhya-korovka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fismiAcqXOE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slide" Target="slide30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slide" Target="slide29.xml"/><Relationship Id="rId2" Type="http://schemas.openxmlformats.org/officeDocument/2006/relationships/image" Target="../media/image3.png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8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Relationship Id="rId27" Type="http://schemas.openxmlformats.org/officeDocument/2006/relationships/slide" Target="slide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15" y="0"/>
            <a:ext cx="1209173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92"/>
          <a:stretch/>
        </p:blipFill>
        <p:spPr>
          <a:xfrm>
            <a:off x="10309441" y="0"/>
            <a:ext cx="1913163" cy="10450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95801" y="4003074"/>
            <a:ext cx="31515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ИГРА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«Математика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страже экологии»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8853" y="156035"/>
            <a:ext cx="105958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Разработала: Богданова Ольга Николаевна, учитель математики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Овечкинской СОШ филиала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«Гоноховская СОШ Завьяловского района» Алтайского края</a:t>
            </a:r>
          </a:p>
        </p:txBody>
      </p:sp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198853" y="2521243"/>
            <a:ext cx="2162210" cy="880621"/>
          </a:xfrm>
          <a:prstGeom prst="rightArrow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hlinkClick r:id="rId5" action="ppaction://hlinksldjump"/>
              </a:rPr>
              <a:t>Приложения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1152372" y="5911651"/>
            <a:ext cx="836194" cy="761327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>
            <a:hlinkClick r:id="rId6" action="ppaction://hlinksldjump"/>
          </p:cNvPr>
          <p:cNvSpPr/>
          <p:nvPr/>
        </p:nvSpPr>
        <p:spPr>
          <a:xfrm>
            <a:off x="198853" y="1482088"/>
            <a:ext cx="2162210" cy="880621"/>
          </a:xfrm>
          <a:prstGeom prst="rightArrow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hlinkClick r:id="rId6" action="ppaction://hlinksldjump"/>
              </a:rPr>
              <a:t>Источники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74758" y="4372406"/>
            <a:ext cx="19638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для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5 – 7 классов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49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644091" y="523374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62100" y="1493438"/>
            <a:ext cx="66735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Муравьи за год в среднем с 1 га истребляют 250 кг вредителей леса. Сколько вредителей леса уничтожают за год муравьи с участка леса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площадью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75 га?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18750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539013" y="215894"/>
            <a:ext cx="10469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Натуральные числа в экологических задачах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422" y="4036596"/>
            <a:ext cx="3372017" cy="23220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3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516402" y="365038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9178" y="1416223"/>
            <a:ext cx="664945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палаточном лагере на площади в 1 га за 3 месяца отдыхают 100 туристов. За сутки один невоспитанный турист может сжечь 1 м</a:t>
            </a:r>
            <a:r>
              <a:rPr lang="ru-RU" sz="2400" b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древесины, оставить на дереве автограф площадью 1дм</a:t>
            </a:r>
            <a:r>
              <a:rPr lang="ru-RU" sz="2400" b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сломать до 10 молодых деревьев. Какой вред  могут принести лесу 100 невоспитанных туристов?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8017041" y="2110552"/>
            <a:ext cx="2546685" cy="2280974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100м³,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100дм²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д.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539013" y="215894"/>
            <a:ext cx="10469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Натуральные числа в экологических задачах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271" y="4943385"/>
            <a:ext cx="3555363" cy="16799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4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02111" y="397043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76046" y="1494113"/>
            <a:ext cx="6096000" cy="226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Bef>
                <a:spcPts val="540"/>
              </a:spcBef>
              <a:spcAft>
                <a:spcPts val="0"/>
              </a:spcAft>
              <a:buSzPts val="1200"/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мире ежегодно добывается 1600 млн. м</a:t>
            </a:r>
            <a:r>
              <a:rPr lang="ru-RU" sz="2400" b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древесины, около 20% всей древесины идет на топливо. Сколько кубических метров древесины ежегодно сжигается?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216163" y="161436"/>
            <a:ext cx="8941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задачи на проценты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736" y="3887786"/>
            <a:ext cx="3639444" cy="27295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4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637673" y="307614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41684" y="174572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buSzPts val="1200"/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суровую зиму в лесу может погибнуть до 90% птиц. Если в лесу обитало 3400 птиц, то, какое количество оставшихся? 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3060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216163" y="161436"/>
            <a:ext cx="8941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задачи на проценты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AA9578"/>
              </a:clrFrom>
              <a:clrTo>
                <a:srgbClr val="AA957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54" y="3643013"/>
            <a:ext cx="3378065" cy="28173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86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733931" y="365038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4999" y="1358936"/>
            <a:ext cx="83041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buSzPts val="1200"/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 на территории области на складах хозяйств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различных форм собственности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хранится около 500 тонн ядохимикатов, не пригодных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использованию, из них более 25 тонн ртутьсодержащих  соединений. Сколько 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процентов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ядохимикатов составляют ртутьсодержащие  соединения?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390020" y="2468986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216163" y="161436"/>
            <a:ext cx="8941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задачи на проценты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158" y="4616716"/>
            <a:ext cx="3612481" cy="20638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14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55196" y="365038"/>
            <a:ext cx="7291138" cy="5835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94" y="4066098"/>
            <a:ext cx="3718823" cy="24892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47295" y="1361765"/>
            <a:ext cx="6752126" cy="226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buSzPts val="1200"/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настоящее время леса на планете занимают около 40 млн.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км². 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Ежегодно эта величина уменьшается на 2%.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Какую площадь будут занимать леса через 30 лет?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млн. км²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216163" y="161436"/>
            <a:ext cx="8941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задачи на проценты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0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578855" y="264695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3557" y="1236407"/>
            <a:ext cx="65772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buSzPts val="1200"/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Весной очистка свалки была закончена за три дня. В первый день очистили 35% всей площади, во второй 33%, а в третьей день остальную часть. Найдите площадь участка свалки, если в третий день очистили на 0,6 га меньше, чем в первый?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га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216163" y="161436"/>
            <a:ext cx="8941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задачи на проценты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345" y="4600751"/>
            <a:ext cx="3616159" cy="21045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6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283013" y="365038"/>
            <a:ext cx="7291138" cy="58353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291" y="4245933"/>
            <a:ext cx="3183010" cy="23714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418696" y="209563"/>
            <a:ext cx="9880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Десятичные дроби в экологических задачах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495 т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4691" y="1139714"/>
            <a:ext cx="68750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2016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со сточными водами сброшено в водоёмы органических веществ 3,4 тонны, взвешенных веществ – 3.3 тонны, азота аммонийного – 488,3 тонны. Сколько тонн данных загрязняющих веществ поступило в водоёмы?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6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190501" y="365038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47296" y="146502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Легковому автомобилю для сгорания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1,6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 бензина требуется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3,2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кг кислорода.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потребуется кислорода для сгорания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 л бензина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endParaRPr lang="ru-RU" sz="2400" b="1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кг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418696" y="209563"/>
            <a:ext cx="9880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Десятичные дроби в экологических задачах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 t="3872" r="3839" b="6750"/>
          <a:stretch/>
        </p:blipFill>
        <p:spPr>
          <a:xfrm>
            <a:off x="2009273" y="4197812"/>
            <a:ext cx="3729790" cy="244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7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185947" y="389015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кг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5422" y="1465024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Легковому автомобилю для сгорания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1,6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 бензина требуется 2,5 кг кислорода. Сколько килограммов кислорода потребуется, если при поездке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израсходовано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32 л бензина?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418696" y="209563"/>
            <a:ext cx="9880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Десятичные дроби в экологических задачах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7" b="18947"/>
          <a:stretch/>
        </p:blipFill>
        <p:spPr>
          <a:xfrm>
            <a:off x="1066800" y="4327346"/>
            <a:ext cx="4785645" cy="20213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1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351251" y="264695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93080" y="1169585"/>
            <a:ext cx="115989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Цели: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ропаганда экологического образования школьников.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понимания природы, ее особенностей. 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пытливых, любознательных детей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понимающих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человек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часть природы. 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0629901" y="5838184"/>
            <a:ext cx="836194" cy="761327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1144" r="4911" b="10846"/>
          <a:stretch/>
        </p:blipFill>
        <p:spPr>
          <a:xfrm>
            <a:off x="4900862" y="5189445"/>
            <a:ext cx="3141765" cy="159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3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610559" y="365038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8696" y="1465024"/>
            <a:ext cx="6096000" cy="2815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2015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выявлено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468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незаконных рубок леса. Это в полтора раза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больше, чем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2014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году. Сколько незаконных рубок леса выявлено в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2014 и 2015 годах вместе?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418696" y="209563"/>
            <a:ext cx="9880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Десятичные дроби в экологических задачах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753" y="4109850"/>
            <a:ext cx="3711742" cy="25075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0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339092" y="397042"/>
            <a:ext cx="7291138" cy="5835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5" t="7757" r="7952" b="8541"/>
          <a:stretch/>
        </p:blipFill>
        <p:spPr>
          <a:xfrm>
            <a:off x="1712091" y="3718216"/>
            <a:ext cx="3910264" cy="29477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2,5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8696" y="1277545"/>
            <a:ext cx="6976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хвойный лес отфильтровывает за год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 пыли, а такой же лиственный лес –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Во сколько раз меньше пыли отфильтровывает за год хвойный лес, чем лиственный? </a:t>
            </a:r>
          </a:p>
        </p:txBody>
      </p:sp>
      <p:sp>
        <p:nvSpPr>
          <p:cNvPr id="7" name="TextBox 6"/>
          <p:cNvSpPr txBox="1"/>
          <p:nvPr/>
        </p:nvSpPr>
        <p:spPr>
          <a:xfrm flipH="1">
            <a:off x="418696" y="209563"/>
            <a:ext cx="9880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Десятичные дроби в экологических задачах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3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37817" y="320823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19484" y="264695"/>
            <a:ext cx="7522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и площадь фигур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7147" y="1577279"/>
            <a:ext cx="64449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в лесу горит костёр, то в радиусе 150 м покидают гнёзда совы и другие птицы и насиживаемые яйца успевают остыть, кладка погибает. Вычислите площадь леса, которую покинули птицы при пожаре.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70650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642" y="4439601"/>
            <a:ext cx="4043948" cy="22763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9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55196" y="365038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19484" y="264695"/>
            <a:ext cx="68483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и площадь фигур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9484" y="1533375"/>
            <a:ext cx="6096000" cy="22491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Промышленные предприятия загрязняют территорию в радиусе от 5 до 25 км. Вычислите площадь загрязнённой территории</a:t>
            </a:r>
            <a:endParaRPr lang="ru-RU" sz="2400" b="1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78,5-1962,5 км²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64" y="4088091"/>
            <a:ext cx="4427621" cy="25292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27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298785" y="483776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19484" y="264695"/>
            <a:ext cx="7401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и площадь фигур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9484" y="1854006"/>
            <a:ext cx="6246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объекте произошла авария с утечкой ядовитого газа. Определите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площадь (в м²)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опасной зоны, если её радиус равен 1 км 200м.</a:t>
            </a:r>
            <a:endParaRPr lang="ru-RU" sz="1600" b="1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8017041" y="2110552"/>
            <a:ext cx="2811380" cy="2581764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4521600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705" y="3977882"/>
            <a:ext cx="3669632" cy="24448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0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294073" y="404224"/>
            <a:ext cx="7291138" cy="58353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179" y="4052407"/>
            <a:ext cx="4098909" cy="25649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19484" y="264695"/>
            <a:ext cx="74258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и площадь фигур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9484" y="160455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Площадь опасной зоны после утечки ядовитого газа  равна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12,56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кв. км. Определить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радиус опасной для жизни человека зоны.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173706" cy="2088469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км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20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47824" y="365038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19484" y="264695"/>
            <a:ext cx="76304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и площадь фигур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7462" y="1521192"/>
            <a:ext cx="6096000" cy="226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Муравьи уползают от муравейника на четверть километра. Какова площадь зоны действия муравьиного семейства в защите леса от насекомых – вредителей?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811380" cy="2581764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 19625 км²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035" y="3838685"/>
            <a:ext cx="3968366" cy="26455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34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90334" y="351175"/>
            <a:ext cx="7291138" cy="5835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718CCF"/>
              </a:clrFrom>
              <a:clrTo>
                <a:srgbClr val="718CC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82" y="3946307"/>
            <a:ext cx="3258960" cy="27335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19484" y="264695"/>
            <a:ext cx="68122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роли птиц и насекомых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1041" y="1551503"/>
            <a:ext cx="6487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больших синиц за лето обслуживает 40 яблонь, поедая опасных для сада насекомых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Сколько яблонь спасут 12 таких семей синиц?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3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582337" y="523374"/>
            <a:ext cx="7291138" cy="58353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074" y="4288257"/>
            <a:ext cx="3726579" cy="23291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49512C"/>
              </a:clrFrom>
              <a:clrTo>
                <a:srgbClr val="49512C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39363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99695" y="197415"/>
            <a:ext cx="71852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роли птиц и насекомых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3310" y="123421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Сова съедает за ночь 7-8 мышей. Одна совиная семья уничтожает за год до 10 тысяч мышей-полевок, спасая этим до 20т зерна, которое могли бы уничтожить мыши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Сколько тонн зерна спасут 25 совиных семей?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617493" y="365038"/>
            <a:ext cx="7291138" cy="5835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070" y="3879943"/>
            <a:ext cx="3464836" cy="26891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0" y="252664"/>
            <a:ext cx="72975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роли птиц и насекомых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9485" y="1637983"/>
            <a:ext cx="6096000" cy="2241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Кукушка съедает в день в среднем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гусениц, 5 личинок майского жука,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личинок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щелкунов. Сколько за год кукушка съест всего личинок и гусениц?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34675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64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265120" y="377633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1294" y="1221783"/>
            <a:ext cx="11117148" cy="515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Каждое направление содержит 5 вопросов определенной цены (10,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0, 40 и 50 баллов).  Выбираем ячейку с вопросом по очереди. На обдумывание и решение есть 1 минута, затем участник дает ответ. Если ответ неверный, другие (кто быстрее поднял руку), могут дать ответ и получить половину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дополнительных баллов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 баллов за данный ответ.</a:t>
            </a:r>
          </a:p>
          <a:p>
            <a:endParaRPr lang="ru-RU" sz="28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Инструкция для учителя: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Когда ребята определяются с ячейкой, учитель нажимает мышкой один раз по необходимой ссылке. Вы переходите на вопрос.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Проверить и показать правильный ответ можно, нажав один раз по картинке с мышкой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Для возврата назад к игровому полю, имеется кнопка внизу слайда.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07144" y="264695"/>
            <a:ext cx="34002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Правила игры:</a:t>
            </a:r>
            <a:endParaRPr lang="ru-RU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0742248" y="5906266"/>
            <a:ext cx="836194" cy="761327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1144" r="4911" b="10846"/>
          <a:stretch/>
        </p:blipFill>
        <p:spPr>
          <a:xfrm>
            <a:off x="267857" y="116101"/>
            <a:ext cx="2164009" cy="109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33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03420" y="365038"/>
            <a:ext cx="7291138" cy="5835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" t="4387" r="3801" b="7188"/>
          <a:stretch/>
        </p:blipFill>
        <p:spPr>
          <a:xfrm>
            <a:off x="2672654" y="4112260"/>
            <a:ext cx="3441032" cy="25051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19484" y="264695"/>
            <a:ext cx="670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роли птиц и насекомых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91718" y="1465024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Рыжие муравьи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трех средних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размеру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муравейников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истребляют за один день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1050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насекомых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Сколько нужно таких семей, чтобы истребить 8400 насекомых.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2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55196" y="365038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19484" y="264695"/>
            <a:ext cx="6535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роли птиц и насекомых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521" y="1422563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Семиточечная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божья коровка за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съедает 60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тлей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Мухоловка-пеструшка - совсем небольшая птичка, но она съедает за день 300 мух и комаров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Сколько всего съедят тлей, мух и комаров три божьих коровки и пять мухоловок-пеструшек?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2" b="15351"/>
          <a:stretch/>
        </p:blipFill>
        <p:spPr>
          <a:xfrm>
            <a:off x="2129589" y="4694981"/>
            <a:ext cx="3084095" cy="21630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7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75319" y="167334"/>
            <a:ext cx="199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9336" y="534143"/>
            <a:ext cx="10463463" cy="644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2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://salsknews.ru/wp-content/uploads/2016/09/1402695589_8.jpg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книга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http://vdvsp.ru/pic/afisha/1484742013.jpg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год экологии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http://media.lpgenerator.ru/images/170487/planeta1.png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глобус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http://maxreferal.ru/kursovaya-2/zadachi-s-ekologicheskim-soderzhaniem-po-matematike-v-5-klasse/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Экологические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на уроках математики 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hlinkClick r:id="rId7"/>
              </a:rPr>
              <a:t>http://vuzirossii.ru/publ/zadachi_po_matematike_na_ehkologicheskuju_temu/15-1-0-2615</a:t>
            </a:r>
            <a:r>
              <a:rPr lang="ru-RU" sz="2400" dirty="0"/>
              <a:t> - задачи на экологическую </a:t>
            </a:r>
            <a:r>
              <a:rPr lang="ru-RU" sz="2400" dirty="0" smtClean="0"/>
              <a:t>тему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hlinkClick r:id="rId8"/>
              </a:rPr>
              <a:t>http://</a:t>
            </a:r>
            <a:r>
              <a:rPr lang="en-US" sz="2400" dirty="0" smtClean="0">
                <a:hlinkClick r:id="rId8"/>
              </a:rPr>
              <a:t>www.abendblatt-berlin.de/wp-content/uploads/2013/11/PA_Tanne1-800x800.jpg</a:t>
            </a:r>
            <a:r>
              <a:rPr lang="ru-RU" sz="2400" dirty="0" smtClean="0"/>
              <a:t> - ель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hlinkClick r:id="rId9"/>
              </a:rPr>
              <a:t>http://</a:t>
            </a:r>
            <a:r>
              <a:rPr lang="en-US" sz="2400" dirty="0" smtClean="0">
                <a:hlinkClick r:id="rId9"/>
              </a:rPr>
              <a:t>upakovka1.tmweb.ru/upload/upk/shop_1/4/6/8/item_4687/shop_items_catalog_image4687.jpg</a:t>
            </a:r>
            <a:r>
              <a:rPr lang="ru-RU" sz="2400" dirty="0" smtClean="0"/>
              <a:t> - пластиковый пакет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hlinkClick r:id="rId10"/>
              </a:rPr>
              <a:t>https://</a:t>
            </a:r>
            <a:r>
              <a:rPr lang="en-US" sz="2400" dirty="0" smtClean="0">
                <a:hlinkClick r:id="rId10"/>
              </a:rPr>
              <a:t>shkolazhizni.ru/img/content/i140/140533_or.jpg</a:t>
            </a:r>
            <a:r>
              <a:rPr lang="ru-RU" sz="2400" dirty="0" smtClean="0"/>
              <a:t> - кожура банана</a:t>
            </a:r>
            <a:endParaRPr lang="ru-RU" sz="2400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http://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s1.hostingkartinok.com/uploads/images/2014/07/1fe2a32313263bb79ec30683c96c8012.jpeg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сова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10972799" y="5778490"/>
            <a:ext cx="836194" cy="761327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91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792578" y="264695"/>
            <a:ext cx="7291138" cy="58353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11413" y="41957"/>
            <a:ext cx="199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9496" y="522301"/>
            <a:ext cx="1145707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www.mommyish.com/wp-content/uploads/2013/02/shutterstock_74300869.jpg</a:t>
            </a:r>
            <a:r>
              <a:rPr lang="ru-RU" sz="2400" dirty="0" smtClean="0"/>
              <a:t> - окурок</a:t>
            </a:r>
          </a:p>
          <a:p>
            <a:r>
              <a:rPr lang="en-US" sz="2400" dirty="0">
                <a:hlinkClick r:id="rId4"/>
              </a:rPr>
              <a:t>http://www.kaluga-gov.ru/images/%</a:t>
            </a:r>
            <a:r>
              <a:rPr lang="en-US" sz="2400" dirty="0" smtClean="0">
                <a:hlinkClick r:id="rId4"/>
              </a:rPr>
              <a:t>D0%A0%D0%B8%D1%81%D1%83%D0%BD%D0%BE%D0%BA1.png</a:t>
            </a:r>
            <a:r>
              <a:rPr lang="ru-RU" sz="2400" dirty="0" smtClean="0"/>
              <a:t> – рука с деревом</a:t>
            </a:r>
          </a:p>
          <a:p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stop-insect.ru/assets/images/29.10.2015/12.jpg</a:t>
            </a:r>
            <a:r>
              <a:rPr lang="ru-RU" sz="2400" dirty="0" smtClean="0"/>
              <a:t> - муравьи</a:t>
            </a:r>
          </a:p>
          <a:p>
            <a:r>
              <a:rPr lang="en-US" sz="2400" dirty="0">
                <a:hlinkClick r:id="rId6"/>
              </a:rPr>
              <a:t>http://</a:t>
            </a:r>
            <a:r>
              <a:rPr lang="en-US" sz="2400" dirty="0" smtClean="0">
                <a:hlinkClick r:id="rId6"/>
              </a:rPr>
              <a:t>tulasmi.ru/content/uploads/2016/06/20160628-palatki.jpg</a:t>
            </a:r>
            <a:r>
              <a:rPr lang="ru-RU" sz="2400" dirty="0" smtClean="0"/>
              <a:t> - палаточный городок</a:t>
            </a:r>
          </a:p>
          <a:p>
            <a:r>
              <a:rPr lang="en-US" sz="2400" dirty="0">
                <a:hlinkClick r:id="rId7"/>
              </a:rPr>
              <a:t>http://</a:t>
            </a:r>
            <a:r>
              <a:rPr lang="en-US" sz="2400" dirty="0" smtClean="0">
                <a:hlinkClick r:id="rId7"/>
              </a:rPr>
              <a:t>ideymnogo.ru/sites/default/files/kolotye-drova.jpg</a:t>
            </a:r>
            <a:r>
              <a:rPr lang="ru-RU" sz="2400" dirty="0" smtClean="0"/>
              <a:t> - дрова</a:t>
            </a:r>
          </a:p>
          <a:p>
            <a:r>
              <a:rPr lang="en-US" sz="2400" dirty="0">
                <a:hlinkClick r:id="rId8"/>
              </a:rPr>
              <a:t>http://</a:t>
            </a:r>
            <a:r>
              <a:rPr lang="en-US" sz="2400" dirty="0" smtClean="0">
                <a:hlinkClick r:id="rId8"/>
              </a:rPr>
              <a:t>www.playcast.ru/uploads/2015/01/11/11551751.gif</a:t>
            </a:r>
            <a:r>
              <a:rPr lang="ru-RU" sz="2400" dirty="0" smtClean="0"/>
              <a:t> - птица зимой</a:t>
            </a:r>
          </a:p>
          <a:p>
            <a:r>
              <a:rPr lang="en-US" sz="2400" dirty="0">
                <a:hlinkClick r:id="rId9"/>
              </a:rPr>
              <a:t>https://</a:t>
            </a:r>
            <a:r>
              <a:rPr lang="en-US" sz="2400" dirty="0" smtClean="0">
                <a:hlinkClick r:id="rId9"/>
              </a:rPr>
              <a:t>agrodovidka.info/uploads/posts/original/1e74e0c260d086029000626582f5aff7_karbamid.jpg</a:t>
            </a:r>
            <a:r>
              <a:rPr lang="ru-RU" sz="2400" dirty="0" smtClean="0"/>
              <a:t> - ядохимикаты</a:t>
            </a:r>
          </a:p>
          <a:p>
            <a:r>
              <a:rPr lang="en-US" sz="2400" dirty="0">
                <a:hlinkClick r:id="rId10"/>
              </a:rPr>
              <a:t>http://</a:t>
            </a:r>
            <a:r>
              <a:rPr lang="en-US" sz="2400" dirty="0" smtClean="0">
                <a:hlinkClick r:id="rId10"/>
              </a:rPr>
              <a:t>images.forwallpaper.com/files/images/b/baa0/baa0533f/125486/beautiful-green-forest.jpg</a:t>
            </a:r>
            <a:r>
              <a:rPr lang="ru-RU" sz="2400" dirty="0" smtClean="0"/>
              <a:t> - лес</a:t>
            </a:r>
          </a:p>
          <a:p>
            <a:r>
              <a:rPr lang="en-US" sz="2400" dirty="0">
                <a:hlinkClick r:id="rId11"/>
              </a:rPr>
              <a:t>http://</a:t>
            </a:r>
            <a:r>
              <a:rPr lang="en-US" sz="2400" dirty="0" smtClean="0">
                <a:hlinkClick r:id="rId11"/>
              </a:rPr>
              <a:t>redflagvp.ru/media/cache/b6/c7/07/f0/bb/83/b6c707f0bb83544a955d0db0eb1463c2.jpg</a:t>
            </a:r>
            <a:r>
              <a:rPr lang="ru-RU" sz="2400" dirty="0" smtClean="0"/>
              <a:t> - свалка</a:t>
            </a:r>
          </a:p>
          <a:p>
            <a:r>
              <a:rPr lang="en-US" sz="2400" dirty="0">
                <a:hlinkClick r:id="rId12"/>
              </a:rPr>
              <a:t>http://</a:t>
            </a:r>
            <a:r>
              <a:rPr lang="en-US" sz="2400" dirty="0" smtClean="0">
                <a:hlinkClick r:id="rId12"/>
              </a:rPr>
              <a:t>www.zoogeo365.ru/images/public/20101114/gluhaya_kukushka_big.jpg</a:t>
            </a:r>
            <a:r>
              <a:rPr lang="ru-RU" sz="2400" dirty="0" smtClean="0"/>
              <a:t> - кукушка</a:t>
            </a:r>
          </a:p>
          <a:p>
            <a:r>
              <a:rPr lang="en-US" sz="2400" dirty="0">
                <a:hlinkClick r:id="rId13"/>
              </a:rPr>
              <a:t>http://</a:t>
            </a:r>
            <a:r>
              <a:rPr lang="en-US" sz="2400" dirty="0" smtClean="0">
                <a:hlinkClick r:id="rId13"/>
              </a:rPr>
              <a:t>s1.fotokto.ru/photo/large/47/479601.jpg</a:t>
            </a:r>
            <a:r>
              <a:rPr lang="ru-RU" sz="2400" dirty="0" smtClean="0"/>
              <a:t> - синица</a:t>
            </a:r>
            <a:endParaRPr lang="ru-RU" sz="2400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542045" y="6201266"/>
            <a:ext cx="589046" cy="579031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94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11413" y="264695"/>
            <a:ext cx="199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1183" y="787915"/>
            <a:ext cx="1141195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www.clevergrad.ru/assets/images/photogallery/lesnoe/june/rl6.jpg</a:t>
            </a:r>
            <a:r>
              <a:rPr lang="ru-RU" sz="2400" dirty="0" smtClean="0"/>
              <a:t> - водоем</a:t>
            </a:r>
          </a:p>
          <a:p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data.photo.sibnet.ru/upload/imggreat/131043679449.jpg</a:t>
            </a:r>
            <a:r>
              <a:rPr lang="ru-RU" sz="2400" dirty="0" smtClean="0"/>
              <a:t> - автомобиль</a:t>
            </a:r>
          </a:p>
          <a:p>
            <a:r>
              <a:rPr lang="en-US" sz="2400" dirty="0">
                <a:hlinkClick r:id="rId5"/>
              </a:rPr>
              <a:t>http://i.artfile.ru/1024x768_76000_[www.ArtFile.ru].</a:t>
            </a:r>
            <a:r>
              <a:rPr lang="en-US" sz="2400" dirty="0" smtClean="0">
                <a:hlinkClick r:id="rId5"/>
              </a:rPr>
              <a:t>jpg</a:t>
            </a:r>
            <a:r>
              <a:rPr lang="ru-RU" sz="2400" dirty="0" smtClean="0"/>
              <a:t> – автомобиль</a:t>
            </a:r>
          </a:p>
          <a:p>
            <a:r>
              <a:rPr lang="en-US" sz="2400" dirty="0">
                <a:hlinkClick r:id="rId6"/>
              </a:rPr>
              <a:t>http://</a:t>
            </a:r>
            <a:r>
              <a:rPr lang="en-US" sz="2400" dirty="0" smtClean="0">
                <a:hlinkClick r:id="rId6"/>
              </a:rPr>
              <a:t>kchrline.ru/wp-content/uploads/2016/11/deljankanaozereokunewobolxshoe20091-09-066.jpg</a:t>
            </a:r>
            <a:r>
              <a:rPr lang="ru-RU" sz="2400" dirty="0" smtClean="0"/>
              <a:t> - рубка леса</a:t>
            </a:r>
          </a:p>
          <a:p>
            <a:r>
              <a:rPr lang="en-US" sz="2400" dirty="0">
                <a:hlinkClick r:id="rId7"/>
              </a:rPr>
              <a:t>http://</a:t>
            </a:r>
            <a:r>
              <a:rPr lang="en-US" sz="2400" dirty="0" smtClean="0">
                <a:hlinkClick r:id="rId7"/>
              </a:rPr>
              <a:t>skill.ru/images/2005/06/21/47461.jpg</a:t>
            </a:r>
            <a:r>
              <a:rPr lang="ru-RU" sz="2400" dirty="0" smtClean="0"/>
              <a:t> - хвойный лес</a:t>
            </a:r>
          </a:p>
          <a:p>
            <a:r>
              <a:rPr lang="en-US" sz="2400" dirty="0">
                <a:hlinkClick r:id="rId8"/>
              </a:rPr>
              <a:t>http://</a:t>
            </a:r>
            <a:r>
              <a:rPr lang="en-US" sz="2400" dirty="0" smtClean="0">
                <a:hlinkClick r:id="rId8"/>
              </a:rPr>
              <a:t>zakryma.ru/i/2016/04/aTKpeIoku44.jpg</a:t>
            </a:r>
            <a:r>
              <a:rPr lang="ru-RU" sz="2400" dirty="0" smtClean="0"/>
              <a:t> - костер</a:t>
            </a:r>
          </a:p>
          <a:p>
            <a:r>
              <a:rPr lang="en-US" sz="2400" dirty="0">
                <a:hlinkClick r:id="rId9"/>
              </a:rPr>
              <a:t>http://</a:t>
            </a:r>
            <a:r>
              <a:rPr lang="ru-RU" sz="2400" dirty="0">
                <a:hlinkClick r:id="rId9"/>
              </a:rPr>
              <a:t>вымпел-</a:t>
            </a:r>
            <a:r>
              <a:rPr lang="ru-RU" sz="2400" dirty="0" err="1">
                <a:hlinkClick r:id="rId9"/>
              </a:rPr>
              <a:t>охрана.рф</a:t>
            </a:r>
            <a:r>
              <a:rPr lang="ru-RU" sz="2400" dirty="0">
                <a:hlinkClick r:id="rId9"/>
              </a:rPr>
              <a:t>/</a:t>
            </a:r>
            <a:r>
              <a:rPr lang="en-US" sz="2400" dirty="0" smtClean="0">
                <a:hlinkClick r:id="rId9"/>
              </a:rPr>
              <a:t>attachments/Image/3_1.jpg?template=generic</a:t>
            </a:r>
            <a:r>
              <a:rPr lang="ru-RU" sz="2400" dirty="0" smtClean="0"/>
              <a:t> -промышленное предприятие</a:t>
            </a:r>
          </a:p>
          <a:p>
            <a:r>
              <a:rPr lang="en-US" sz="2400" dirty="0">
                <a:hlinkClick r:id="rId10"/>
              </a:rPr>
              <a:t>http://m6.paperblog.com/i/42/425170/-</a:t>
            </a:r>
            <a:r>
              <a:rPr lang="en-US" sz="2400" dirty="0" smtClean="0">
                <a:hlinkClick r:id="rId10"/>
              </a:rPr>
              <a:t>L-6n97ZY.jpeg</a:t>
            </a:r>
            <a:r>
              <a:rPr lang="ru-RU" sz="2400" dirty="0" smtClean="0"/>
              <a:t> - промышленное предприятие</a:t>
            </a:r>
          </a:p>
          <a:p>
            <a:r>
              <a:rPr lang="en-US" sz="2400" dirty="0">
                <a:hlinkClick r:id="rId11"/>
              </a:rPr>
              <a:t>http://</a:t>
            </a:r>
            <a:r>
              <a:rPr lang="en-US" sz="2400" dirty="0" smtClean="0">
                <a:hlinkClick r:id="rId11"/>
              </a:rPr>
              <a:t>www.gorod.sumy.ua/image/news_small/2010/06/21_122737_337_prom.jpg</a:t>
            </a:r>
            <a:r>
              <a:rPr lang="ru-RU" sz="2400" dirty="0" smtClean="0"/>
              <a:t>  - </a:t>
            </a:r>
            <a:r>
              <a:rPr lang="ru-RU" sz="2400" dirty="0"/>
              <a:t>промышленное </a:t>
            </a:r>
            <a:r>
              <a:rPr lang="ru-RU" sz="2400" dirty="0" smtClean="0"/>
              <a:t>предприятие</a:t>
            </a:r>
          </a:p>
          <a:p>
            <a:r>
              <a:rPr lang="en-US" sz="2400" dirty="0">
                <a:hlinkClick r:id="rId12"/>
              </a:rPr>
              <a:t>http://</a:t>
            </a:r>
            <a:r>
              <a:rPr lang="en-US" sz="2400" dirty="0" smtClean="0">
                <a:hlinkClick r:id="rId12"/>
              </a:rPr>
              <a:t>takingfive.com/wp-content/uploads/2016/10/ants.png</a:t>
            </a:r>
            <a:r>
              <a:rPr lang="ru-RU" sz="2400" dirty="0" smtClean="0"/>
              <a:t> - муравьи</a:t>
            </a:r>
          </a:p>
          <a:p>
            <a:r>
              <a:rPr lang="en-US" sz="2400" dirty="0">
                <a:hlinkClick r:id="rId13"/>
              </a:rPr>
              <a:t>http://macroid.ru/mdata/65/DSC_6356-_.</a:t>
            </a:r>
            <a:r>
              <a:rPr lang="en-US" sz="2400" dirty="0" smtClean="0">
                <a:hlinkClick r:id="rId13"/>
              </a:rPr>
              <a:t>jpg</a:t>
            </a:r>
            <a:r>
              <a:rPr lang="ru-RU" sz="2400" dirty="0" smtClean="0"/>
              <a:t> - рыжие муравьи</a:t>
            </a:r>
            <a:endParaRPr lang="ru-RU" sz="2400" dirty="0"/>
          </a:p>
          <a:p>
            <a:r>
              <a:rPr lang="en-US" sz="2400" dirty="0">
                <a:hlinkClick r:id="rId14"/>
              </a:rPr>
              <a:t>http://</a:t>
            </a:r>
            <a:r>
              <a:rPr lang="en-US" sz="2400" dirty="0" smtClean="0">
                <a:hlinkClick r:id="rId14"/>
              </a:rPr>
              <a:t>i1.nitkaspb.ru/1/5097/50966917/afacdb/azh-1115-bozhya-korovka.jpg</a:t>
            </a:r>
            <a:r>
              <a:rPr lang="ru-RU" sz="2400" dirty="0" smtClean="0"/>
              <a:t> божья коровка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5" name="Управляющая кнопка: домой 4">
            <a:hlinkClick r:id="rId15" action="ppaction://hlinksldjump" highlightClick="1"/>
          </p:cNvPr>
          <p:cNvSpPr/>
          <p:nvPr/>
        </p:nvSpPr>
        <p:spPr>
          <a:xfrm>
            <a:off x="11044991" y="5789202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37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2056921" y="0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5389942" y="0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2722100" y="218127"/>
            <a:ext cx="6812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 1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11255442" y="6100011"/>
            <a:ext cx="589046" cy="579031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373" y="1252707"/>
            <a:ext cx="8614278" cy="48007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25185" y="1490885"/>
            <a:ext cx="5489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УЛЫБКА ПРИРОДЫ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42949" y="5890717"/>
            <a:ext cx="7295227" cy="758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https://www.youtube.com/watch?v=fismiAcqXOE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9565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90334" y="351175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2722100" y="218127"/>
            <a:ext cx="6812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 2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986926"/>
              </p:ext>
            </p:extLst>
          </p:nvPr>
        </p:nvGraphicFramePr>
        <p:xfrm>
          <a:off x="1554689" y="2974759"/>
          <a:ext cx="8531007" cy="3642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8118">
                  <a:extLst>
                    <a:ext uri="{9D8B030D-6E8A-4147-A177-3AD203B41FA5}">
                      <a16:colId xmlns:a16="http://schemas.microsoft.com/office/drawing/2014/main" xmlns="" val="3007013118"/>
                    </a:ext>
                  </a:extLst>
                </a:gridCol>
                <a:gridCol w="2628880">
                  <a:extLst>
                    <a:ext uri="{9D8B030D-6E8A-4147-A177-3AD203B41FA5}">
                      <a16:colId xmlns:a16="http://schemas.microsoft.com/office/drawing/2014/main" xmlns="" val="3697205952"/>
                    </a:ext>
                  </a:extLst>
                </a:gridCol>
                <a:gridCol w="2674009">
                  <a:extLst>
                    <a:ext uri="{9D8B030D-6E8A-4147-A177-3AD203B41FA5}">
                      <a16:colId xmlns:a16="http://schemas.microsoft.com/office/drawing/2014/main" xmlns="" val="3894479015"/>
                    </a:ext>
                  </a:extLst>
                </a:gridCol>
              </a:tblGrid>
              <a:tr h="1514939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Фамилия, имя участника или название команды</a:t>
                      </a:r>
                      <a:endParaRPr lang="ru-RU" sz="2400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Количество баллов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Место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2757075"/>
                  </a:ext>
                </a:extLst>
              </a:tr>
              <a:tr h="6325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4629195"/>
                  </a:ext>
                </a:extLst>
              </a:tr>
              <a:tr h="6325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1433688"/>
                  </a:ext>
                </a:extLst>
              </a:tr>
              <a:tr h="318935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1713046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60303" y="2328428"/>
            <a:ext cx="2735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ИТОГИ ИГРЫ</a:t>
            </a:r>
            <a:endParaRPr lang="ru-RU" sz="3600" b="1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1255442" y="6100011"/>
            <a:ext cx="589046" cy="579031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32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14736" y="351175"/>
            <a:ext cx="7291138" cy="58353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940" y="811472"/>
            <a:ext cx="4111507" cy="5805897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2016551" y="28009"/>
            <a:ext cx="6812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 3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663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1583044" y="-429855"/>
            <a:ext cx="3605593" cy="2885663"/>
          </a:xfrm>
          <a:prstGeom prst="rect">
            <a:avLst/>
          </a:prstGeom>
        </p:spPr>
      </p:pic>
      <p:pic>
        <p:nvPicPr>
          <p:cNvPr id="97" name="Рисунок 96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6801996" y="-429854"/>
            <a:ext cx="3605593" cy="2885663"/>
          </a:xfrm>
          <a:prstGeom prst="rect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1863495" y="4130422"/>
            <a:ext cx="3605593" cy="2885663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6562863" y="4344223"/>
            <a:ext cx="3605593" cy="2885663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8715761" y="4395352"/>
            <a:ext cx="3605593" cy="2885663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65353" y="4271658"/>
            <a:ext cx="3605593" cy="2885663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187279" y="4335510"/>
            <a:ext cx="3605593" cy="2885663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822763" y="-266082"/>
            <a:ext cx="3605593" cy="2885663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251956" y="-266081"/>
            <a:ext cx="3605593" cy="2885663"/>
          </a:xfrm>
          <a:prstGeom prst="rect">
            <a:avLst/>
          </a:prstGeom>
        </p:spPr>
      </p:pic>
      <p:pic>
        <p:nvPicPr>
          <p:cNvPr id="90" name="Рисунок 89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8827104" y="-204007"/>
            <a:ext cx="3605593" cy="28856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157817"/>
            <a:ext cx="7291138" cy="5835316"/>
          </a:xfrm>
          <a:prstGeom prst="rect">
            <a:avLst/>
          </a:prstGeom>
        </p:spPr>
      </p:pic>
      <p:sp>
        <p:nvSpPr>
          <p:cNvPr id="45" name="Управляющая кнопка: далее 44">
            <a:hlinkClick r:id="" action="ppaction://hlinkshowjump?jump=nextslide" highlightClick="1"/>
          </p:cNvPr>
          <p:cNvSpPr/>
          <p:nvPr/>
        </p:nvSpPr>
        <p:spPr>
          <a:xfrm>
            <a:off x="10629901" y="5838184"/>
            <a:ext cx="836194" cy="761327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29"/>
          <a:stretch/>
        </p:blipFill>
        <p:spPr>
          <a:xfrm>
            <a:off x="-1085866" y="39180"/>
            <a:ext cx="8943415" cy="4833257"/>
          </a:xfrm>
          <a:prstGeom prst="rect">
            <a:avLst/>
          </a:prstGeom>
        </p:spPr>
      </p:pic>
      <p:sp>
        <p:nvSpPr>
          <p:cNvPr id="88" name="TextBox 87"/>
          <p:cNvSpPr txBox="1"/>
          <p:nvPr/>
        </p:nvSpPr>
        <p:spPr>
          <a:xfrm>
            <a:off x="6363569" y="1762803"/>
            <a:ext cx="595778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r>
              <a:rPr lang="ru-RU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«Математика</a:t>
            </a:r>
          </a:p>
          <a:p>
            <a:pPr algn="ctr"/>
            <a:r>
              <a:rPr lang="ru-RU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страже экологии</a:t>
            </a: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74388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390172" y="264695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0895" y="738601"/>
            <a:ext cx="109567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Прочитайте текст.    Найдите и выпишите числа.      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"На один миллион лесной площади приходится всего шесть работников лесного хозяйства. В две тысячи четырнадцатом году вырублено лесов тридцать семь тысяч двести четыре гектара, а  пожарами  было охвачено семьдесят четыре тысяч восемьсот пятьдесят четыре гектара лесной площади.  В  две тысячи пятнадцатом году только в июле пожары уничтожили один миллион пятьсот тысяч кубических метров древесины на площади свыше четыреста тысяч гектаров".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81302" y="92270"/>
            <a:ext cx="36759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Отборочный тур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0629901" y="5838184"/>
            <a:ext cx="836194" cy="761327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1144" r="4911" b="10846"/>
          <a:stretch/>
        </p:blipFill>
        <p:spPr>
          <a:xfrm>
            <a:off x="94924" y="-133266"/>
            <a:ext cx="2164009" cy="109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3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256672" y="347174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415933"/>
            <a:ext cx="7291138" cy="5835316"/>
          </a:xfrm>
          <a:prstGeom prst="rect">
            <a:avLst/>
          </a:prstGeom>
        </p:spPr>
      </p:pic>
      <p:graphicFrame>
        <p:nvGraphicFramePr>
          <p:cNvPr id="4" name="Group 14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8255030"/>
              </p:ext>
            </p:extLst>
          </p:nvPr>
        </p:nvGraphicFramePr>
        <p:xfrm>
          <a:off x="721890" y="632304"/>
          <a:ext cx="10780300" cy="614833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9311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622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967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967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967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967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0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Натуральные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числа в экологических задачах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8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3" action="ppaction://hlinksldjump"/>
                        </a:rPr>
                        <a:t>10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4" action="ppaction://hlinksldjump"/>
                        </a:rPr>
                        <a:t>20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5" action="ppaction://hlinksldjump"/>
                        </a:rPr>
                        <a:t>30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6" action="ppaction://hlinksldjump"/>
                        </a:rPr>
                        <a:t>40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7" action="ppaction://hlinksldjump"/>
                        </a:rPr>
                        <a:t>50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8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Экологические задачи на проценты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8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8" action="ppaction://hlinksldjump"/>
                        </a:rPr>
                        <a:t>10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9" action="ppaction://hlinksldjump"/>
                        </a:rPr>
                        <a:t>20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0" action="ppaction://hlinksldjump"/>
                        </a:rPr>
                        <a:t>30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1" action="ppaction://hlinksldjump"/>
                        </a:rPr>
                        <a:t>40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2" action="ppaction://hlinksldjump"/>
                        </a:rPr>
                        <a:t>50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89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Десятичные дроби в экологических задачах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8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3" action="ppaction://hlinksldjump"/>
                        </a:rPr>
                        <a:t>10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0C1F5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4" action="ppaction://hlinksldjump"/>
                        </a:rPr>
                        <a:t>20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0C1F5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5" action="ppaction://hlinksldjump"/>
                        </a:rPr>
                        <a:t>30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0C1F5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6" action="ppaction://hlinksldjump"/>
                        </a:rPr>
                        <a:t>40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0C1F5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7" action="ppaction://hlinksldjump"/>
                        </a:rPr>
                        <a:t>50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0C1F5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32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Экология и площадь фигур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8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8" action="ppaction://hlinksldjump"/>
                        </a:rPr>
                        <a:t>10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9" action="ppaction://hlinksldjump"/>
                        </a:rPr>
                        <a:t>20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0" action="ppaction://hlinksldjump"/>
                        </a:rPr>
                        <a:t>30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1" action="ppaction://hlinksldjump"/>
                        </a:rPr>
                        <a:t>40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2" action="ppaction://hlinksldjump"/>
                        </a:rPr>
                        <a:t>50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04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роли птиц и насекомых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8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3" action="ppaction://hlinksldjump"/>
                        </a:rPr>
                        <a:t>10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4" action="ppaction://hlinksldjump"/>
                        </a:rPr>
                        <a:t>20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5" action="ppaction://hlinksldjump"/>
                        </a:rPr>
                        <a:t>30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6" action="ppaction://hlinksldjump"/>
                        </a:rPr>
                        <a:t>40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7" action="ppaction://hlinksldjump"/>
                        </a:rPr>
                        <a:t>50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879559" y="5118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страже экологии»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Управляющая кнопка: в начало 5">
            <a:hlinkClick r:id="" action="ppaction://hlinkshowjump?jump=endshow" highlightClick="1"/>
          </p:cNvPr>
          <p:cNvSpPr/>
          <p:nvPr/>
        </p:nvSpPr>
        <p:spPr>
          <a:xfrm>
            <a:off x="10884571" y="5915637"/>
            <a:ext cx="1304556" cy="700360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выход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6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383007" y="458337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539013" y="215894"/>
            <a:ext cx="10469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Натуральные числа в экологических задачах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013" y="1416223"/>
            <a:ext cx="6096000" cy="16951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Ель живет в лесу до 400 лет, а в городских условиях в 2,5 раза меньше. Сколько лет может прожить ель в городе? </a:t>
            </a:r>
            <a:endParaRPr lang="ru-RU" sz="2400" b="1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7944852" y="2567752"/>
            <a:ext cx="2426369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8" t="9745" r="16949" b="10170"/>
          <a:stretch/>
        </p:blipFill>
        <p:spPr>
          <a:xfrm>
            <a:off x="2400298" y="3182353"/>
            <a:ext cx="2500564" cy="33049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83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241579" y="492080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99312" y="1388328"/>
            <a:ext cx="6096000" cy="36040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Брошенная на землю кожура от банана в нашем климате разлагается около 2 лет. Брошенный окурок сигареты разлагается на два года дольше. Пластиковый пакет разлагается на восемь лет дольше, чем окурок. Сколько лет потребуется для того чтобы разложился пакет? </a:t>
            </a:r>
            <a:endParaRPr lang="ru-RU" sz="22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539013" y="215894"/>
            <a:ext cx="10469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Натуральные числа в экологических задачах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89" y="4972135"/>
            <a:ext cx="2490538" cy="18056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317" y="4537623"/>
            <a:ext cx="1778460" cy="20171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57" y="5070803"/>
            <a:ext cx="1156926" cy="14947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8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-457201" y="334993"/>
            <a:ext cx="7291138" cy="5835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8421" r="9858" b="13684"/>
          <a:stretch/>
        </p:blipFill>
        <p:spPr>
          <a:xfrm>
            <a:off x="4900862" y="264695"/>
            <a:ext cx="7291138" cy="58353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9179" y="1677079"/>
            <a:ext cx="6096000" cy="226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Одно дерево освежает воздух, как 10 кондиционеров. Сколько кондиционеров заменят 18 деревьев, посаженных выпускниками школы? </a:t>
            </a:r>
            <a:endParaRPr lang="ru-RU" sz="2400" b="1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008896" y="5783340"/>
            <a:ext cx="818146" cy="834029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8017041" y="2110552"/>
            <a:ext cx="2281991" cy="2040343"/>
          </a:xfrm>
          <a:prstGeom prst="wedgeEllipseCallout">
            <a:avLst/>
          </a:prstGeom>
          <a:solidFill>
            <a:srgbClr val="CEF0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539013" y="215894"/>
            <a:ext cx="10469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Натуральные числа в экологических задачах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93" y="3559394"/>
            <a:ext cx="2370331" cy="32986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146" y="5862713"/>
            <a:ext cx="1138792" cy="86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9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1476</Words>
  <Application>Microsoft Office PowerPoint</Application>
  <PresentationFormat>Произвольный</PresentationFormat>
  <Paragraphs>209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40</cp:revision>
  <dcterms:created xsi:type="dcterms:W3CDTF">2017-02-17T15:03:22Z</dcterms:created>
  <dcterms:modified xsi:type="dcterms:W3CDTF">2023-01-08T13:51:48Z</dcterms:modified>
</cp:coreProperties>
</file>