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0" r:id="rId2"/>
    <p:sldId id="281" r:id="rId3"/>
    <p:sldId id="282" r:id="rId4"/>
    <p:sldId id="256" r:id="rId5"/>
    <p:sldId id="284" r:id="rId6"/>
    <p:sldId id="285" r:id="rId7"/>
    <p:sldId id="262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-720" y="-84"/>
      </p:cViewPr>
      <p:guideLst>
        <p:guide orient="horz" pos="1620"/>
        <p:guide orient="horz" pos="214"/>
        <p:guide orient="horz" pos="3026"/>
        <p:guide pos="2880"/>
        <p:guide pos="5534"/>
        <p:guide pos="226"/>
        <p:guide pos="3107"/>
        <p:guide pos="26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29BE9-D888-46A9-B6B0-C1529623CFD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C2998-7723-467E-9B1D-ACA1E7096B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395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49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939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6439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FA4EE-B676-4B96-AC7A-A158F88C2A05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26F82-CF3F-4444-8C6F-1625CFD12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857F9-43DF-41CD-A79D-028C84A28159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51F82-5F99-4358-B69A-F150F2FF0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D9244-BB7F-408E-9429-A5FE5873864E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826E0-2F46-4637-8ED6-831B45A16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21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263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656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3671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075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571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67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6421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DC476-4AD1-46F0-AAA6-B67F8B5647C8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DA8BE-7D3B-4414-8A7E-2CD4E68A0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135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7.png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3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62.jpeg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file:///C:\Documents%20and%20Settings\galina\&#1056;&#1072;&#1073;&#1086;&#1095;&#1080;&#1081;%20&#1089;&#1090;&#1086;&#1083;\binary\Case\Present\7%20class\Less08\&#1048;&#1079;&#1084;&#1077;&#1088;&#1077;&#1085;&#1080;&#1077;%20&#1089;&#1080;&#1083;&#1099;%20&#1090;&#1088;&#1077;&#1085;&#1080;&#1103;.mpg" TargetMode="Externa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35996" y="1419622"/>
            <a:ext cx="3636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Если Вы удачно выберете труд и вложите в него свою душу, то счастье само Вас отыщет .</a:t>
            </a:r>
            <a:endParaRPr lang="en-US" sz="2800" dirty="0" smtClean="0"/>
          </a:p>
        </p:txBody>
      </p:sp>
      <p:pic>
        <p:nvPicPr>
          <p:cNvPr id="5" name="Picture 6" descr="http://3.bp.blogspot.com/-IqroIxj9qVs/VIU4mjc_csI/AAAAAAAAbPE/ZEpdLm_M-Lk/s1600/%D0%BC%D0%B0%D1%81%D1%82%D0%B5%D1%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588" y="1203598"/>
            <a:ext cx="3438166" cy="249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84168" y="3864412"/>
            <a:ext cx="2196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 dirty="0" smtClean="0">
                <a:solidFill>
                  <a:srgbClr val="000000"/>
                </a:solidFill>
              </a:rPr>
              <a:t>К.Д.Ушинский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195487"/>
            <a:ext cx="8244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Механическая работа не совершается</a:t>
            </a:r>
            <a:endParaRPr lang="ru-RU" b="1" i="1" dirty="0"/>
          </a:p>
        </p:txBody>
      </p:sp>
      <p:pic>
        <p:nvPicPr>
          <p:cNvPr id="3" name="Picture 5" descr="Снимок экрана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771550"/>
            <a:ext cx="3587417" cy="2159929"/>
          </a:xfrm>
          <a:prstGeom prst="rect">
            <a:avLst/>
          </a:prstGeom>
          <a:noFill/>
        </p:spPr>
      </p:pic>
      <p:pic>
        <p:nvPicPr>
          <p:cNvPr id="4" name="Picture 2" descr="C:\Users\Евгения\Desktop\8107547_stock-photo-man-moving-furniture-at-hom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20172" y="195486"/>
            <a:ext cx="2867228" cy="2592288"/>
          </a:xfrm>
          <a:prstGeom prst="rect">
            <a:avLst/>
          </a:prstGeom>
          <a:noFill/>
        </p:spPr>
      </p:pic>
      <p:pic>
        <p:nvPicPr>
          <p:cNvPr id="2050" name="Рисунок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67844" y="2859782"/>
            <a:ext cx="3243331" cy="180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10"/>
          <p:cNvPicPr>
            <a:picLocks noChangeArrowheads="1"/>
          </p:cNvPicPr>
          <p:nvPr/>
        </p:nvPicPr>
        <p:blipFill>
          <a:blip r:embed="rId5" cstate="screen"/>
          <a:srcRect l="-2911" t="-2639" r="-12" b="-1093"/>
          <a:stretch>
            <a:fillRect/>
          </a:stretch>
        </p:blipFill>
        <p:spPr bwMode="auto">
          <a:xfrm>
            <a:off x="6012160" y="2463738"/>
            <a:ext cx="29622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10"/>
          <p:cNvPicPr>
            <a:picLocks noChangeArrowheads="1"/>
          </p:cNvPicPr>
          <p:nvPr/>
        </p:nvPicPr>
        <p:blipFill>
          <a:blip r:embed="rId5" cstate="screen"/>
          <a:srcRect l="-2911" t="-2639" r="-12" b="-1093"/>
          <a:stretch>
            <a:fillRect/>
          </a:stretch>
        </p:blipFill>
        <p:spPr bwMode="auto">
          <a:xfrm>
            <a:off x="3491880" y="4587974"/>
            <a:ext cx="29622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6" name="Picture 2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539" y="2193131"/>
            <a:ext cx="280828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51276" y="654844"/>
            <a:ext cx="2066925" cy="83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88125" y="654844"/>
            <a:ext cx="2243138" cy="83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68313" y="654844"/>
            <a:ext cx="2944812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940425" y="891779"/>
            <a:ext cx="679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hlink"/>
                </a:solidFill>
                <a:latin typeface="Arial Black" pitchFamily="34" charset="0"/>
              </a:rPr>
              <a:t>х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276600" y="870348"/>
            <a:ext cx="679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hlink"/>
                </a:solidFill>
                <a:latin typeface="Arial Black" pitchFamily="34" charset="0"/>
              </a:rPr>
              <a:t>=</a:t>
            </a:r>
          </a:p>
        </p:txBody>
      </p:sp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68313" y="659607"/>
            <a:ext cx="2944812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16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908176" y="2193131"/>
            <a:ext cx="232092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0" name="Picture 1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132138" y="2200275"/>
            <a:ext cx="166846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Picture 19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51276" y="654844"/>
            <a:ext cx="2066925" cy="83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2" name="Picture 2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88125" y="654844"/>
            <a:ext cx="2243138" cy="83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3" name="Picture 2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778250" y="2215753"/>
            <a:ext cx="1657350" cy="116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7138989" y="1854994"/>
            <a:ext cx="1176337" cy="1671638"/>
            <a:chOff x="4150" y="1389"/>
            <a:chExt cx="1089" cy="1814"/>
          </a:xfrm>
        </p:grpSpPr>
        <p:graphicFrame>
          <p:nvGraphicFramePr>
            <p:cNvPr id="1026" name="Object 42"/>
            <p:cNvGraphicFramePr>
              <a:graphicFrameLocks noChangeAspect="1"/>
            </p:cNvGraphicFramePr>
            <p:nvPr/>
          </p:nvGraphicFramePr>
          <p:xfrm>
            <a:off x="4241" y="1434"/>
            <a:ext cx="898" cy="1718"/>
          </p:xfrm>
          <a:graphic>
            <a:graphicData uri="http://schemas.openxmlformats.org/presentationml/2006/ole">
              <p:oleObj spid="_x0000_s1029" name="Формула" r:id="rId11" imgW="583920" imgH="1117440" progId="">
                <p:embed/>
              </p:oleObj>
            </a:graphicData>
          </a:graphic>
        </p:graphicFrame>
        <p:sp>
          <p:nvSpPr>
            <p:cNvPr id="1045" name="Rectangle 44"/>
            <p:cNvSpPr>
              <a:spLocks noChangeArrowheads="1"/>
            </p:cNvSpPr>
            <p:nvPr/>
          </p:nvSpPr>
          <p:spPr bwMode="auto">
            <a:xfrm>
              <a:off x="4150" y="1389"/>
              <a:ext cx="1089" cy="952"/>
            </a:xfrm>
            <a:prstGeom prst="rect">
              <a:avLst/>
            </a:prstGeom>
            <a:noFill/>
            <a:ln w="63500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Rectangle 45"/>
            <p:cNvSpPr>
              <a:spLocks noChangeArrowheads="1"/>
            </p:cNvSpPr>
            <p:nvPr/>
          </p:nvSpPr>
          <p:spPr bwMode="auto">
            <a:xfrm>
              <a:off x="4150" y="2341"/>
              <a:ext cx="1089" cy="862"/>
            </a:xfrm>
            <a:prstGeom prst="rect">
              <a:avLst/>
            </a:prstGeom>
            <a:noFill/>
            <a:ln w="63500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839" name="AutoShape 47"/>
          <p:cNvSpPr>
            <a:spLocks noChangeArrowheads="1"/>
          </p:cNvSpPr>
          <p:nvPr/>
        </p:nvSpPr>
        <p:spPr bwMode="auto">
          <a:xfrm rot="-1455954">
            <a:off x="5219701" y="2247900"/>
            <a:ext cx="1223963" cy="323850"/>
          </a:xfrm>
          <a:prstGeom prst="rightArrow">
            <a:avLst>
              <a:gd name="adj1" fmla="val 50000"/>
              <a:gd name="adj2" fmla="val 70864"/>
            </a:avLst>
          </a:prstGeom>
          <a:solidFill>
            <a:srgbClr val="FF99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40" name="AutoShape 48"/>
          <p:cNvSpPr>
            <a:spLocks noChangeArrowheads="1"/>
          </p:cNvSpPr>
          <p:nvPr/>
        </p:nvSpPr>
        <p:spPr bwMode="auto">
          <a:xfrm rot="1455954" flipV="1">
            <a:off x="5219701" y="2842022"/>
            <a:ext cx="1223963" cy="323850"/>
          </a:xfrm>
          <a:prstGeom prst="rightArrow">
            <a:avLst>
              <a:gd name="adj1" fmla="val 50000"/>
              <a:gd name="adj2" fmla="val 70864"/>
            </a:avLst>
          </a:prstGeom>
          <a:solidFill>
            <a:srgbClr val="FF99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44" name="Text Box 50"/>
          <p:cNvSpPr txBox="1">
            <a:spLocks noChangeArrowheads="1"/>
          </p:cNvSpPr>
          <p:nvPr/>
        </p:nvSpPr>
        <p:spPr bwMode="auto">
          <a:xfrm>
            <a:off x="323850" y="3651648"/>
            <a:ext cx="46132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Механическая  работа  - это физическая величина, прямо пропорциональная приложенной к телу силе и пройденному пути.</a:t>
            </a: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592138" y="34504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49" name="Object 25"/>
          <p:cNvGraphicFramePr>
            <a:graphicFrameLocks noChangeAspect="1"/>
          </p:cNvGraphicFramePr>
          <p:nvPr/>
        </p:nvGraphicFramePr>
        <p:xfrm>
          <a:off x="900114" y="1724025"/>
          <a:ext cx="719137" cy="285750"/>
        </p:xfrm>
        <a:graphic>
          <a:graphicData uri="http://schemas.openxmlformats.org/presentationml/2006/ole">
            <p:oleObj spid="_x0000_s1026" name="Формула" r:id="rId12" imgW="545760" imgH="241200" progId="">
              <p:embed/>
            </p:oleObj>
          </a:graphicData>
        </a:graphic>
      </p:graphicFrame>
      <p:sp>
        <p:nvSpPr>
          <p:cNvPr id="1050" name="Text Box 26"/>
          <p:cNvSpPr txBox="1">
            <a:spLocks noChangeArrowheads="1"/>
          </p:cNvSpPr>
          <p:nvPr/>
        </p:nvSpPr>
        <p:spPr bwMode="auto">
          <a:xfrm>
            <a:off x="879475" y="307300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51" name="Object 27"/>
          <p:cNvGraphicFramePr>
            <a:graphicFrameLocks noChangeAspect="1"/>
          </p:cNvGraphicFramePr>
          <p:nvPr/>
        </p:nvGraphicFramePr>
        <p:xfrm>
          <a:off x="2339975" y="1762126"/>
          <a:ext cx="774700" cy="251222"/>
        </p:xfrm>
        <a:graphic>
          <a:graphicData uri="http://schemas.openxmlformats.org/presentationml/2006/ole">
            <p:oleObj spid="_x0000_s1027" name="Формула" r:id="rId13" imgW="558720" imgH="241200" progId="">
              <p:embed/>
            </p:oleObj>
          </a:graphicData>
        </a:graphic>
      </p:graphicFrame>
      <p:sp>
        <p:nvSpPr>
          <p:cNvPr id="1052" name="Text Box 28"/>
          <p:cNvSpPr txBox="1">
            <a:spLocks noChangeArrowheads="1"/>
          </p:cNvSpPr>
          <p:nvPr/>
        </p:nvSpPr>
        <p:spPr bwMode="auto">
          <a:xfrm>
            <a:off x="879475" y="28027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53" name="Object 29"/>
          <p:cNvGraphicFramePr>
            <a:graphicFrameLocks noChangeAspect="1"/>
          </p:cNvGraphicFramePr>
          <p:nvPr/>
        </p:nvGraphicFramePr>
        <p:xfrm>
          <a:off x="3492500" y="1762125"/>
          <a:ext cx="749300" cy="254794"/>
        </p:xfrm>
        <a:graphic>
          <a:graphicData uri="http://schemas.openxmlformats.org/presentationml/2006/ole">
            <p:oleObj spid="_x0000_s1028" name="Формула" r:id="rId14" imgW="533160" imgH="241200" progId="">
              <p:embed/>
            </p:oleObj>
          </a:graphicData>
        </a:graphic>
      </p:graphicFrame>
      <p:sp>
        <p:nvSpPr>
          <p:cNvPr id="1054" name="Text Box 30"/>
          <p:cNvSpPr txBox="1">
            <a:spLocks noChangeArrowheads="1"/>
          </p:cNvSpPr>
          <p:nvPr/>
        </p:nvSpPr>
        <p:spPr bwMode="auto">
          <a:xfrm>
            <a:off x="1547813" y="1762125"/>
            <a:ext cx="8075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, если </a:t>
            </a:r>
          </a:p>
        </p:txBody>
      </p:sp>
      <p:sp>
        <p:nvSpPr>
          <p:cNvPr id="1055" name="Text Box 31"/>
          <p:cNvSpPr txBox="1">
            <a:spLocks noChangeArrowheads="1"/>
          </p:cNvSpPr>
          <p:nvPr/>
        </p:nvSpPr>
        <p:spPr bwMode="auto">
          <a:xfrm>
            <a:off x="3132138" y="1762125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1056" name="Text Box 32"/>
          <p:cNvSpPr txBox="1">
            <a:spLocks noChangeArrowheads="1"/>
          </p:cNvSpPr>
          <p:nvPr/>
        </p:nvSpPr>
        <p:spPr bwMode="auto">
          <a:xfrm>
            <a:off x="4335463" y="17228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755651" y="1707357"/>
            <a:ext cx="3529013" cy="43219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87283E-6 L 0.09098 0.3324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4 -0.00254 L -0.0184 0.3304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69942E-6 L -0.26424 0.3225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/>
      <p:bldP spid="33804" grpId="0"/>
      <p:bldP spid="33839" grpId="0" animBg="1"/>
      <p:bldP spid="338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00114" y="2356247"/>
            <a:ext cx="4105275" cy="75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308726" y="2087166"/>
            <a:ext cx="1759030" cy="1615678"/>
            <a:chOff x="4059" y="1888"/>
            <a:chExt cx="2633" cy="1456"/>
          </a:xfrm>
        </p:grpSpPr>
        <p:graphicFrame>
          <p:nvGraphicFramePr>
            <p:cNvPr id="4098" name="Object 9"/>
            <p:cNvGraphicFramePr>
              <a:graphicFrameLocks noChangeAspect="1"/>
            </p:cNvGraphicFramePr>
            <p:nvPr/>
          </p:nvGraphicFramePr>
          <p:xfrm>
            <a:off x="4059" y="1888"/>
            <a:ext cx="664" cy="1456"/>
          </p:xfrm>
          <a:graphic>
            <a:graphicData uri="http://schemas.openxmlformats.org/presentationml/2006/ole">
              <p:oleObj spid="_x0000_s2050" name="Image" r:id="rId5" imgW="1053597" imgH="2311111" progId="">
                <p:embed/>
              </p:oleObj>
            </a:graphicData>
          </a:graphic>
        </p:graphicFrame>
        <p:sp>
          <p:nvSpPr>
            <p:cNvPr id="4111" name="Line 11"/>
            <p:cNvSpPr>
              <a:spLocks noChangeShapeType="1"/>
            </p:cNvSpPr>
            <p:nvPr/>
          </p:nvSpPr>
          <p:spPr bwMode="auto">
            <a:xfrm>
              <a:off x="4286" y="2614"/>
              <a:ext cx="408" cy="0"/>
            </a:xfrm>
            <a:prstGeom prst="line">
              <a:avLst/>
            </a:prstGeom>
            <a:noFill/>
            <a:ln w="38100">
              <a:solidFill>
                <a:srgbClr val="F9010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Text Box 12"/>
            <p:cNvSpPr txBox="1">
              <a:spLocks noChangeArrowheads="1"/>
            </p:cNvSpPr>
            <p:nvPr/>
          </p:nvSpPr>
          <p:spPr bwMode="auto">
            <a:xfrm>
              <a:off x="4786" y="2387"/>
              <a:ext cx="1906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 b="1" i="1">
                  <a:solidFill>
                    <a:srgbClr val="F90101"/>
                  </a:solidFill>
                  <a:latin typeface="Times New Roman" pitchFamily="18" charset="0"/>
                </a:rPr>
                <a:t>F</a:t>
              </a:r>
              <a:r>
                <a:rPr lang="ru-RU" sz="2800" b="1" i="1" baseline="-25000">
                  <a:solidFill>
                    <a:srgbClr val="F90101"/>
                  </a:solidFill>
                  <a:latin typeface="Times New Roman" pitchFamily="18" charset="0"/>
                </a:rPr>
                <a:t>т</a:t>
              </a:r>
              <a:r>
                <a:rPr lang="ru-RU" sz="2800" b="1" i="1">
                  <a:solidFill>
                    <a:srgbClr val="F90101"/>
                  </a:solidFill>
                  <a:latin typeface="Times New Roman" pitchFamily="18" charset="0"/>
                </a:rPr>
                <a:t>=1Н</a:t>
              </a:r>
            </a:p>
          </p:txBody>
        </p:sp>
      </p:grp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6011864" y="3868341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 flipV="1">
            <a:off x="6156325" y="2409825"/>
            <a:ext cx="0" cy="145851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6011864" y="2403872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580063" y="2842022"/>
            <a:ext cx="550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 b="1" i="1">
                <a:solidFill>
                  <a:srgbClr val="F90101"/>
                </a:solidFill>
                <a:latin typeface="Times New Roman" pitchFamily="18" charset="0"/>
              </a:rPr>
              <a:t>1м</a:t>
            </a:r>
          </a:p>
        </p:txBody>
      </p:sp>
      <p:pic>
        <p:nvPicPr>
          <p:cNvPr id="42002" name="Picture 18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5650" y="3112294"/>
            <a:ext cx="6985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3" name="Picture 19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116014" y="4030266"/>
            <a:ext cx="6175375" cy="84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2268538" y="195263"/>
            <a:ext cx="32643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smtClean="0"/>
              <a:t>Единицы  измерения  работы</a:t>
            </a:r>
            <a:endParaRPr lang="ru-RU" b="1" dirty="0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971550" y="789385"/>
            <a:ext cx="6192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/>
              <a:t>За единицу работы в СИ принимают работу, которую совершает сила в 1 Н на пути, равном 1 м (Джоуль)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46821E-7 L -1.66667E-6 -0.283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9306E-6 L 0.07483 -0.2307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animBg="1"/>
      <p:bldP spid="41998" grpId="1" animBg="1"/>
      <p:bldP spid="41999" grpId="0" animBg="1"/>
      <p:bldP spid="41999" grpId="1" animBg="1"/>
      <p:bldP spid="42000" grpId="0" animBg="1"/>
      <p:bldP spid="42000" grpId="1" animBg="1"/>
      <p:bldP spid="42001" grpId="0"/>
      <p:bldP spid="4200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9" y="681038"/>
            <a:ext cx="7431087" cy="4226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>
                <a:solidFill>
                  <a:srgbClr val="006600"/>
                </a:solidFill>
              </a:rPr>
              <a:t>Джеймс Прескотт Джоуль</a:t>
            </a:r>
            <a:br>
              <a:rPr lang="ru-RU" sz="4000" b="1" smtClean="0">
                <a:solidFill>
                  <a:srgbClr val="006600"/>
                </a:solidFill>
              </a:rPr>
            </a:br>
            <a:r>
              <a:rPr lang="ru-RU" sz="4000" smtClean="0"/>
              <a:t> </a:t>
            </a:r>
            <a:r>
              <a:rPr lang="ru-RU" sz="4000" smtClean="0">
                <a:solidFill>
                  <a:srgbClr val="CC0000"/>
                </a:solidFill>
              </a:rPr>
              <a:t>(</a:t>
            </a:r>
            <a:r>
              <a:rPr lang="ru-RU" sz="2800" smtClean="0">
                <a:solidFill>
                  <a:srgbClr val="CC0000"/>
                </a:solidFill>
              </a:rPr>
              <a:t>24 декабря 1818— 11 октября 1889)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938" y="1707356"/>
            <a:ext cx="4546600" cy="2971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 </a:t>
            </a:r>
            <a:r>
              <a:rPr lang="ru-RU" sz="2000" dirty="0" smtClean="0"/>
              <a:t>Джоуль изучал природу тепла и обнаружил её связь с механической работой. Это привело к теории сохранения энергии.</a:t>
            </a:r>
          </a:p>
          <a:p>
            <a:pPr algn="ctr" eaLnBrk="1" hangingPunct="1">
              <a:buFontTx/>
              <a:buNone/>
            </a:pPr>
            <a:r>
              <a:rPr lang="ru-RU" sz="2000" dirty="0" smtClean="0"/>
              <a:t>В честь Джоуля названа единица измерения механической работы и энергии — </a:t>
            </a:r>
            <a:r>
              <a:rPr lang="ru-RU" sz="2000" b="1" i="1" dirty="0" smtClean="0">
                <a:solidFill>
                  <a:srgbClr val="000099"/>
                </a:solidFill>
              </a:rPr>
              <a:t>джоуль</a:t>
            </a:r>
            <a:r>
              <a:rPr lang="ru-RU" sz="2000" dirty="0" smtClean="0"/>
              <a:t>.</a:t>
            </a:r>
          </a:p>
        </p:txBody>
      </p:sp>
      <p:pic>
        <p:nvPicPr>
          <p:cNvPr id="46084" name="Picture 4" descr="220px-Joule_James_sitti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750" y="1653779"/>
            <a:ext cx="2527300" cy="253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Прямоугольник 3"/>
          <p:cNvSpPr>
            <a:spLocks noChangeArrowheads="1"/>
          </p:cNvSpPr>
          <p:nvPr/>
        </p:nvSpPr>
        <p:spPr bwMode="auto">
          <a:xfrm>
            <a:off x="251520" y="0"/>
            <a:ext cx="8642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Работа может быть положительной и отрицательной.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8314" y="607220"/>
            <a:ext cx="5616575" cy="184665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Если направление силы и направление движения тела совпадают, совершается положительная работа.</a:t>
            </a:r>
          </a:p>
          <a:p>
            <a:pPr eaLnBrk="0" hangingPunct="0"/>
            <a:endParaRPr lang="ru-RU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39553" y="2949792"/>
            <a:ext cx="5616575" cy="18158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Если направление силы и движения тела противоположны, совершается отрицательная работа.</a:t>
            </a:r>
          </a:p>
        </p:txBody>
      </p:sp>
      <p:sp>
        <p:nvSpPr>
          <p:cNvPr id="12" name="Стрелка вниз 11"/>
          <p:cNvSpPr/>
          <p:nvPr/>
        </p:nvSpPr>
        <p:spPr>
          <a:xfrm rot="16200000" flipH="1">
            <a:off x="8113514" y="3710980"/>
            <a:ext cx="189310" cy="9350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400000">
            <a:off x="7034014" y="3566518"/>
            <a:ext cx="189310" cy="122396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732589" y="4245769"/>
          <a:ext cx="388937" cy="485775"/>
        </p:xfrm>
        <a:graphic>
          <a:graphicData uri="http://schemas.openxmlformats.org/presentationml/2006/ole">
            <p:oleObj spid="_x0000_s3074" name="Формула" r:id="rId3" imgW="114250" imgH="228501" progId="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7667625" y="2085975"/>
          <a:ext cx="388938" cy="485775"/>
        </p:xfrm>
        <a:graphic>
          <a:graphicData uri="http://schemas.openxmlformats.org/presentationml/2006/ole">
            <p:oleObj spid="_x0000_s3075" name="Формула" r:id="rId4" imgW="114250" imgH="228501" progId="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8037514" y="4275535"/>
          <a:ext cx="598487" cy="469106"/>
        </p:xfrm>
        <a:graphic>
          <a:graphicData uri="http://schemas.openxmlformats.org/presentationml/2006/ole">
            <p:oleObj spid="_x0000_s3076" name="Формула" r:id="rId5" imgW="279279" imgH="253890" progId="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8243888" y="1600201"/>
          <a:ext cx="762000" cy="421481"/>
        </p:xfrm>
        <a:graphic>
          <a:graphicData uri="http://schemas.openxmlformats.org/presentationml/2006/ole">
            <p:oleObj spid="_x0000_s3077" name="Формула" r:id="rId6" imgW="355446" imgH="228501" progId="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051720" y="4354009"/>
          <a:ext cx="2952328" cy="789492"/>
        </p:xfrm>
        <a:graphic>
          <a:graphicData uri="http://schemas.openxmlformats.org/presentationml/2006/ole">
            <p:oleObj spid="_x0000_s3078" name="Формула" r:id="rId7" imgW="748975" imgH="241195" progId="">
              <p:embed/>
            </p:oleObj>
          </a:graphicData>
        </a:graphic>
      </p:graphicFrame>
      <p:pic>
        <p:nvPicPr>
          <p:cNvPr id="5198" name="Picture 78" descr="http://www.animated-gifs.eu/sports-skiing/0060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588126" y="3003948"/>
            <a:ext cx="1878013" cy="108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Капля 16"/>
          <p:cNvSpPr/>
          <p:nvPr/>
        </p:nvSpPr>
        <p:spPr>
          <a:xfrm rot="18658253">
            <a:off x="7921427" y="1078112"/>
            <a:ext cx="417910" cy="547687"/>
          </a:xfrm>
          <a:prstGeom prst="teardrop">
            <a:avLst/>
          </a:prstGeom>
          <a:solidFill>
            <a:srgbClr val="5DD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907704" y="2193708"/>
          <a:ext cx="3040838" cy="706748"/>
        </p:xfrm>
        <a:graphic>
          <a:graphicData uri="http://schemas.openxmlformats.org/presentationml/2006/ole">
            <p:oleObj spid="_x0000_s3079" name="Формула" r:id="rId9" imgW="736600" imgH="228600" progId="">
              <p:embed/>
            </p:oleObj>
          </a:graphicData>
        </a:graphic>
      </p:graphicFrame>
      <p:sp>
        <p:nvSpPr>
          <p:cNvPr id="26" name="Стрелка вниз 25"/>
          <p:cNvSpPr/>
          <p:nvPr/>
        </p:nvSpPr>
        <p:spPr>
          <a:xfrm>
            <a:off x="8027988" y="1383507"/>
            <a:ext cx="215900" cy="124182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8027988" y="1383507"/>
            <a:ext cx="215900" cy="75604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4283" name="Picture 11" descr="http://im5-tub-ru.yandex.net/i?id=704721098-71-72&amp;n=2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652120" y="735546"/>
            <a:ext cx="2088232" cy="15661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5" grpId="0" animBg="1"/>
      <p:bldP spid="9" grpId="0" animBg="1"/>
      <p:bldP spid="12" grpId="0" animBg="1"/>
      <p:bldP spid="13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560" y="1"/>
            <a:ext cx="76327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Работа силы тяжести.</a:t>
            </a:r>
          </a:p>
          <a:p>
            <a:r>
              <a:rPr lang="ru-RU" sz="2400" dirty="0"/>
              <a:t>а) если тело движется вверх, то А&lt;0.</a:t>
            </a:r>
            <a:br>
              <a:rPr lang="ru-RU" sz="2400" dirty="0"/>
            </a:br>
            <a:r>
              <a:rPr lang="ru-RU" sz="2400" dirty="0"/>
              <a:t>б) если тело движется вниз, то А&gt;0.</a:t>
            </a:r>
          </a:p>
          <a:p>
            <a:pPr eaLnBrk="0" hangingPunct="0">
              <a:spcBef>
                <a:spcPct val="50000"/>
              </a:spcBef>
            </a:pPr>
            <a:endParaRPr lang="ru-RU" sz="2000" dirty="0"/>
          </a:p>
        </p:txBody>
      </p:sp>
      <p:pic>
        <p:nvPicPr>
          <p:cNvPr id="13315" name="Picture 3" descr="Знак механической работы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1550" y="1168004"/>
            <a:ext cx="7200900" cy="378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86" name="Picture 5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32139" y="3759994"/>
            <a:ext cx="3017837" cy="123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6" name="Line 4"/>
          <p:cNvSpPr>
            <a:spLocks noChangeShapeType="1"/>
          </p:cNvSpPr>
          <p:nvPr/>
        </p:nvSpPr>
        <p:spPr bwMode="auto">
          <a:xfrm>
            <a:off x="900114" y="3003947"/>
            <a:ext cx="7488237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9948" name="Picture 12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2951820" y="735546"/>
            <a:ext cx="2160588" cy="1129903"/>
          </a:xfrm>
          <a:noFill/>
          <a:ln/>
        </p:spPr>
      </p:pic>
      <p:sp>
        <p:nvSpPr>
          <p:cNvPr id="166918" name="Line 6"/>
          <p:cNvSpPr>
            <a:spLocks noChangeShapeType="1"/>
          </p:cNvSpPr>
          <p:nvPr/>
        </p:nvSpPr>
        <p:spPr bwMode="auto">
          <a:xfrm>
            <a:off x="900113" y="3003947"/>
            <a:ext cx="7416800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6919" name="Line 7"/>
          <p:cNvSpPr>
            <a:spLocks noChangeShapeType="1"/>
          </p:cNvSpPr>
          <p:nvPr/>
        </p:nvSpPr>
        <p:spPr bwMode="auto">
          <a:xfrm>
            <a:off x="1547813" y="2680098"/>
            <a:ext cx="0" cy="97274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1835151" y="3436144"/>
            <a:ext cx="11715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800" b="1">
                <a:solidFill>
                  <a:srgbClr val="DA3326"/>
                </a:solidFill>
              </a:rPr>
              <a:t>F</a:t>
            </a:r>
            <a:r>
              <a:rPr lang="ru-RU" b="1">
                <a:solidFill>
                  <a:srgbClr val="DA3326"/>
                </a:solidFill>
              </a:rPr>
              <a:t>тяж</a:t>
            </a:r>
            <a:r>
              <a:rPr lang="ru-RU" sz="2800" b="1">
                <a:solidFill>
                  <a:srgbClr val="DA3326"/>
                </a:solidFill>
              </a:rPr>
              <a:t>.</a:t>
            </a: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4356100" y="321945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800" b="1">
                <a:solidFill>
                  <a:srgbClr val="FF9900"/>
                </a:solidFill>
              </a:rPr>
              <a:t>S</a:t>
            </a:r>
            <a:endParaRPr lang="ru-RU" sz="2800" b="1">
              <a:solidFill>
                <a:srgbClr val="FF9900"/>
              </a:solidFill>
            </a:endParaRPr>
          </a:p>
        </p:txBody>
      </p:sp>
      <p:pic>
        <p:nvPicPr>
          <p:cNvPr id="166922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6013" y="2356247"/>
            <a:ext cx="876300" cy="6667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760132" y="591530"/>
            <a:ext cx="2592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направление силы, действующей на тело, перпендикулярно движению тела, то эта сила работы не совершает- работа равна нулю.</a:t>
            </a:r>
            <a:endParaRPr lang="ru-RU" dirty="0"/>
          </a:p>
        </p:txBody>
      </p:sp>
      <p:pic>
        <p:nvPicPr>
          <p:cNvPr id="11" name="Picture 2" descr="http://www.myastronomy.ru/IMAGE/Gu_46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79512" y="231490"/>
            <a:ext cx="2608617" cy="14761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1214E-6 L 0.64566 0.01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09827E-6 L 0.6368 0.004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9" grpId="0" animBg="1"/>
      <p:bldP spid="1669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04" name="Picture 4" descr="фон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1908176" y="1"/>
            <a:ext cx="4642938" cy="6924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3900" dirty="0">
                <a:solidFill>
                  <a:srgbClr val="C72505"/>
                </a:solidFill>
              </a:rPr>
              <a:t>Динамическая пауза.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755650" y="807554"/>
            <a:ext cx="7848600" cy="454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dirty="0">
                <a:solidFill>
                  <a:srgbClr val="F7DB0D"/>
                </a:solidFill>
              </a:rPr>
              <a:t>Мы в ракету дружно сели,</a:t>
            </a:r>
          </a:p>
          <a:p>
            <a:pPr algn="l"/>
            <a:r>
              <a:rPr lang="ru-RU" sz="2800" dirty="0">
                <a:solidFill>
                  <a:srgbClr val="C72505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(все приседают)</a:t>
            </a:r>
          </a:p>
          <a:p>
            <a:pPr algn="l"/>
            <a:r>
              <a:rPr lang="ru-RU" sz="2800" dirty="0">
                <a:solidFill>
                  <a:srgbClr val="F7DB0D"/>
                </a:solidFill>
              </a:rPr>
              <a:t>В космос полететь хотели,</a:t>
            </a:r>
            <a:r>
              <a:rPr lang="ru-RU" sz="2800" dirty="0">
                <a:solidFill>
                  <a:srgbClr val="9BB808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(поднимаются, руки вверх)</a:t>
            </a:r>
          </a:p>
          <a:p>
            <a:pPr algn="l"/>
            <a:r>
              <a:rPr lang="ru-RU" sz="2800" dirty="0">
                <a:solidFill>
                  <a:srgbClr val="F7DB0D"/>
                </a:solidFill>
              </a:rPr>
              <a:t>С притяжением Земли</a:t>
            </a:r>
          </a:p>
          <a:p>
            <a:pPr algn="l"/>
            <a:r>
              <a:rPr lang="ru-RU" sz="2800" dirty="0">
                <a:solidFill>
                  <a:srgbClr val="F7DB0D"/>
                </a:solidFill>
              </a:rPr>
              <a:t>Мы бороться не смогли.</a:t>
            </a:r>
          </a:p>
          <a:p>
            <a:pPr algn="l"/>
            <a:r>
              <a:rPr lang="ru-RU" sz="2800" dirty="0">
                <a:solidFill>
                  <a:srgbClr val="F7DB0D"/>
                </a:solidFill>
              </a:rPr>
              <a:t>Шлём вам всем большой привет,</a:t>
            </a:r>
            <a:r>
              <a:rPr lang="ru-RU" sz="2800" dirty="0">
                <a:solidFill>
                  <a:srgbClr val="9BB808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(помахать руками)</a:t>
            </a:r>
          </a:p>
          <a:p>
            <a:pPr algn="l"/>
            <a:r>
              <a:rPr lang="ru-RU" sz="2800" dirty="0">
                <a:solidFill>
                  <a:srgbClr val="F7DB0D"/>
                </a:solidFill>
              </a:rPr>
              <a:t>Опоздавшим места нет </a:t>
            </a:r>
          </a:p>
          <a:p>
            <a:pPr algn="l"/>
            <a:r>
              <a:rPr lang="ru-RU" sz="2800" dirty="0">
                <a:solidFill>
                  <a:schemeClr val="bg1"/>
                </a:solidFill>
              </a:rPr>
              <a:t>(быстро сесть за парту).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1" y="1545637"/>
            <a:ext cx="4968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Подумаем</a:t>
            </a:r>
            <a:endParaRPr lang="ru-RU" sz="8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-1"/>
            <a:ext cx="6078612" cy="6000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Совершилась ли работа?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627534"/>
            <a:ext cx="8424862" cy="337185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 катится по гладкой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поверхности пола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Кирпич лежит на земле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Автопогрузчик поднимает груз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Яблоко  падает на землю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pic>
        <p:nvPicPr>
          <p:cNvPr id="10245" name="Picture 5" descr="MCj02337390000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60032" y="1599642"/>
            <a:ext cx="1512887" cy="93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MCj03466110000[1]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96036" y="3579862"/>
            <a:ext cx="1872207" cy="12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 descr="http://im2-tub-ru.yandex.net/i?id=533675395-55-72&amp;n=2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52220" y="159482"/>
            <a:ext cx="2376264" cy="1782198"/>
          </a:xfrm>
          <a:prstGeom prst="rect">
            <a:avLst/>
          </a:prstGeom>
          <a:noFill/>
        </p:spPr>
      </p:pic>
      <p:pic>
        <p:nvPicPr>
          <p:cNvPr id="104452" name="Picture 4" descr="http://im0-tub-ru.yandex.net/i?id=503326976-02-72&amp;n=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28184" y="2211710"/>
            <a:ext cx="2736304" cy="14581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3528" y="4245936"/>
            <a:ext cx="849687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b="1" dirty="0">
              <a:latin typeface="Times New Roman" pitchFamily="18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65516"/>
            <a:ext cx="17907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611425" y="141480"/>
            <a:ext cx="1723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urier New" pitchFamily="49" charset="0"/>
              </a:rPr>
              <a:t>Врач лечит</a:t>
            </a:r>
            <a:endParaRPr lang="ru-RU" sz="2000" b="1" dirty="0">
              <a:latin typeface="Courier New" pitchFamily="49" charset="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15816" y="195486"/>
            <a:ext cx="316865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974770" y="2139702"/>
            <a:ext cx="2800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urier New" pitchFamily="49" charset="0"/>
              </a:rPr>
              <a:t> продавец торгует</a:t>
            </a:r>
            <a:endParaRPr lang="ru-RU" sz="2000" b="1" dirty="0">
              <a:latin typeface="Courier New" pitchFamily="49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6084168" y="141480"/>
            <a:ext cx="3059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Courier New" pitchFamily="49" charset="0"/>
              </a:rPr>
              <a:t>кофемашина</a:t>
            </a:r>
            <a:r>
              <a:rPr lang="ru-RU" sz="2000" b="1" dirty="0" smtClean="0">
                <a:latin typeface="Courier New" pitchFamily="49" charset="0"/>
              </a:rPr>
              <a:t> варит кофе</a:t>
            </a:r>
            <a:endParaRPr lang="ru-RU" sz="2000" b="1" dirty="0">
              <a:latin typeface="Courier New" pitchFamily="49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6804248" y="2463739"/>
            <a:ext cx="23397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urier New" pitchFamily="49" charset="0"/>
              </a:rPr>
              <a:t>Компьютер выполняет вычислительные функции</a:t>
            </a:r>
            <a:endParaRPr lang="ru-RU" sz="2000" b="1" dirty="0">
              <a:latin typeface="Courier New" pitchFamily="49" charset="0"/>
            </a:endParaRPr>
          </a:p>
        </p:txBody>
      </p:sp>
      <p:pic>
        <p:nvPicPr>
          <p:cNvPr id="15" name="Picture 5" descr="Снимок экрана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47764" y="2715766"/>
            <a:ext cx="4264248" cy="1869672"/>
          </a:xfrm>
          <a:prstGeom prst="rect">
            <a:avLst/>
          </a:prstGeom>
          <a:noFill/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3489852"/>
            <a:ext cx="29158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urier New" pitchFamily="49" charset="0"/>
              </a:rPr>
              <a:t> грузчик грузит</a:t>
            </a:r>
            <a:endParaRPr lang="ru-RU" sz="2000" b="1" dirty="0">
              <a:latin typeface="Courier New" pitchFamily="49" charset="0"/>
            </a:endParaRPr>
          </a:p>
        </p:txBody>
      </p:sp>
      <p:pic>
        <p:nvPicPr>
          <p:cNvPr id="131074" name="Picture 2" descr="http://im5-tub-ru.yandex.net/i?id=240809144-07-72&amp;n=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12260" y="447514"/>
            <a:ext cx="1872208" cy="18157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8" grpId="0"/>
      <p:bldP spid="4109" grpId="0"/>
      <p:bldP spid="4110" grpId="0"/>
      <p:bldP spid="4111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395289" y="519113"/>
            <a:ext cx="41036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</a:rPr>
              <a:t>Печальный дядя Боря, мечтая создать у себя в комнате уют, два часа толкал свой шкаф с пиджаками и брюками, но так и не смог сдвинуть его с места. Какую механическую работу совершил печальный дядя Боря?</a:t>
            </a:r>
          </a:p>
        </p:txBody>
      </p:sp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7538" y="303609"/>
            <a:ext cx="31750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411413" y="3706416"/>
            <a:ext cx="60499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 dirty="0">
                <a:solidFill>
                  <a:srgbClr val="008080"/>
                </a:solidFill>
              </a:rPr>
              <a:t>Ответ:</a:t>
            </a:r>
            <a:r>
              <a:rPr lang="ru-RU" sz="2400" b="1" dirty="0">
                <a:solidFill>
                  <a:srgbClr val="008080"/>
                </a:solidFill>
              </a:rPr>
              <a:t> </a:t>
            </a:r>
            <a:r>
              <a:rPr lang="ru-RU" sz="2000" b="1" dirty="0">
                <a:solidFill>
                  <a:srgbClr val="008080"/>
                </a:solidFill>
              </a:rPr>
              <a:t>Никакой механической работы печальный дядя Боря не совершил, потому что под действием приложенных к шкафу </a:t>
            </a:r>
            <a:r>
              <a:rPr lang="ru-RU" sz="2000" b="1" dirty="0" smtClean="0">
                <a:solidFill>
                  <a:srgbClr val="008080"/>
                </a:solidFill>
              </a:rPr>
              <a:t>дяди </a:t>
            </a:r>
            <a:r>
              <a:rPr lang="ru-RU" sz="2000" b="1" dirty="0">
                <a:solidFill>
                  <a:srgbClr val="008080"/>
                </a:solidFill>
              </a:rPr>
              <a:t>Бориных сил шкаф с места не стронулся.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5556" y="231490"/>
            <a:ext cx="81369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Вычислите механическую работу , которую вы совершаете равномерно поднимаясь с первого этажа на второй этаж здания школы. Если высота одной ступени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15см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всего ступеней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26 штук.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 для  решения задачи возьмите свой вес).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95686"/>
            <a:ext cx="1296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Дано: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15см</a:t>
            </a: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штук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?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dirty="0" smtClean="0"/>
          </a:p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63688" y="2031690"/>
            <a:ext cx="0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357986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3568" y="3831890"/>
            <a:ext cx="1116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А-?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199568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СИ: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519772" y="2067694"/>
            <a:ext cx="0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329928"/>
            <a:ext cx="4392612" cy="3394472"/>
          </a:xfrm>
        </p:spPr>
        <p:txBody>
          <a:bodyPr>
            <a:normAutofit fontScale="92500"/>
          </a:bodyPr>
          <a:lstStyle/>
          <a:p>
            <a:pPr marL="609600" indent="-609600" eaLnBrk="1" hangingPunct="1">
              <a:lnSpc>
                <a:spcPct val="110000"/>
              </a:lnSpc>
              <a:buFontTx/>
              <a:buNone/>
            </a:pPr>
            <a:r>
              <a:rPr lang="ru-RU" sz="1800" b="1" dirty="0" smtClean="0"/>
              <a:t>1.С помощью динамометра перемещаем брусок с грузом  </a:t>
            </a:r>
            <a:r>
              <a:rPr lang="ru-RU" sz="1800" b="1" u="sng" dirty="0" smtClean="0"/>
              <a:t>равномерно</a:t>
            </a:r>
            <a:r>
              <a:rPr lang="ru-RU" sz="1800" b="1" dirty="0" smtClean="0"/>
              <a:t> вдоль линейки сначала по горизонтали, а затем по вертикали.</a:t>
            </a:r>
          </a:p>
          <a:p>
            <a:pPr marL="609600" indent="-609600" eaLnBrk="1" hangingPunct="1">
              <a:lnSpc>
                <a:spcPct val="110000"/>
              </a:lnSpc>
              <a:buFontTx/>
              <a:buNone/>
            </a:pPr>
            <a:r>
              <a:rPr lang="ru-RU" sz="1800" b="1" dirty="0" smtClean="0"/>
              <a:t>2. Замечаем по динамометру силу, которая развивалась при этом.</a:t>
            </a:r>
          </a:p>
          <a:p>
            <a:pPr marL="609600" indent="-609600" eaLnBrk="1" hangingPunct="1">
              <a:lnSpc>
                <a:spcPct val="110000"/>
              </a:lnSpc>
              <a:buFontTx/>
              <a:buNone/>
            </a:pPr>
            <a:r>
              <a:rPr lang="ru-RU" sz="1800" b="1" dirty="0" smtClean="0"/>
              <a:t>3. </a:t>
            </a:r>
            <a:r>
              <a:rPr lang="ru-RU" sz="1800" b="1" i="1" dirty="0" smtClean="0"/>
              <a:t> </a:t>
            </a:r>
            <a:r>
              <a:rPr lang="ru-RU" sz="1800" b="1" dirty="0" smtClean="0"/>
              <a:t>Зная силу и путь, вычисляем работу для первого и второго случая     </a:t>
            </a:r>
            <a:r>
              <a:rPr lang="ru-RU" sz="1800" b="1" dirty="0" smtClean="0">
                <a:solidFill>
                  <a:srgbClr val="0066FF"/>
                </a:solidFill>
              </a:rPr>
              <a:t> А=</a:t>
            </a:r>
            <a:r>
              <a:rPr lang="en-US" sz="1800" b="1" dirty="0" smtClean="0">
                <a:solidFill>
                  <a:srgbClr val="0066FF"/>
                </a:solidFill>
              </a:rPr>
              <a:t>F∙S</a:t>
            </a:r>
            <a:endParaRPr lang="ru-RU" sz="1800" b="1" dirty="0" smtClean="0"/>
          </a:p>
          <a:p>
            <a:pPr marL="609600" indent="-609600" eaLnBrk="1" hangingPunct="1">
              <a:lnSpc>
                <a:spcPct val="110000"/>
              </a:lnSpc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4. Сравниваем полученные результаты и делаем вывод</a:t>
            </a:r>
          </a:p>
        </p:txBody>
      </p:sp>
      <p:pic>
        <p:nvPicPr>
          <p:cNvPr id="194564" name="Измерение силы трения.mpg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5976156" y="1131590"/>
            <a:ext cx="2760663" cy="1552575"/>
          </a:xfrm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300789" y="2733675"/>
            <a:ext cx="2368278" cy="2268141"/>
            <a:chOff x="3928" y="1799"/>
            <a:chExt cx="1154" cy="1357"/>
          </a:xfrm>
        </p:grpSpPr>
        <p:graphicFrame>
          <p:nvGraphicFramePr>
            <p:cNvPr id="6146" name="Object 9"/>
            <p:cNvGraphicFramePr>
              <a:graphicFrameLocks noChangeAspect="1"/>
            </p:cNvGraphicFramePr>
            <p:nvPr/>
          </p:nvGraphicFramePr>
          <p:xfrm>
            <a:off x="3928" y="1799"/>
            <a:ext cx="641" cy="1357"/>
          </p:xfrm>
          <a:graphic>
            <a:graphicData uri="http://schemas.openxmlformats.org/presentationml/2006/ole">
              <p:oleObj spid="_x0000_s4098" name="Image" r:id="rId6" imgW="1053597" imgH="2311111" progId="">
                <p:embed/>
              </p:oleObj>
            </a:graphicData>
          </a:graphic>
        </p:graphicFrame>
        <p:sp>
          <p:nvSpPr>
            <p:cNvPr id="6155" name="Line 10"/>
            <p:cNvSpPr>
              <a:spLocks noChangeShapeType="1"/>
            </p:cNvSpPr>
            <p:nvPr/>
          </p:nvSpPr>
          <p:spPr bwMode="auto">
            <a:xfrm>
              <a:off x="4286" y="2614"/>
              <a:ext cx="408" cy="0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Text Box 11"/>
            <p:cNvSpPr txBox="1">
              <a:spLocks noChangeArrowheads="1"/>
            </p:cNvSpPr>
            <p:nvPr/>
          </p:nvSpPr>
          <p:spPr bwMode="auto">
            <a:xfrm>
              <a:off x="4785" y="2387"/>
              <a:ext cx="297" cy="313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 b="1" i="1">
                  <a:solidFill>
                    <a:srgbClr val="FFFFFF"/>
                  </a:solidFill>
                  <a:latin typeface="Times New Roman" pitchFamily="18" charset="0"/>
                </a:rPr>
                <a:t>F</a:t>
              </a:r>
              <a:r>
                <a:rPr lang="ru-RU" sz="2800" b="1" i="1" baseline="-25000">
                  <a:solidFill>
                    <a:srgbClr val="FFFFFF"/>
                  </a:solidFill>
                  <a:latin typeface="Times New Roman" pitchFamily="18" charset="0"/>
                </a:rPr>
                <a:t>т</a:t>
              </a:r>
              <a:endParaRPr lang="ru-RU" sz="28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6150" name="Rectangle 12"/>
          <p:cNvSpPr>
            <a:spLocks noChangeArrowheads="1"/>
          </p:cNvSpPr>
          <p:nvPr/>
        </p:nvSpPr>
        <p:spPr bwMode="auto">
          <a:xfrm rot="18949241">
            <a:off x="7000055" y="4579192"/>
            <a:ext cx="387350" cy="539354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Freeform 15"/>
          <p:cNvSpPr>
            <a:spLocks/>
          </p:cNvSpPr>
          <p:nvPr/>
        </p:nvSpPr>
        <p:spPr bwMode="auto">
          <a:xfrm>
            <a:off x="6516689" y="4137422"/>
            <a:ext cx="73025" cy="108347"/>
          </a:xfrm>
          <a:custGeom>
            <a:avLst/>
            <a:gdLst>
              <a:gd name="T0" fmla="*/ 46 w 46"/>
              <a:gd name="T1" fmla="*/ 91 h 91"/>
              <a:gd name="T2" fmla="*/ 0 w 46"/>
              <a:gd name="T3" fmla="*/ 46 h 91"/>
              <a:gd name="T4" fmla="*/ 46 w 46"/>
              <a:gd name="T5" fmla="*/ 0 h 91"/>
              <a:gd name="T6" fmla="*/ 0 60000 65536"/>
              <a:gd name="T7" fmla="*/ 0 60000 65536"/>
              <a:gd name="T8" fmla="*/ 0 60000 65536"/>
              <a:gd name="T9" fmla="*/ 0 w 46"/>
              <a:gd name="T10" fmla="*/ 0 h 91"/>
              <a:gd name="T11" fmla="*/ 46 w 46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91">
                <a:moveTo>
                  <a:pt x="46" y="91"/>
                </a:moveTo>
                <a:cubicBezTo>
                  <a:pt x="23" y="76"/>
                  <a:pt x="0" y="61"/>
                  <a:pt x="0" y="46"/>
                </a:cubicBezTo>
                <a:cubicBezTo>
                  <a:pt x="0" y="31"/>
                  <a:pt x="38" y="0"/>
                  <a:pt x="4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16"/>
          <p:cNvSpPr>
            <a:spLocks noChangeShapeType="1"/>
          </p:cNvSpPr>
          <p:nvPr/>
        </p:nvSpPr>
        <p:spPr bwMode="auto">
          <a:xfrm flipV="1">
            <a:off x="5219700" y="3165873"/>
            <a:ext cx="0" cy="151209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Text Box 17"/>
          <p:cNvSpPr txBox="1">
            <a:spLocks noChangeArrowheads="1"/>
          </p:cNvSpPr>
          <p:nvPr/>
        </p:nvSpPr>
        <p:spPr bwMode="auto">
          <a:xfrm>
            <a:off x="4716463" y="3921919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S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6154" name="Rectangle 18"/>
          <p:cNvSpPr>
            <a:spLocks noChangeArrowheads="1"/>
          </p:cNvSpPr>
          <p:nvPr/>
        </p:nvSpPr>
        <p:spPr bwMode="auto">
          <a:xfrm>
            <a:off x="5580063" y="2787253"/>
            <a:ext cx="144462" cy="2052638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755650" y="250031"/>
            <a:ext cx="76327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CC0000"/>
                </a:solidFill>
              </a:rPr>
              <a:t>Экспериментальное задание</a:t>
            </a:r>
          </a:p>
          <a:p>
            <a:pPr algn="just"/>
            <a:r>
              <a:rPr lang="ru-RU" b="1" u="sng" dirty="0">
                <a:solidFill>
                  <a:srgbClr val="0066FF"/>
                </a:solidFill>
              </a:rPr>
              <a:t>ЦЕЛЬ:</a:t>
            </a:r>
            <a:r>
              <a:rPr lang="en-US" b="1" dirty="0"/>
              <a:t> </a:t>
            </a:r>
            <a:r>
              <a:rPr lang="ru-RU" b="1" dirty="0"/>
              <a:t> определить работу, совершённую вашей рукой   при горизонтальном перемещении тела и при его подъеме  на такое же расстояние.</a:t>
            </a:r>
          </a:p>
          <a:p>
            <a:r>
              <a:rPr lang="ru-RU" dirty="0">
                <a:solidFill>
                  <a:srgbClr val="CC0000"/>
                </a:solidFill>
              </a:rPr>
              <a:t>:</a:t>
            </a:r>
            <a:r>
              <a:rPr lang="ru-RU" b="1" dirty="0">
                <a:solidFill>
                  <a:srgbClr val="0066FF"/>
                </a:solidFill>
              </a:rPr>
              <a:t/>
            </a:r>
            <a:br>
              <a:rPr lang="ru-RU" b="1" dirty="0">
                <a:solidFill>
                  <a:srgbClr val="0066FF"/>
                </a:solidFill>
              </a:rPr>
            </a:br>
            <a:endParaRPr lang="ru-RU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45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6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56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8103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Рабочий лист</a:t>
            </a:r>
            <a:br>
              <a:rPr lang="ru-RU" sz="1800" b="1" dirty="0" smtClean="0"/>
            </a:br>
            <a:r>
              <a:rPr lang="ru-RU" sz="1800" dirty="0" smtClean="0"/>
              <a:t> </a:t>
            </a:r>
            <a:r>
              <a:rPr lang="ru-RU" sz="1800" b="1" dirty="0" smtClean="0"/>
              <a:t>Фамилия, имя </a:t>
            </a:r>
            <a:r>
              <a:rPr lang="ru-RU" sz="1800" b="1" dirty="0" err="1" smtClean="0"/>
              <a:t>учащегося</a:t>
            </a:r>
            <a:r>
              <a:rPr lang="ru-RU" sz="1800" dirty="0" err="1" smtClean="0"/>
              <a:t>________________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Измерение работы при подъеме тела  и</a:t>
            </a:r>
            <a:r>
              <a:rPr lang="ru-RU" sz="1800" dirty="0" smtClean="0"/>
              <a:t>  </a:t>
            </a:r>
            <a:r>
              <a:rPr lang="ru-RU" sz="1800" b="1" dirty="0" smtClean="0"/>
              <a:t>при горизонтальном перемещении его на такое же расстояние.</a:t>
            </a:r>
            <a:br>
              <a:rPr lang="ru-RU" sz="1800" b="1" dirty="0" smtClean="0"/>
            </a:br>
            <a:r>
              <a:rPr lang="ru-RU" sz="1800" b="1" dirty="0" smtClean="0"/>
              <a:t>Цель работы</a:t>
            </a:r>
            <a:r>
              <a:rPr lang="ru-RU" sz="1800" dirty="0" smtClean="0"/>
              <a:t>: рассчитать величину работы, когда тело перемещается по горизонтальному пути и вертикально.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Ход работы</a:t>
            </a:r>
          </a:p>
        </p:txBody>
      </p:sp>
      <p:graphicFrame>
        <p:nvGraphicFramePr>
          <p:cNvPr id="137267" name="Group 51"/>
          <p:cNvGraphicFramePr>
            <a:graphicFrameLocks noGrp="1"/>
          </p:cNvGraphicFramePr>
          <p:nvPr>
            <p:ph sz="quarter" idx="2"/>
          </p:nvPr>
        </p:nvGraphicFramePr>
        <p:xfrm>
          <a:off x="395536" y="2067694"/>
          <a:ext cx="8362950" cy="1121331"/>
        </p:xfrm>
        <a:graphic>
          <a:graphicData uri="http://schemas.openxmlformats.org/drawingml/2006/table">
            <a:tbl>
              <a:tblPr/>
              <a:tblGrid>
                <a:gridCol w="2967037"/>
                <a:gridCol w="1674813"/>
                <a:gridCol w="1663700"/>
                <a:gridCol w="2057400"/>
              </a:tblGrid>
              <a:tr h="274320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 работы по преодолению силы трения при горизонтальном перемещении тела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(м)                      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А=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тр.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·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(Дж)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7269" name="Group 53"/>
          <p:cNvGraphicFramePr>
            <a:graphicFrameLocks noGrp="1"/>
          </p:cNvGraphicFramePr>
          <p:nvPr>
            <p:ph sz="quarter" idx="3"/>
          </p:nvPr>
        </p:nvGraphicFramePr>
        <p:xfrm>
          <a:off x="395289" y="3219450"/>
          <a:ext cx="8364537" cy="891540"/>
        </p:xfrm>
        <a:graphic>
          <a:graphicData uri="http://schemas.openxmlformats.org/drawingml/2006/table">
            <a:tbl>
              <a:tblPr/>
              <a:tblGrid>
                <a:gridCol w="2981325"/>
                <a:gridCol w="1700212"/>
                <a:gridCol w="1655763"/>
                <a:gridCol w="2027237"/>
              </a:tblGrid>
              <a:tr h="321469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 работы по преодолению силы тяжести при подъеме тела по вертикали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 </a:t>
                      </a:r>
                      <a:r>
                        <a:rPr kumimoji="0" lang="ru-RU" sz="1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тяж.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(м)                      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8125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А=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тяж.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·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(Дж)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7266" name="Text Box 50"/>
          <p:cNvSpPr txBox="1">
            <a:spLocks noChangeArrowheads="1"/>
          </p:cNvSpPr>
          <p:nvPr/>
        </p:nvSpPr>
        <p:spPr bwMode="auto">
          <a:xfrm>
            <a:off x="250825" y="4300538"/>
            <a:ext cx="8351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 dirty="0"/>
              <a:t>Вывод</a:t>
            </a:r>
            <a:r>
              <a:rPr lang="ru-RU" sz="1600" dirty="0"/>
              <a:t>:  </a:t>
            </a:r>
            <a:r>
              <a:rPr lang="ru-RU" sz="1600" b="1" i="1" dirty="0"/>
              <a:t>(Сравнить  полученные результаты и сделать  вывод  о том какая из работ больше: совершенная при подъеме груза или при передвижении этого груза на такое же расстояние по горизонтальному  пути).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24029" cy="523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6154" y="771550"/>
            <a:ext cx="41343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М</a:t>
            </a:r>
            <a:r>
              <a:rPr lang="ru-RU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еханическая работа 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— это физическая величина,  </a:t>
            </a:r>
            <a:r>
              <a:rPr lang="ru-RU" dirty="0" err="1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пропорциональ-ная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приложенной к телу силе и </a:t>
            </a:r>
            <a:r>
              <a:rPr lang="ru-RU" dirty="0" err="1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прой-денному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телом 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пути: </a:t>
            </a:r>
          </a:p>
          <a:p>
            <a:r>
              <a:rPr lang="en-US" i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A = Fs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ru-RU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3613" y="320338"/>
            <a:ext cx="3636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j-lt"/>
              </a:rPr>
              <a:t>Основные выводы</a:t>
            </a:r>
            <a:endParaRPr lang="ru-RU" sz="2800" b="1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6155" y="2139702"/>
            <a:ext cx="4170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Единица работы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в СИ — </a:t>
            </a:r>
            <a:r>
              <a:rPr lang="ru-RU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джоуль</a:t>
            </a:r>
            <a:r>
              <a:rPr lang="en-US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(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Дж</a:t>
            </a:r>
            <a:r>
              <a:rPr lang="en-US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)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ru-RU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6155" y="2571750"/>
            <a:ext cx="4134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1 Дж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эта работа, совершаемая силой 1 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Н 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на 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пути 1 м.</a:t>
            </a:r>
            <a:endParaRPr lang="ru-RU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6155" y="3255826"/>
            <a:ext cx="4134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Механическая </a:t>
            </a:r>
            <a:r>
              <a:rPr lang="ru-RU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работа характеризует результат действия на тело силы на пройденном им </a:t>
            </a:r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пути.</a:t>
            </a:r>
            <a:endParaRPr lang="ru-RU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03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Домашнее задание.			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4976" y="1488281"/>
            <a:ext cx="6539432" cy="2062163"/>
          </a:xfrm>
        </p:spPr>
        <p:txBody>
          <a:bodyPr>
            <a:normAutofit fontScale="77500" lnSpcReduction="20000"/>
          </a:bodyPr>
          <a:lstStyle/>
          <a:p>
            <a:pPr marL="0" indent="0" algn="just" eaLnBrk="1" hangingPunct="1">
              <a:buFontTx/>
              <a:buNone/>
            </a:pPr>
            <a:r>
              <a:rPr lang="en-US" sz="4800" dirty="0" smtClean="0"/>
              <a:t>§</a:t>
            </a:r>
            <a:r>
              <a:rPr lang="ru-RU" sz="4800" dirty="0" smtClean="0"/>
              <a:t>55, </a:t>
            </a:r>
          </a:p>
          <a:p>
            <a:pPr marL="0" indent="0" algn="just" eaLnBrk="1" hangingPunct="1">
              <a:buFontTx/>
              <a:buNone/>
            </a:pPr>
            <a:r>
              <a:rPr lang="ru-RU" sz="4800" dirty="0" smtClean="0"/>
              <a:t>упр. №30</a:t>
            </a:r>
          </a:p>
          <a:p>
            <a:pPr marL="0" indent="0" algn="just" eaLnBrk="1" hangingPunct="1">
              <a:buFontTx/>
              <a:buNone/>
            </a:pPr>
            <a:r>
              <a:rPr lang="ru-RU" sz="4800" dirty="0" smtClean="0"/>
              <a:t>(1,2 –устно, 3,4 –письменно).</a:t>
            </a:r>
            <a:endParaRPr lang="en-US" sz="4800" dirty="0" smtClean="0"/>
          </a:p>
        </p:txBody>
      </p:sp>
      <p:pic>
        <p:nvPicPr>
          <p:cNvPr id="54276" name="Picture 4" descr="30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6689" y="3598069"/>
            <a:ext cx="1798637" cy="11179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600" dirty="0" smtClean="0">
                <a:solidFill>
                  <a:srgbClr val="002060"/>
                </a:solidFill>
              </a:rPr>
              <a:t>Кто сегодня действительно совершил работу?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43000"/>
            <a:ext cx="8424936" cy="834629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Оцените свое эмоциональное состояние на уроке</a:t>
            </a:r>
          </a:p>
        </p:txBody>
      </p:sp>
      <p:pic>
        <p:nvPicPr>
          <p:cNvPr id="20484" name="Picture 4" descr="MCj04338220000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1977684"/>
            <a:ext cx="1368152" cy="102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051721" y="2085696"/>
            <a:ext cx="45370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ПОЛУЧИЛ УДОВОЛЬСТВИЕ ОТ УРОКА</a:t>
            </a:r>
          </a:p>
        </p:txBody>
      </p:sp>
      <p:pic>
        <p:nvPicPr>
          <p:cNvPr id="20486" name="Picture 6" descr="MCj04338240000[1]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2648" y="3057804"/>
            <a:ext cx="1368152" cy="102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491881" y="3273828"/>
            <a:ext cx="3455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ПОНЯЛ, НО УСТАЛ </a:t>
            </a:r>
          </a:p>
        </p:txBody>
      </p:sp>
      <p:pic>
        <p:nvPicPr>
          <p:cNvPr id="20488" name="Picture 8" descr="MCj04338180000[1]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75856" y="4063380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5038726" y="4191930"/>
            <a:ext cx="4105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НЕ ПОНЯЛ МАТЕРИАЛ УРОКА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55825"/>
            <a:ext cx="8229600" cy="133879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2 кабинет\Desktop\Урок\1 Мой урок\Картинки\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6112" y="87474"/>
            <a:ext cx="8712968" cy="3204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71600" y="3759882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1. Основная единица пути в Международной системе (СИ).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579862"/>
            <a:ext cx="6067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2. Единица измерения массы.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615866"/>
            <a:ext cx="734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Прибор для измерения давления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3903898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4. Физическая величина, характеризующая быстроту движения.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7" y="3111810"/>
            <a:ext cx="64424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Единица измерения силы.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9572" y="372387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6. Прибор для измерения физической величины, характеризующей  взаимодействия тел.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303499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200" kern="0" dirty="0" smtClean="0">
                <a:solidFill>
                  <a:srgbClr val="0000CC"/>
                </a:solidFill>
                <a:latin typeface="Arial"/>
              </a:rPr>
              <a:t>м   е   т   р</a:t>
            </a:r>
            <a:endParaRPr lang="ru-RU" sz="32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889" y="681541"/>
            <a:ext cx="5179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к   и   л  о   г   р   а  м  </a:t>
            </a:r>
            <a:r>
              <a:rPr lang="ru-RU" sz="3600" kern="0" dirty="0" err="1" smtClean="0">
                <a:solidFill>
                  <a:srgbClr val="0000CC"/>
                </a:solidFill>
                <a:latin typeface="Arial"/>
              </a:rPr>
              <a:t>м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1174094"/>
            <a:ext cx="4697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б   а  р   о   м  е   т   р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98248" y="1612675"/>
            <a:ext cx="4634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с   к   о   р  о   с   т   ь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91383" y="2031691"/>
            <a:ext cx="3288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н  ь   ю  т   о  н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68316" y="2409733"/>
            <a:ext cx="5660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д  и   н   а  м  о   м  е   т  р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8652" y="4407955"/>
            <a:ext cx="888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000000"/>
                </a:solidFill>
              </a:rPr>
              <a:t>Определим ключевое слово </a:t>
            </a:r>
            <a:r>
              <a:rPr lang="ru-RU" sz="3600" dirty="0">
                <a:solidFill>
                  <a:srgbClr val="000000"/>
                </a:solidFill>
              </a:rPr>
              <a:t>урока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519522"/>
            <a:ext cx="8496300" cy="172819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Механическая работа.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Единицы работы.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799692" y="1959682"/>
            <a:ext cx="5723243" cy="2886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43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555776" y="0"/>
            <a:ext cx="4032448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i="1" dirty="0"/>
              <a:t>Работа</a:t>
            </a:r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 flipH="1">
            <a:off x="2627784" y="1005576"/>
            <a:ext cx="1656556" cy="43243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6"/>
          <p:cNvSpPr>
            <a:spLocks noChangeShapeType="1"/>
          </p:cNvSpPr>
          <p:nvPr/>
        </p:nvSpPr>
        <p:spPr bwMode="auto">
          <a:xfrm>
            <a:off x="4427984" y="1059583"/>
            <a:ext cx="36004" cy="72007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7"/>
          <p:cNvSpPr>
            <a:spLocks noChangeShapeType="1"/>
          </p:cNvSpPr>
          <p:nvPr/>
        </p:nvSpPr>
        <p:spPr bwMode="auto">
          <a:xfrm>
            <a:off x="4716016" y="951570"/>
            <a:ext cx="1656878" cy="43243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143508" y="2301720"/>
            <a:ext cx="230469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УМСТВЕННАЯ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2627784" y="3484575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МЕХАНИЧЕСКАЯ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3131841" y="3705876"/>
            <a:ext cx="25193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30" name="Text Box 11"/>
          <p:cNvSpPr txBox="1">
            <a:spLocks noChangeArrowheads="1"/>
          </p:cNvSpPr>
          <p:nvPr/>
        </p:nvSpPr>
        <p:spPr bwMode="auto">
          <a:xfrm>
            <a:off x="6372200" y="2463738"/>
            <a:ext cx="216058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ФИЗИЧЕСКАЯ</a:t>
            </a: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0" y="-1478700"/>
            <a:ext cx="8229600" cy="857250"/>
          </a:xfrm>
        </p:spPr>
        <p:txBody>
          <a:bodyPr>
            <a:normAutofit fontScale="90000"/>
          </a:bodyPr>
          <a:lstStyle/>
          <a:p>
            <a:endParaRPr lang="ru-RU" sz="6000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51520" y="4083918"/>
            <a:ext cx="856863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</a:rPr>
              <a:t>Физика изучает </a:t>
            </a:r>
            <a:r>
              <a:rPr lang="ru-RU" sz="2800" b="1" dirty="0">
                <a:latin typeface="Times New Roman" pitchFamily="18" charset="0"/>
              </a:rPr>
              <a:t>физическую величину, которая называется «механической работой»</a:t>
            </a:r>
          </a:p>
        </p:txBody>
      </p:sp>
      <p:pic>
        <p:nvPicPr>
          <p:cNvPr id="130050" name="Picture 2" descr="http://im7-tub-ru.yandex.net/i?id=519630302-64-72&amp;n=2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059582"/>
            <a:ext cx="2114550" cy="1071563"/>
          </a:xfrm>
          <a:prstGeom prst="rect">
            <a:avLst/>
          </a:prstGeom>
          <a:noFill/>
        </p:spPr>
      </p:pic>
      <p:pic>
        <p:nvPicPr>
          <p:cNvPr id="130052" name="Picture 4" descr="http://im1-tub-ru.yandex.net/i?id=161083093-55-72&amp;n=2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7993" y="1841490"/>
            <a:ext cx="2376264" cy="1518918"/>
          </a:xfrm>
          <a:prstGeom prst="rect">
            <a:avLst/>
          </a:prstGeom>
          <a:noFill/>
        </p:spPr>
      </p:pic>
      <p:pic>
        <p:nvPicPr>
          <p:cNvPr id="18" name="Picture 9" descr="27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60233" y="465516"/>
            <a:ext cx="1400175" cy="19073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/>
      <p:bldP spid="5130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i0577rp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80312" y="195486"/>
            <a:ext cx="961447" cy="118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2915817" y="1959682"/>
            <a:ext cx="6048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Bookman Old Style" pitchFamily="18" charset="0"/>
              </a:rPr>
              <a:t>Автомобиль движется по </a:t>
            </a:r>
            <a:r>
              <a:rPr lang="ru-RU" sz="2000" b="1" dirty="0" smtClean="0">
                <a:latin typeface="Bookman Old Style" pitchFamily="18" charset="0"/>
              </a:rPr>
              <a:t>дороге </a:t>
            </a:r>
            <a:r>
              <a:rPr lang="ru-RU" sz="2000" b="1" dirty="0">
                <a:latin typeface="Bookman Old Style" pitchFamily="18" charset="0"/>
              </a:rPr>
              <a:t>благодаря работающему двигателю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. 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23528" y="465517"/>
            <a:ext cx="6553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>
                <a:latin typeface="Bookman Old Style" pitchFamily="18" charset="0"/>
              </a:rPr>
              <a:t>Грузчики поднимают багаж на определённую высоту, используя силу своих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мускулов.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2843808" y="3435847"/>
            <a:ext cx="58323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Листик </a:t>
            </a:r>
            <a:r>
              <a:rPr lang="ru-RU" sz="2000" b="1" dirty="0">
                <a:latin typeface="Bookman Old Style" pitchFamily="18" charset="0"/>
              </a:rPr>
              <a:t>под действием силы </a:t>
            </a:r>
            <a:endParaRPr lang="ru-RU" sz="2000" b="1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 </a:t>
            </a:r>
            <a:r>
              <a:rPr lang="ru-RU" sz="2000" b="1" dirty="0">
                <a:latin typeface="Bookman Old Style" pitchFamily="18" charset="0"/>
              </a:rPr>
              <a:t>падает на поверхность Земли.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107504" y="4371950"/>
            <a:ext cx="91810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Во всех этих примерах совершается механическая </a:t>
            </a:r>
            <a:r>
              <a:rPr lang="ru-RU" sz="2000" b="1" dirty="0" smtClean="0"/>
              <a:t>работа под действием сил</a:t>
            </a:r>
            <a:endParaRPr lang="ru-RU" sz="2000" b="1" dirty="0"/>
          </a:p>
        </p:txBody>
      </p:sp>
      <p:pic>
        <p:nvPicPr>
          <p:cNvPr id="125954" name="Picture 2" descr="http://im3-tub-ru.yandex.net/i?id=111310509-06-72&amp;n=2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2895786"/>
            <a:ext cx="2556284" cy="1437910"/>
          </a:xfrm>
          <a:prstGeom prst="rect">
            <a:avLst/>
          </a:prstGeom>
          <a:noFill/>
        </p:spPr>
      </p:pic>
      <p:pic>
        <p:nvPicPr>
          <p:cNvPr id="125956" name="Picture 4" descr="http://im4-tub-ru.yandex.net/i?id=81797619-55-72&amp;n=2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1239602"/>
            <a:ext cx="2844316" cy="15999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8" grpId="0"/>
      <p:bldP spid="51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43508" y="375506"/>
            <a:ext cx="4212468" cy="37804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932000" y="663538"/>
            <a:ext cx="3853225" cy="13041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Сила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физическая векторная величина,  являющаяся количественной характеристикой меры взаимодействия тел.</a:t>
            </a:r>
            <a:endParaRPr lang="ru-RU" sz="2000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4932000" y="3031809"/>
            <a:ext cx="4104456" cy="14481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Под действием </a:t>
            </a:r>
            <a:r>
              <a:rPr lang="ru-RU" sz="2000" b="1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силы</a:t>
            </a:r>
            <a:r>
              <a: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 тело может либо </a:t>
            </a:r>
            <a:r>
              <a:rPr lang="ru-RU" sz="2000" u="sng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изменить скорость</a:t>
            </a:r>
            <a:r>
              <a: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 либо </a:t>
            </a:r>
            <a:r>
              <a:rPr lang="ru-RU" sz="2000" u="sng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деформироваться</a:t>
            </a:r>
            <a:r>
              <a: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 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Результат действия </a:t>
            </a: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силы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на тело зависит от её 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модуля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направления и точки приложения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ru-RU" sz="2000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6313204" y="1942737"/>
                <a:ext cx="12861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200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𝐹</m:t>
                          </m:r>
                        </m:e>
                      </m:d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0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Н</m:t>
                          </m:r>
                        </m:e>
                      </m:d>
                    </m:oMath>
                  </m:oMathPara>
                </a14:m>
                <a:endPara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3204" y="1942737"/>
                <a:ext cx="1286121" cy="400110"/>
              </a:xfrm>
              <a:prstGeom prst="rect">
                <a:avLst/>
              </a:prstGeom>
              <a:blipFill rotWithShape="1">
                <a:blip r:embed="rId2" cstate="screen"/>
                <a:stretch>
                  <a:fillRect t="-18462" r="-9953" b="-36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6199545" y="2384077"/>
                <a:ext cx="1561646" cy="619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1 Н=</m:t>
                      </m:r>
                      <m:f>
                        <m:fPr>
                          <m:ctrlP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кг</m:t>
                          </m:r>
                          <m: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∙м</m:t>
                          </m:r>
                        </m:num>
                        <m:den>
                          <m:sSup>
                            <m:sSupPr>
                              <m:ctrlPr>
                                <a:rPr lang="ru-RU" sz="2000" b="0" i="1" smtClean="0"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2000" b="0" i="1" smtClean="0"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с</m:t>
                              </m:r>
                            </m:e>
                            <m:sup>
                              <m:r>
                                <a:rPr lang="ru-RU" sz="2000" b="0" i="1" smtClean="0"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9545" y="2384077"/>
                <a:ext cx="1561646" cy="619721"/>
              </a:xfrm>
              <a:prstGeom prst="rect">
                <a:avLst/>
              </a:prstGeom>
              <a:blipFill rotWithShape="1">
                <a:blip r:embed="rId3" cstate="screen"/>
                <a:stretch>
                  <a:fillRect r="-9766" b="-78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190441" y="2024055"/>
            <a:ext cx="3906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Путь</a:t>
            </a:r>
            <a:r>
              <a:rPr lang="ru-RU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обозначается буквой </a:t>
            </a:r>
            <a:r>
              <a:rPr lang="en-US" b="1" i="1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s</a:t>
            </a:r>
            <a:r>
              <a:rPr lang="ru-RU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en-US" smtClean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  <a:p>
            <a:endParaRPr lang="ru-RU" dirty="0" smtClean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6492" y="2571750"/>
            <a:ext cx="3249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В СИ измеряется в метрах </a:t>
            </a:r>
            <a:r>
              <a:rPr lang="en-US" smtClean="0"/>
              <a:t>[s]=[</a:t>
            </a:r>
            <a:r>
              <a:rPr lang="ru-RU" smtClean="0"/>
              <a:t>м</a:t>
            </a:r>
            <a:r>
              <a:rPr lang="en-US" smtClean="0"/>
              <a:t>]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3508" y="483518"/>
            <a:ext cx="4284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Путь — это физическая величина, равная длине траектории, по которой двигалось тело, в течение данного промежутка времени.</a:t>
            </a: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663538"/>
            <a:ext cx="3960440" cy="40684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573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52931">
            <a:off x="5364088" y="555526"/>
            <a:ext cx="1467704" cy="552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48891" flipH="1">
            <a:off x="214488" y="3645284"/>
            <a:ext cx="2066164" cy="1497969"/>
          </a:xfrm>
          <a:prstGeom prst="rect">
            <a:avLst/>
          </a:prstGeom>
        </p:spPr>
      </p:pic>
      <p:pic>
        <p:nvPicPr>
          <p:cNvPr id="2050" name="Picture 2" descr="http://pixabay.com/static/uploads/photo/2012/04/18/03/42/paratrooper-36774_640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3114" y="951570"/>
            <a:ext cx="645009" cy="129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3358" y="3939902"/>
            <a:ext cx="450975" cy="407099"/>
          </a:xfrm>
          <a:prstGeom prst="rect">
            <a:avLst/>
          </a:prstGeom>
        </p:spPr>
      </p:pic>
      <p:pic>
        <p:nvPicPr>
          <p:cNvPr id="2052" name="Picture 4" descr="http://pixabay.com/static/uploads/photo/2013/07/12/15/05/bullet-149407__180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2843" flipH="1">
            <a:off x="2706350" y="4025959"/>
            <a:ext cx="332656" cy="16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 rot="21301947">
                <a:off x="3133901" y="3651006"/>
                <a:ext cx="413318" cy="402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lang="ru-RU" baseline="-25000" dirty="0" smtClean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60000"/>
                        </a:schemeClr>
                      </a:glow>
                    </a:effectLst>
                  </a:rPr>
                  <a:t>д</a:t>
                </a:r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01947">
                <a:off x="3133901" y="3651006"/>
                <a:ext cx="413318" cy="402931"/>
              </a:xfrm>
              <a:prstGeom prst="rect">
                <a:avLst/>
              </a:prstGeom>
              <a:blipFill rotWithShape="1">
                <a:blip r:embed="rId8" cstate="screen"/>
                <a:stretch>
                  <a:fillRect l="-6757" t="-31944" r="-28378" b="-2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 rot="21395347">
                <a:off x="4042424" y="3638689"/>
                <a:ext cx="354905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95347">
                <a:off x="4042424" y="3638689"/>
                <a:ext cx="354905" cy="362984"/>
              </a:xfrm>
              <a:prstGeom prst="rect">
                <a:avLst/>
              </a:prstGeom>
              <a:blipFill rotWithShape="1">
                <a:blip r:embed="rId9" cstate="screen"/>
                <a:stretch>
                  <a:fillRect l="-3175" t="-31250" r="-33333" b="-281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3563576" y="2067694"/>
                <a:ext cx="576376" cy="402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lang="ru-RU" baseline="-25000" dirty="0" smtClean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60000"/>
                        </a:schemeClr>
                      </a:glow>
                    </a:effectLst>
                  </a:rPr>
                  <a:t>тяж</a:t>
                </a:r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576" y="2067694"/>
                <a:ext cx="576376" cy="402931"/>
              </a:xfrm>
              <a:prstGeom prst="rect">
                <a:avLst/>
              </a:prstGeom>
              <a:blipFill rotWithShape="1">
                <a:blip r:embed="rId10" cstate="screen"/>
                <a:stretch>
                  <a:fillRect l="-7447" t="-33333" r="-14894" b="-318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3563888" y="2496798"/>
                <a:ext cx="354905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2496798"/>
                <a:ext cx="354905" cy="362984"/>
              </a:xfrm>
              <a:prstGeom prst="rect">
                <a:avLst/>
              </a:prstGeom>
              <a:blipFill rotWithShape="1">
                <a:blip r:embed="rId11" cstate="screen"/>
                <a:stretch>
                  <a:fillRect l="-3448" t="-33898" r="-37931" b="-338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6811471" y="548639"/>
                <a:ext cx="614848" cy="402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lang="ru-RU" baseline="-25000" dirty="0" smtClean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60000"/>
                        </a:schemeClr>
                      </a:glow>
                    </a:effectLst>
                  </a:rPr>
                  <a:t>тяги</a:t>
                </a:r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1471" y="548639"/>
                <a:ext cx="614848" cy="402931"/>
              </a:xfrm>
              <a:prstGeom prst="rect">
                <a:avLst/>
              </a:prstGeom>
              <a:blipFill rotWithShape="1">
                <a:blip r:embed="rId12" cstate="screen"/>
                <a:stretch>
                  <a:fillRect l="-5941" t="-33333" r="-13861" b="-318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7909345" y="591530"/>
                <a:ext cx="354905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baseline="-250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9345" y="591530"/>
                <a:ext cx="354905" cy="362984"/>
              </a:xfrm>
              <a:prstGeom prst="rect">
                <a:avLst/>
              </a:prstGeom>
              <a:blipFill rotWithShape="1">
                <a:blip r:embed="rId13" cstate="screen"/>
                <a:stretch>
                  <a:fillRect l="-1695" t="-31667" r="-35593" b="-3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 стрелкой 27"/>
          <p:cNvCxnSpPr/>
          <p:nvPr/>
        </p:nvCxnSpPr>
        <p:spPr>
          <a:xfrm flipV="1">
            <a:off x="3635896" y="3987921"/>
            <a:ext cx="866750" cy="5400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056504" y="4041929"/>
            <a:ext cx="615396" cy="41989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488324" y="948522"/>
            <a:ext cx="842042" cy="304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816085" y="948029"/>
            <a:ext cx="708243" cy="1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545697" y="2379840"/>
            <a:ext cx="1848" cy="36450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545618" y="2111345"/>
            <a:ext cx="0" cy="29762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glow rad="381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Прямоугольник 2048"/>
          <p:cNvSpPr/>
          <p:nvPr/>
        </p:nvSpPr>
        <p:spPr>
          <a:xfrm>
            <a:off x="366249" y="2674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Действующие сила тяжести, сила давления пороховых газов и сила тяги вызывают увеличение скорости тела.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44008" y="1995686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тех случаях, когда </a:t>
            </a:r>
            <a:r>
              <a:rPr lang="ru-RU" b="1" dirty="0" smtClean="0"/>
              <a:t>сила изменяет значение скорости движения тела</a:t>
            </a:r>
            <a:r>
              <a:rPr lang="ru-RU" dirty="0" smtClean="0"/>
              <a:t>, говорят, что </a:t>
            </a:r>
            <a:r>
              <a:rPr lang="ru-RU" b="1" dirty="0" smtClean="0"/>
              <a:t>сила совершает механическую работу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155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20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9" name="Рисунок 8"/>
          <p:cNvPicPr preferRelativeResize="0"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28900" y="2723016"/>
            <a:ext cx="3348372" cy="1713652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7475808" y="1266314"/>
                <a:ext cx="516572" cy="369332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𝒗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5808" y="1266314"/>
                <a:ext cx="516572" cy="369332"/>
              </a:xfrm>
              <a:prstGeom prst="rect">
                <a:avLst/>
              </a:prstGeom>
              <a:blipFill rotWithShape="1">
                <a:blip r:embed="rId4" cstate="screen"/>
                <a:stretch>
                  <a:fillRect t="-20000" r="-9412" b="-36667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4125897" y="3278133"/>
                <a:ext cx="516572" cy="369332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𝒗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897" y="3278133"/>
                <a:ext cx="516572" cy="369332"/>
              </a:xfrm>
              <a:prstGeom prst="rect">
                <a:avLst/>
              </a:prstGeom>
              <a:blipFill rotWithShape="1">
                <a:blip r:embed="rId5" cstate="screen"/>
                <a:stretch>
                  <a:fillRect t="-20000" r="-9412" b="-36667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7920372" y="2024803"/>
                <a:ext cx="516572" cy="402931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372" y="2024803"/>
                <a:ext cx="516572" cy="402931"/>
              </a:xfrm>
              <a:prstGeom prst="rect">
                <a:avLst/>
              </a:prstGeom>
              <a:blipFill rotWithShape="1">
                <a:blip r:embed="rId6" cstate="screen"/>
                <a:stretch>
                  <a:fillRect t="-10606" r="-11765" b="-3636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Прямая со стрелкой 18"/>
          <p:cNvCxnSpPr/>
          <p:nvPr/>
        </p:nvCxnSpPr>
        <p:spPr>
          <a:xfrm>
            <a:off x="7956376" y="1959682"/>
            <a:ext cx="0" cy="410603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1367644" y="3867894"/>
                <a:ext cx="516572" cy="402931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effectLst>
                                <a:glow rad="1016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3867894"/>
                <a:ext cx="516572" cy="402931"/>
              </a:xfrm>
              <a:prstGeom prst="rect">
                <a:avLst/>
              </a:prstGeom>
              <a:blipFill rotWithShape="1">
                <a:blip r:embed="rId7" cstate="screen"/>
                <a:stretch>
                  <a:fillRect t="-8955" r="-12941" b="-34328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 стрелкой 20"/>
          <p:cNvCxnSpPr/>
          <p:nvPr/>
        </p:nvCxnSpPr>
        <p:spPr>
          <a:xfrm rot="10800000">
            <a:off x="1475656" y="4316741"/>
            <a:ext cx="618216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7956376" y="1167594"/>
            <a:ext cx="0" cy="43204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210281" y="3711033"/>
            <a:ext cx="491680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0372" y="2723015"/>
            <a:ext cx="866330" cy="2021437"/>
          </a:xfrm>
          <a:prstGeom prst="rect">
            <a:avLst/>
          </a:prstGeom>
        </p:spPr>
      </p:pic>
      <p:pic>
        <p:nvPicPr>
          <p:cNvPr id="4098" name="Picture 2" descr="D:\projects\Физика\Константин\Хлам\Futbolnyj_Mjach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693" y="4251010"/>
            <a:ext cx="371311" cy="3713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755576" y="344458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Механическая работа совершается и в том случае, когда сила действуя на тело уменьшает  скорость  его движения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397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32099E-6 L -2.22222E-6 -0.516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97531E-6 L 0.51441 1.97531E-6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968</Words>
  <Application>Microsoft Office PowerPoint</Application>
  <PresentationFormat>Экран (16:9)</PresentationFormat>
  <Paragraphs>135</Paragraphs>
  <Slides>26</Slides>
  <Notes>8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Тема Office</vt:lpstr>
      <vt:lpstr>Формула</vt:lpstr>
      <vt:lpstr>Image</vt:lpstr>
      <vt:lpstr>Слайд 1</vt:lpstr>
      <vt:lpstr>Слайд 2</vt:lpstr>
      <vt:lpstr>Слайд 3</vt:lpstr>
      <vt:lpstr>Механическая работа. Единицы работы.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Джеймс Прескотт Джоуль  (24 декабря 1818— 11 октября 1889)</vt:lpstr>
      <vt:lpstr>Слайд 14</vt:lpstr>
      <vt:lpstr>Слайд 15</vt:lpstr>
      <vt:lpstr>Слайд 16</vt:lpstr>
      <vt:lpstr>Слайд 17</vt:lpstr>
      <vt:lpstr>Слайд 18</vt:lpstr>
      <vt:lpstr>Совершилась ли работа?</vt:lpstr>
      <vt:lpstr>Слайд 20</vt:lpstr>
      <vt:lpstr>Слайд 21</vt:lpstr>
      <vt:lpstr>Слайд 22</vt:lpstr>
      <vt:lpstr>Рабочий лист  Фамилия, имя учащегося________________ Измерение работы при подъеме тела  и  при горизонтальном перемещении его на такое же расстояние. Цель работы: рассчитать величину работы, когда тело перемещается по горизонтальному пути и вертикально. Ход работы</vt:lpstr>
      <vt:lpstr>Слайд 24</vt:lpstr>
      <vt:lpstr>Домашнее задание.   </vt:lpstr>
      <vt:lpstr>Кто сегодня действительно совершил работу?</vt:lpstr>
    </vt:vector>
  </TitlesOfParts>
  <Company>CompEdu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</dc:title>
  <dc:creator>User</dc:creator>
  <cp:lastModifiedBy>Евгения</cp:lastModifiedBy>
  <cp:revision>115</cp:revision>
  <dcterms:created xsi:type="dcterms:W3CDTF">2014-12-19T06:24:23Z</dcterms:created>
  <dcterms:modified xsi:type="dcterms:W3CDTF">2022-01-28T05:50:30Z</dcterms:modified>
</cp:coreProperties>
</file>