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4" r:id="rId3"/>
    <p:sldId id="265" r:id="rId4"/>
    <p:sldId id="266" r:id="rId5"/>
    <p:sldId id="267" r:id="rId6"/>
    <p:sldId id="258" r:id="rId7"/>
    <p:sldId id="259" r:id="rId8"/>
    <p:sldId id="261" r:id="rId9"/>
    <p:sldId id="260" r:id="rId10"/>
    <p:sldId id="268" r:id="rId11"/>
    <p:sldId id="269" r:id="rId12"/>
    <p:sldId id="270" r:id="rId13"/>
    <p:sldId id="262" r:id="rId14"/>
    <p:sldId id="271" r:id="rId15"/>
    <p:sldId id="257" r:id="rId16"/>
    <p:sldId id="263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ACA40C-EE8B-4317-A4D2-09971264EDF0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464ADA-0362-4EE3-B37B-8CB93C0BC8E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-necropol.ru/vikulov-s.html" TargetMode="External"/><Relationship Id="rId7" Type="http://schemas.openxmlformats.org/officeDocument/2006/relationships/hyperlink" Target="http://er3ed.qrz.ru/vikulov.htm" TargetMode="External"/><Relationship Id="rId2" Type="http://schemas.openxmlformats.org/officeDocument/2006/relationships/hyperlink" Target="http://www.m-necropo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;yandsearch;web;;&amp;text=&amp;etext=520.Qb6RT3_tJi_bcRmJ_BCqrEWz6BggzRdqrfby5kIbB3YlKSqP5hh_p5QDm69pvt7U7X5-jo0brZrM5tFTGUaaI8wjApf9uzoYA79HQBXyk15NlKBGfltJ2XW-FhA2t4VmseMhATgOtPPGL0hAKW7OJTeaJSEhPDZba_u4ek5ZS5f3XrKaz9S5OJ45CNaDqnXKw-P1EgUzX5r0hSu0uMJRmWj43fIZF6M8hueuBFjpsjk.2312e2d7a7767b1aaebf14ed3bb17a755fef872e&amp;uuid=&amp;state=AiuY0DBWFJ4ePaEse6rgeKdnI0e4oXuRYo0IEhrXr7xElMJtilWySm_LvlXe2Q3rYClFlADZdYpKGCUCoBIinjV6s4gmLfCavs_FvWU2pefOZPSK7egosWEsSfdvBi768790qZUBtiMFIH_tcdohevlPZC8NccdYov8cV63OjYp5Y2vySnpBLElpPHlEAAt8Du4TYpoyn6usRMqaQGeuXPAutp2dRlYXmZX3EVQ8TC_8yBzhO9zT0vo7tFwA7AEAArN0o1Tk7io&amp;data=UlNrNmk5WktYejR0eWJFYk1LdmtxcHVCbTh0Um8wY1lLQnpMLUpfYkpvM2N4NklMOWtmcEwtZHgtM0t0S2p2dFFLQnMzX01NNUR1d2lyeF9nTTJKYlUwU05INVhUb1Vu&amp;b64e=2&amp;sign=232fa4e9f7f471a212b266eb1e05cc37&amp;keyno=0&amp;l10n=ru&amp;cts=1416989957553&amp;mc=4.041865608093834" TargetMode="External"/><Relationship Id="rId5" Type="http://schemas.openxmlformats.org/officeDocument/2006/relationships/hyperlink" Target="http://yandex.ru/clck/jsredir?from=yandex.ru;yandsearch;web;;&amp;text=&amp;etext=520.iKE1vQuoLxh_Eh0R56UwzkZI6yrJ4byyjpvL50i3wFkIfQPhVSfuDUB9FCmhvlNOvR4w_t0mKEcSsq4csy3XxnaVHi_a1y4aBzkUxwrNQKAC_r9C4ffQfST3K_dLN_15pWvA9MrJHOButjTjcauqp5y-aDA_webirGkejS98dPRgtmJeRTzLvWFRMDNXg0wsoapaK_Hisa_oVJiawBaAL4LtCb4KYGruBZMBHKa2KS4.47794a58e832ebf2c661c233ddff025d8c58eddd&amp;uuid=&amp;state=AiuY0DBWFJ4ePaEse6rgeKdnI0e4oXuRYo0IEhrXr7yzC-cy8qJC97rqrEOY1rnngR_TlXOtqI6EN2HmDr_thb11SnIQe0pINEgmfzjE44EEcB3KIWezX7H2e3geAbXTPwD-xmMZ8xsIByavMxRwtS6r3kwEy8Y4IuzyXxU9gR6-yo1_HtZjwMa4PrxSfiSCgeDfdCh0V6J36KuzKwL_2jJiyRMhajQCIR4lgpj_vVb54MSNFzaGvF3RhmdqpwQ0GPXS7OlLxFc&amp;data=UlNrNmk5WktYejR0eWJFYk1LdmtxbkNSdGV6V2U0aDdycjg2ekRFWVh3LTdiMVprNl9zdGRjYVlBQWI3MEVndkwzSzl2OEJtNlJNREVTOENKZlRwUkNsbF9ZV0tPTXFlU3RSdWpSeEtXUmRyNEZMa0dmMzl2UldiNWFGNmZ0cWJnQVNTOXdlSjRvSQ&amp;b64e=2&amp;sign=653a3600efa34313fb82d3406a921cce&amp;keyno=0&amp;l10n=ru&amp;cts=1416989910345&amp;mc=3.537400003298785" TargetMode="External"/><Relationship Id="rId4" Type="http://schemas.openxmlformats.org/officeDocument/2006/relationships/hyperlink" Target="http://www.vodb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Малая родина в творчестве Сергея Викулова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21088"/>
            <a:ext cx="7854696" cy="76004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Урок внеклассного чтения в 8 классе коррекционной школы</a:t>
            </a:r>
          </a:p>
          <a:p>
            <a:pPr algn="l"/>
            <a:r>
              <a:rPr lang="ru-RU" dirty="0" smtClean="0"/>
              <a:t>Составитель: Богданова Г.Э.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Возвращение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556792"/>
            <a:ext cx="5760640" cy="4767808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Вот и дом мой. Старые березы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окна по- прежнему шумят.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пришел. Но почему же слезы?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радости, как люди говорят?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Утром рано-рано на крылечко, 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Словно завороженный стою,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в окошко вижу я у печки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Маму постаревшую мою.</a:t>
            </a:r>
          </a:p>
          <a:p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шатаюсь, словно выпил лишку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Только дверь толкнул – и дома … вот!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Помнишь, мама, среднего сынишку, 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Много доставлявшего хлопот?</a:t>
            </a:r>
          </a:p>
          <a:p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пришел. Но знаю: нету брата. 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пришел. Но знаю: нет отца.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Утираю, будто виноватый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чем-то, слезы с мамина лица.</a:t>
            </a:r>
          </a:p>
          <a:p>
            <a:endParaRPr lang="ru-RU" dirty="0"/>
          </a:p>
        </p:txBody>
      </p:sp>
      <p:pic>
        <p:nvPicPr>
          <p:cNvPr id="25602" name="Picture 2" descr="Аллергия на цветение Поллино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285860"/>
            <a:ext cx="3857620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Родовое древо- схема-летопись семьи.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</a:rPr>
              <a:t>Прадед- отец деда или бабушки.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Вельможа - важный и знатный человек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родовое дерево как нарисовать Сделай са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57430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«…но на свете лучше края нет, считают земляки».</a:t>
            </a:r>
            <a:endParaRPr lang="ru-RU" sz="3200" dirty="0"/>
          </a:p>
        </p:txBody>
      </p:sp>
      <p:pic>
        <p:nvPicPr>
          <p:cNvPr id="26626" name="Picture 2" descr="http://im0-tub-ru.yandex.net/i?id=02017cd3919c0ee022db0798303459e2-34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429132"/>
            <a:ext cx="3035166" cy="2168220"/>
          </a:xfrm>
          <a:prstGeom prst="rect">
            <a:avLst/>
          </a:prstGeom>
          <a:noFill/>
        </p:spPr>
      </p:pic>
      <p:pic>
        <p:nvPicPr>
          <p:cNvPr id="26628" name="Picture 4" descr="http://im0-tub-ru.yandex.net/i?id=f368290f5b09f1c6cbe83f90cdf0edfa-115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2749414" cy="2232248"/>
          </a:xfrm>
          <a:prstGeom prst="rect">
            <a:avLst/>
          </a:prstGeom>
          <a:noFill/>
        </p:spPr>
      </p:pic>
      <p:pic>
        <p:nvPicPr>
          <p:cNvPr id="26630" name="Picture 6" descr="В Московском зоопарке состоится детский экологический праздник Нов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5" y="2324128"/>
            <a:ext cx="4071966" cy="3481136"/>
          </a:xfrm>
          <a:prstGeom prst="rect">
            <a:avLst/>
          </a:prstGeom>
          <a:noFill/>
        </p:spPr>
      </p:pic>
      <p:pic>
        <p:nvPicPr>
          <p:cNvPr id="26634" name="Picture 10" descr="Вязание крючком куста рябины - Master clas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77072"/>
            <a:ext cx="2892290" cy="2520280"/>
          </a:xfrm>
          <a:prstGeom prst="rect">
            <a:avLst/>
          </a:prstGeom>
          <a:noFill/>
        </p:spPr>
      </p:pic>
      <p:pic>
        <p:nvPicPr>
          <p:cNvPr id="26636" name="Picture 12" descr="Скачивание изображения: ягоды, малина 158853 / Разрешение: original / Раздел: Пейзажи / Гудфон.рф (GoodFon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214422"/>
            <a:ext cx="2892290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Малая родина С. Викулова – это родной дом и  его родные, крестьянское происхождение и родная деревня, родная природа.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2-10-0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857364"/>
            <a:ext cx="464347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Моя малая родина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1.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Место рождения (город, село, посёлок, деревня).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Улица, дом, квартира.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Мои родные.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Достопримечательности  и известные люди (если есть).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5.Любимый уголок природы (рисунок).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484784"/>
            <a:ext cx="4392488" cy="1296144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Культурный центр имени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С. Викулова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043608" y="3356992"/>
            <a:ext cx="2743200" cy="2915816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Рабочая поездка в Белозерский район newsvo.ru - новости Вологодской област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71810"/>
            <a:ext cx="4896544" cy="323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Пользователь\Desktop\P10507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772816"/>
            <a:ext cx="4463355" cy="266429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6287" y="3244334"/>
            <a:ext cx="255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8105" y="5445224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Улица С. Викулова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627784" y="2924943"/>
            <a:ext cx="191616" cy="72009"/>
          </a:xfrm>
        </p:spPr>
        <p:txBody>
          <a:bodyPr>
            <a:normAutofit fontScale="25000" lnSpcReduction="20000"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026" name="Picture 2" descr="Итоги урока рефлекси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xfrm rot="420000">
            <a:off x="553313" y="606382"/>
            <a:ext cx="8047391" cy="54449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Подготовить выразительное чтение стихотворения по выбору :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«Возвращение»,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«Родословная»,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«Разговор с попутчиком»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4482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ЦЕНТР-ВИКУЛОВА РФ БИОГРАФИЯ С-В-ВИКУЛОВА</a:t>
            </a:r>
          </a:p>
          <a:p>
            <a:r>
              <a:rPr lang="en-US" sz="2400" dirty="0" smtClean="0">
                <a:solidFill>
                  <a:srgbClr val="002060"/>
                </a:solidFill>
                <a:hlinkClick r:id="rId2"/>
              </a:rPr>
              <a:t>m-</a:t>
            </a:r>
            <a:r>
              <a:rPr lang="en-US" sz="2400" dirty="0" err="1" smtClean="0">
                <a:solidFill>
                  <a:srgbClr val="002060"/>
                </a:solidFill>
                <a:hlinkClick r:id="rId2"/>
              </a:rPr>
              <a:t>necropol.ru</a:t>
            </a:r>
            <a:r>
              <a:rPr lang="en-US" sz="2400" dirty="0" err="1" smtClean="0">
                <a:solidFill>
                  <a:srgbClr val="002060"/>
                </a:solidFill>
              </a:rPr>
              <a:t>›</a:t>
            </a:r>
            <a:r>
              <a:rPr lang="en-US" sz="2400" b="1" dirty="0" err="1" smtClean="0">
                <a:solidFill>
                  <a:srgbClr val="002060"/>
                </a:solidFill>
                <a:hlinkClick r:id="rId3"/>
              </a:rPr>
              <a:t>vikulov</a:t>
            </a:r>
            <a:r>
              <a:rPr lang="en-US" sz="2400" dirty="0" smtClean="0">
                <a:solidFill>
                  <a:srgbClr val="002060"/>
                </a:solidFill>
                <a:hlinkClick r:id="rId3"/>
              </a:rPr>
              <a:t>-</a:t>
            </a:r>
            <a:r>
              <a:rPr lang="en-US" sz="2400" dirty="0" err="1" smtClean="0">
                <a:solidFill>
                  <a:srgbClr val="002060"/>
                </a:solidFill>
                <a:hlinkClick r:id="rId3"/>
              </a:rPr>
              <a:t>s.html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  <a:hlinkClick r:id="rId4"/>
              </a:rPr>
              <a:t>vodb.ru</a:t>
            </a:r>
            <a:r>
              <a:rPr lang="en-US" sz="2400" dirty="0" smtClean="0">
                <a:solidFill>
                  <a:srgbClr val="002060"/>
                </a:solidFill>
              </a:rPr>
              <a:t>›</a:t>
            </a:r>
            <a:r>
              <a:rPr lang="ru-RU" sz="2400" b="1" dirty="0" err="1" smtClean="0">
                <a:solidFill>
                  <a:srgbClr val="002060"/>
                </a:solidFill>
                <a:hlinkClick r:id="rId5"/>
              </a:rPr>
              <a:t>Викулов</a:t>
            </a:r>
            <a:r>
              <a:rPr lang="ru-RU" sz="2400" dirty="0" smtClean="0">
                <a:solidFill>
                  <a:srgbClr val="002060"/>
                </a:solidFill>
                <a:hlinkClick r:id="rId5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hlinkClick r:id="rId5"/>
              </a:rPr>
              <a:t>Сергей</a:t>
            </a:r>
            <a:r>
              <a:rPr lang="ru-RU" sz="2400" dirty="0" smtClean="0">
                <a:solidFill>
                  <a:srgbClr val="002060"/>
                </a:solidFill>
                <a:hlinkClick r:id="rId5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hlinkClick r:id="rId5"/>
              </a:rPr>
              <a:t>Васильевич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  <a:hlinkClick r:id="rId6"/>
              </a:rPr>
              <a:t>er3ed.qrz.ru</a:t>
            </a:r>
            <a:r>
              <a:rPr lang="en-US" sz="2400" dirty="0" smtClean="0">
                <a:solidFill>
                  <a:srgbClr val="002060"/>
                </a:solidFill>
              </a:rPr>
              <a:t>›</a:t>
            </a:r>
            <a:r>
              <a:rPr lang="ru-RU" sz="2400" b="1" dirty="0" err="1" smtClean="0">
                <a:solidFill>
                  <a:srgbClr val="002060"/>
                </a:solidFill>
                <a:hlinkClick r:id="rId7"/>
              </a:rPr>
              <a:t>Викулов</a:t>
            </a:r>
            <a:r>
              <a:rPr lang="ru-RU" sz="2400" dirty="0" smtClean="0">
                <a:solidFill>
                  <a:srgbClr val="002060"/>
                </a:solidFill>
                <a:hlinkClick r:id="rId7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hlinkClick r:id="rId7"/>
              </a:rPr>
              <a:t>Сергей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/>
              <a:t>Оргмомент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Долгожданный дан     звонок- 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начинается урок.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Школа. Клипарт в Png. Обсуждение на LiveInternet - Российский Сервис Онлайн-Дневнико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35" b="1135"/>
          <a:stretch>
            <a:fillRect/>
          </a:stretch>
        </p:blipFill>
        <p:spPr bwMode="auto">
          <a:xfrm>
            <a:off x="4000495" y="1071546"/>
            <a:ext cx="4429157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Саввич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Никитин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УЧИТЕЛЬ СЛОВЕСНОСТИ - ПОРТРЕТЫ ПИСАТЕЛЕЙ ХIХ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44824"/>
            <a:ext cx="43924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971601" y="2924944"/>
            <a:ext cx="2520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тебя идёт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 громкая.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и есть за что,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Русь могучая,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Полюбить тебя…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Родина-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страна, в которой человек родился.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Малая родина – место рождения.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Родители-отец и мать.</a:t>
            </a:r>
          </a:p>
          <a:p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Родня-родственники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Родственники-те, кто находятся в родстве.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Род-группа людей от общего предка.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Родословная-перечень поколений одного рода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Тема урока:«Малая родина в творчестве   С. В. Викулова»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Фото Осенний пейзаж - фотограф Петр Захаров - пейзаж - ФотоФорум.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28802"/>
            <a:ext cx="8784975" cy="45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Деревня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Емельяновская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малая родина поэта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ttp://xn----8sbfamuoinpqxs7a.xn--p1ai/wp-content/uploads/2013/03/Scan0086-copy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816423" cy="45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art-con.ru/files/u11/woodenconference.files/image056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916832"/>
            <a:ext cx="4429156" cy="315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99992" y="5000635"/>
            <a:ext cx="4464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Екатерина Васильевна Викулова с сыновьями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Викулов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в годы войны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507209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ДЕНЬ ПОБЕДЫ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Они к нам не придут, не постучат…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все ж, хотя нам это всем известно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за столом для них оставим место,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нальем бокалы им… Пускай стоят.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Мы – братья их, нам больше повезло.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– побратимы их, нас миновало…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Зато как после нам их не хватало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как без них нам было тяжело!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xn----8sbfamuoinpqxs7a.xn--p1ai/wp-content/uploads/2013/03/%D0%A1.%D0%92.%D0%92%D0%B8%D0%BA%D1%83%D0%BB%D0%BE%D0%B2-1943-%D0%B3%D0%BE%D0%B4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3" y="1772816"/>
            <a:ext cx="3500462" cy="458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Книги поэта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иблус - Хлеб да соль (Сергей Викулов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43636" y="1357298"/>
            <a:ext cx="192882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иблус - Плуг и борозда (Сергей Викулов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00430" y="4286256"/>
            <a:ext cx="1800200" cy="236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иблус - Постоянство (Сергей Викулов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214422"/>
            <a:ext cx="1989684" cy="232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иблус - Сергей Викулов. Избранная лирика (Сергей Викулов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286256"/>
            <a:ext cx="1944216" cy="232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Всход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214818"/>
            <a:ext cx="1872208" cy="2376264"/>
          </a:xfrm>
          <a:prstGeom prst="rect">
            <a:avLst/>
          </a:prstGeom>
          <a:noFill/>
        </p:spPr>
      </p:pic>
      <p:pic>
        <p:nvPicPr>
          <p:cNvPr id="6148" name="Picture 4" descr="На русском направлени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1643050"/>
            <a:ext cx="2088232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04088"/>
            <a:ext cx="3714776" cy="1143000"/>
          </a:xfrm>
        </p:spPr>
        <p:txBody>
          <a:bodyPr>
            <a:normAutofit/>
          </a:bodyPr>
          <a:lstStyle/>
          <a:p>
            <a:pPr algn="ctr"/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С.Викулов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скончался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июля 2006 года в возрасте 74 лет и похоронен в Москве на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Троекуровском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кладбище.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er3ed.qrz.ru/vikulov/vikulov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37147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275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Малая родина в творчестве Сергея Викулова</vt:lpstr>
      <vt:lpstr>Оргмомент  </vt:lpstr>
      <vt:lpstr>Иван Саввич Никитин</vt:lpstr>
      <vt:lpstr>Родина-страна, в которой человек родился.</vt:lpstr>
      <vt:lpstr>   Тема урока:«Малая родина в творчестве   С. В. Викулова» </vt:lpstr>
      <vt:lpstr> Деревня Емельяновская - малая родина поэта</vt:lpstr>
      <vt:lpstr>Сергей Викулов   в годы войны</vt:lpstr>
      <vt:lpstr>Книги поэта</vt:lpstr>
      <vt:lpstr>Слайд 9</vt:lpstr>
      <vt:lpstr>Возвращение</vt:lpstr>
      <vt:lpstr>Словарная работа</vt:lpstr>
      <vt:lpstr>«…но на свете лучше края нет, считают земляки».</vt:lpstr>
      <vt:lpstr>Малая родина С. Викулова – это родной дом и  его родные, крестьянское происхождение и родная деревня, родная природа.</vt:lpstr>
      <vt:lpstr>Моя малая родина</vt:lpstr>
      <vt:lpstr> Культурный центр имени        С. Викулова</vt:lpstr>
      <vt:lpstr>Слайд 16</vt:lpstr>
      <vt:lpstr>Домашнее задание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Малая родина в творчестве Сергея Викулова</dc:title>
  <dc:creator>Пользователь</dc:creator>
  <cp:lastModifiedBy>ПК</cp:lastModifiedBy>
  <cp:revision>52</cp:revision>
  <dcterms:created xsi:type="dcterms:W3CDTF">2014-11-23T18:09:02Z</dcterms:created>
  <dcterms:modified xsi:type="dcterms:W3CDTF">2022-10-12T04:49:15Z</dcterms:modified>
</cp:coreProperties>
</file>