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9144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57200" y="274700"/>
            <a:ext cx="8229600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8229600" y="0"/>
                </a:moveTo>
                <a:lnTo>
                  <a:pt x="0" y="0"/>
                </a:lnTo>
                <a:lnTo>
                  <a:pt x="0" y="1143000"/>
                </a:lnTo>
                <a:lnTo>
                  <a:pt x="8229600" y="1143000"/>
                </a:lnTo>
                <a:lnTo>
                  <a:pt x="8229600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9740" y="-24637"/>
            <a:ext cx="8224519" cy="1305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39" y="1622805"/>
            <a:ext cx="8072120" cy="4123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43000" y="990600"/>
            <a:ext cx="6781800" cy="18288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169545" rIns="0" bIns="0" rtlCol="0">
            <a:spAutoFit/>
          </a:bodyPr>
          <a:lstStyle/>
          <a:p>
            <a:pPr marL="365125" marR="360045" algn="ctr">
              <a:lnSpc>
                <a:spcPct val="100000"/>
              </a:lnSpc>
              <a:spcBef>
                <a:spcPts val="1335"/>
              </a:spcBef>
            </a:pP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Формирование</a:t>
            </a:r>
            <a:r>
              <a:rPr sz="3200" b="1" spc="-15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функциональной грамотности</a:t>
            </a:r>
            <a:r>
              <a:rPr sz="3200" b="1" spc="-11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на</a:t>
            </a:r>
            <a:r>
              <a:rPr sz="3200" b="1" spc="-5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уроках</a:t>
            </a:r>
            <a:endParaRPr sz="3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b="1" dirty="0">
                <a:solidFill>
                  <a:srgbClr val="6F2F9F"/>
                </a:solidFill>
                <a:latin typeface="Times New Roman"/>
                <a:cs typeface="Times New Roman"/>
              </a:rPr>
              <a:t>изобразительного</a:t>
            </a:r>
            <a:r>
              <a:rPr sz="3200" b="1" spc="-1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искусства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74414" y="3990213"/>
            <a:ext cx="3740150" cy="13930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25" dirty="0" err="1">
                <a:solidFill>
                  <a:srgbClr val="6F2F9F"/>
                </a:solidFill>
                <a:latin typeface="Times New Roman"/>
                <a:cs typeface="Times New Roman"/>
              </a:rPr>
              <a:t>Подготовила</a:t>
            </a:r>
            <a:r>
              <a:rPr sz="16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lang="ru-RU" sz="1600" b="1" spc="-10" dirty="0" smtClean="0">
                <a:solidFill>
                  <a:srgbClr val="6F2F9F"/>
                </a:solidFill>
                <a:latin typeface="Times New Roman"/>
                <a:cs typeface="Times New Roman"/>
              </a:rPr>
              <a:t>Прокаева Е.В.</a:t>
            </a:r>
            <a:r>
              <a:rPr sz="1600" b="1" spc="-10" dirty="0" smtClean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учитель</a:t>
            </a:r>
            <a:endParaRPr sz="16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муниципального</a:t>
            </a:r>
            <a:r>
              <a:rPr sz="16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казенного</a:t>
            </a:r>
            <a:endParaRPr sz="1600" dirty="0">
              <a:latin typeface="Times New Roman"/>
              <a:cs typeface="Times New Roman"/>
            </a:endParaRPr>
          </a:p>
          <a:p>
            <a:pPr marL="48895" algn="ctr">
              <a:lnSpc>
                <a:spcPct val="100000"/>
              </a:lnSpc>
              <a:spcBef>
                <a:spcPts val="380"/>
              </a:spcBef>
            </a:pPr>
            <a:r>
              <a:rPr sz="1600" b="1" spc="-20" dirty="0">
                <a:solidFill>
                  <a:srgbClr val="6F2F9F"/>
                </a:solidFill>
                <a:latin typeface="Times New Roman"/>
                <a:cs typeface="Times New Roman"/>
              </a:rPr>
              <a:t>общеобразовательного</a:t>
            </a:r>
            <a:r>
              <a:rPr sz="1600" b="1" spc="10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учреждения</a:t>
            </a:r>
            <a:endParaRPr sz="1600" dirty="0">
              <a:latin typeface="Times New Roman"/>
              <a:cs typeface="Times New Roman"/>
            </a:endParaRPr>
          </a:p>
          <a:p>
            <a:pPr marL="489584" marR="483870" indent="48895" algn="ctr">
              <a:lnSpc>
                <a:spcPct val="120000"/>
              </a:lnSpc>
            </a:pP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«Варваровская</a:t>
            </a:r>
            <a:r>
              <a:rPr sz="1600" b="1" spc="-3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средняя общеобразовательная</a:t>
            </a:r>
            <a:r>
              <a:rPr sz="1600" b="1" spc="-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школа»</a:t>
            </a:r>
            <a:endParaRPr sz="1600" dirty="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" y="3054350"/>
            <a:ext cx="1676400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257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30"/>
              </a:spcBef>
            </a:pP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2000" b="1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программе</a:t>
            </a:r>
            <a:r>
              <a:rPr sz="2000" b="1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по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предмету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«Изобразительное</a:t>
            </a:r>
            <a:r>
              <a:rPr sz="2000" b="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искусство»</a:t>
            </a:r>
            <a:r>
              <a:rPr sz="2000" b="1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повторяются</a:t>
            </a:r>
            <a:endParaRPr sz="2000">
              <a:latin typeface="Times New Roman"/>
              <a:cs typeface="Times New Roman"/>
            </a:endParaRPr>
          </a:p>
          <a:p>
            <a:pPr marL="325120" marR="319405" algn="ctr">
              <a:lnSpc>
                <a:spcPct val="100000"/>
              </a:lnSpc>
            </a:pP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навыки</a:t>
            </a:r>
            <a:r>
              <a:rPr sz="2000" b="1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умения,</a:t>
            </a:r>
            <a:r>
              <a:rPr sz="2000" b="1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без</a:t>
            </a:r>
            <a:r>
              <a:rPr sz="2000" b="1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которых</a:t>
            </a:r>
            <a:r>
              <a:rPr sz="20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сегодня</a:t>
            </a:r>
            <a:r>
              <a:rPr sz="2000" b="1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невозможно</a:t>
            </a:r>
            <a:r>
              <a:rPr sz="20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справляться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решением</a:t>
            </a:r>
            <a:r>
              <a:rPr sz="20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жизненно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важных</a:t>
            </a:r>
            <a:r>
              <a:rPr sz="2000" b="1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задач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22805"/>
            <a:ext cx="8074025" cy="4708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осмысленно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читать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  воспринимать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слух</a:t>
            </a:r>
            <a:r>
              <a:rPr sz="2400" b="1" spc="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тексты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разных</a:t>
            </a:r>
            <a:r>
              <a:rPr sz="2400" b="1" spc="24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типов</a:t>
            </a:r>
            <a:r>
              <a:rPr sz="2400" b="1" spc="24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(информационные</a:t>
            </a:r>
            <a:r>
              <a:rPr sz="2400" b="1" spc="25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24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прикладного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характера,</a:t>
            </a:r>
            <a:r>
              <a:rPr sz="2400" b="1" spc="3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литературные</a:t>
            </a:r>
            <a:r>
              <a:rPr sz="2400" b="1" spc="3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тексты)(в</a:t>
            </a:r>
            <a:r>
              <a:rPr sz="2400" b="1" spc="3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начальной</a:t>
            </a:r>
            <a:r>
              <a:rPr sz="2400" b="1" spc="3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школе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3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r>
              <a:rPr sz="2400" b="1" spc="38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дети</a:t>
            </a:r>
            <a:r>
              <a:rPr sz="2400" b="1" spc="38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сами</a:t>
            </a:r>
            <a:r>
              <a:rPr sz="2400" b="1" spc="3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читают</a:t>
            </a:r>
            <a:r>
              <a:rPr sz="2400" b="1" spc="3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загадки,</a:t>
            </a:r>
            <a:r>
              <a:rPr sz="2400" b="1" spc="3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стихи</a:t>
            </a:r>
            <a:r>
              <a:rPr sz="2400" b="1" spc="38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с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выражением)</a:t>
            </a:r>
            <a:endParaRPr sz="2400">
              <a:latin typeface="Times New Roman"/>
              <a:cs typeface="Times New Roman"/>
            </a:endParaRPr>
          </a:p>
          <a:p>
            <a:pPr marL="355600" indent="-342900" algn="just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уметь</a:t>
            </a:r>
            <a:r>
              <a:rPr sz="24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извлекать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информацию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из</a:t>
            </a:r>
            <a:r>
              <a:rPr sz="24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разных</a:t>
            </a:r>
            <a:r>
              <a:rPr sz="24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источников;</a:t>
            </a:r>
            <a:endParaRPr sz="2400">
              <a:latin typeface="Times New Roman"/>
              <a:cs typeface="Times New Roman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575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учиться</a:t>
            </a:r>
            <a:r>
              <a:rPr sz="2400" b="1" spc="39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находить</a:t>
            </a:r>
            <a:r>
              <a:rPr sz="2400" b="1" spc="40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40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критически</a:t>
            </a:r>
            <a:r>
              <a:rPr sz="2400" b="1" spc="40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оценивать информацию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 из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СМИ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Интернета</a:t>
            </a:r>
            <a:endParaRPr sz="2400">
              <a:latin typeface="Times New Roman"/>
              <a:cs typeface="Times New Roman"/>
            </a:endParaRPr>
          </a:p>
          <a:p>
            <a:pPr marL="355600" indent="-342900" algn="just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уметь</a:t>
            </a:r>
            <a:r>
              <a:rPr sz="24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пользоваться</a:t>
            </a:r>
            <a:r>
              <a:rPr sz="24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источниками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ссылаться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них</a:t>
            </a:r>
            <a:endParaRPr sz="2400">
              <a:latin typeface="Times New Roman"/>
              <a:cs typeface="Times New Roman"/>
            </a:endParaRPr>
          </a:p>
          <a:p>
            <a:pPr marL="355600" marR="7620" indent="-343535" algn="just">
              <a:lnSpc>
                <a:spcPct val="100000"/>
              </a:lnSpc>
              <a:spcBef>
                <a:spcPts val="575"/>
              </a:spcBef>
              <a:buFont typeface="Wingdings"/>
              <a:buChar char=""/>
              <a:tabLst>
                <a:tab pos="355600" algn="l"/>
              </a:tabLst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уметь</a:t>
            </a:r>
            <a:r>
              <a:rPr sz="2400" b="1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анализировать</a:t>
            </a:r>
            <a:r>
              <a:rPr sz="2400" b="1" spc="1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картины,</a:t>
            </a:r>
            <a:r>
              <a:rPr sz="2400" b="1" spc="1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понимать</a:t>
            </a:r>
            <a:r>
              <a:rPr sz="2400" b="1" spc="1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условные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обозначения</a:t>
            </a:r>
            <a:r>
              <a:rPr sz="2400" b="1" spc="9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уметь</a:t>
            </a:r>
            <a:r>
              <a:rPr sz="2400" b="1" spc="9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применять</a:t>
            </a:r>
            <a:r>
              <a:rPr sz="24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их</a:t>
            </a:r>
            <a:r>
              <a:rPr sz="24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при</a:t>
            </a:r>
            <a:r>
              <a:rPr sz="24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подготовке собственных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текстов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76200"/>
            <a:ext cx="8305800" cy="1341755"/>
          </a:xfrm>
          <a:custGeom>
            <a:avLst/>
            <a:gdLst/>
            <a:ahLst/>
            <a:cxnLst/>
            <a:rect l="l" t="t" r="r" b="b"/>
            <a:pathLst>
              <a:path w="8305800" h="1341755">
                <a:moveTo>
                  <a:pt x="8305800" y="0"/>
                </a:moveTo>
                <a:lnTo>
                  <a:pt x="0" y="0"/>
                </a:lnTo>
                <a:lnTo>
                  <a:pt x="0" y="1341501"/>
                </a:lnTo>
                <a:lnTo>
                  <a:pt x="8305800" y="1341501"/>
                </a:lnTo>
                <a:lnTo>
                  <a:pt x="8305800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/>
              <a:t>Виды</a:t>
            </a:r>
            <a:r>
              <a:rPr spc="-95" dirty="0"/>
              <a:t> </a:t>
            </a:r>
            <a:r>
              <a:rPr dirty="0"/>
              <a:t>заданий,</a:t>
            </a:r>
            <a:r>
              <a:rPr spc="-85" dirty="0"/>
              <a:t> </a:t>
            </a:r>
            <a:r>
              <a:rPr spc="-10" dirty="0"/>
              <a:t>направленных</a:t>
            </a:r>
            <a:r>
              <a:rPr spc="-90" dirty="0"/>
              <a:t> </a:t>
            </a:r>
            <a:r>
              <a:rPr dirty="0"/>
              <a:t>на</a:t>
            </a:r>
            <a:r>
              <a:rPr spc="-80" dirty="0"/>
              <a:t> </a:t>
            </a:r>
            <a:r>
              <a:rPr spc="-10" dirty="0"/>
              <a:t>формирование функциональной</a:t>
            </a:r>
            <a:r>
              <a:rPr spc="-100" dirty="0"/>
              <a:t> </a:t>
            </a:r>
            <a:r>
              <a:rPr spc="-10" dirty="0"/>
              <a:t>грамотности</a:t>
            </a:r>
            <a:r>
              <a:rPr spc="-95" dirty="0"/>
              <a:t> </a:t>
            </a:r>
            <a:r>
              <a:rPr dirty="0"/>
              <a:t>на</a:t>
            </a:r>
            <a:r>
              <a:rPr spc="-114" dirty="0"/>
              <a:t> </a:t>
            </a:r>
            <a:r>
              <a:rPr spc="-10" dirty="0"/>
              <a:t>уроках</a:t>
            </a:r>
          </a:p>
          <a:p>
            <a:pPr marL="12700">
              <a:lnSpc>
                <a:spcPct val="100000"/>
              </a:lnSpc>
            </a:pPr>
            <a:r>
              <a:rPr spc="-20" dirty="0"/>
              <a:t>изобразительного </a:t>
            </a:r>
            <a:r>
              <a:rPr spc="-10" dirty="0"/>
              <a:t>искусства: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330" marR="5080" indent="-342265">
              <a:lnSpc>
                <a:spcPct val="100000"/>
              </a:lnSpc>
              <a:spcBef>
                <a:spcPts val="100"/>
              </a:spcBef>
              <a:buFont typeface="Wingdings"/>
              <a:buChar char=""/>
              <a:tabLst>
                <a:tab pos="355600" algn="l"/>
                <a:tab pos="1807845" algn="l"/>
                <a:tab pos="3208655" algn="l"/>
                <a:tab pos="4970780" algn="l"/>
                <a:tab pos="6882130" algn="l"/>
              </a:tabLst>
            </a:pPr>
            <a:r>
              <a:rPr spc="-10" dirty="0"/>
              <a:t>Владение</a:t>
            </a:r>
            <a:r>
              <a:rPr dirty="0"/>
              <a:t>	</a:t>
            </a:r>
            <a:r>
              <a:rPr spc="-10" dirty="0"/>
              <a:t>способом</a:t>
            </a:r>
            <a:r>
              <a:rPr dirty="0"/>
              <a:t>	</a:t>
            </a:r>
            <a:r>
              <a:rPr spc="-10" dirty="0"/>
              <a:t>стилизации</a:t>
            </a:r>
            <a:r>
              <a:rPr dirty="0"/>
              <a:t>	</a:t>
            </a:r>
            <a:r>
              <a:rPr spc="-10" dirty="0"/>
              <a:t>(упрощения)</a:t>
            </a:r>
            <a:r>
              <a:rPr dirty="0"/>
              <a:t>	</a:t>
            </a:r>
            <a:r>
              <a:rPr spc="-20" dirty="0"/>
              <a:t>сложной 	</a:t>
            </a:r>
            <a:r>
              <a:rPr spc="-10" dirty="0"/>
              <a:t>формы</a:t>
            </a:r>
          </a:p>
          <a:p>
            <a:pPr marL="354330" marR="5080" indent="-342265">
              <a:lnSpc>
                <a:spcPct val="100000"/>
              </a:lnSpc>
              <a:spcBef>
                <a:spcPts val="580"/>
              </a:spcBef>
              <a:buFont typeface="Wingdings"/>
              <a:buChar char=""/>
              <a:tabLst>
                <a:tab pos="355600" algn="l"/>
                <a:tab pos="2557780" algn="l"/>
                <a:tab pos="4735830" algn="l"/>
                <a:tab pos="6195060" algn="l"/>
                <a:tab pos="6848475" algn="l"/>
              </a:tabLst>
            </a:pPr>
            <a:r>
              <a:rPr spc="-10" dirty="0"/>
              <a:t>Применение</a:t>
            </a:r>
            <a:r>
              <a:rPr dirty="0"/>
              <a:t>	</a:t>
            </a:r>
            <a:r>
              <a:rPr spc="-10" dirty="0"/>
              <a:t>полученных</a:t>
            </a:r>
            <a:r>
              <a:rPr dirty="0"/>
              <a:t>	</a:t>
            </a:r>
            <a:r>
              <a:rPr spc="-10" dirty="0"/>
              <a:t>знаний</a:t>
            </a:r>
            <a:r>
              <a:rPr dirty="0"/>
              <a:t>	</a:t>
            </a:r>
            <a:r>
              <a:rPr spc="-50" dirty="0"/>
              <a:t>и</a:t>
            </a:r>
            <a:r>
              <a:rPr dirty="0"/>
              <a:t>	</a:t>
            </a:r>
            <a:r>
              <a:rPr spc="-20" dirty="0"/>
              <a:t>способов 	</a:t>
            </a:r>
            <a:r>
              <a:rPr dirty="0"/>
              <a:t>изображение</a:t>
            </a:r>
            <a:r>
              <a:rPr spc="-120" dirty="0"/>
              <a:t> </a:t>
            </a:r>
            <a:r>
              <a:rPr spc="-10" dirty="0"/>
              <a:t>сложной</a:t>
            </a:r>
            <a:r>
              <a:rPr spc="-120" dirty="0"/>
              <a:t> </a:t>
            </a:r>
            <a:r>
              <a:rPr spc="-10" dirty="0"/>
              <a:t>формы</a:t>
            </a: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5600" algn="l"/>
                <a:tab pos="2275840" algn="l"/>
                <a:tab pos="3973829" algn="l"/>
                <a:tab pos="5992495" algn="l"/>
              </a:tabLst>
            </a:pPr>
            <a:r>
              <a:rPr spc="-10" dirty="0"/>
              <a:t>Выявление</a:t>
            </a:r>
            <a:r>
              <a:rPr dirty="0"/>
              <a:t>	</a:t>
            </a:r>
            <a:r>
              <a:rPr spc="-10" dirty="0"/>
              <a:t>основных</a:t>
            </a:r>
            <a:r>
              <a:rPr dirty="0"/>
              <a:t>	</a:t>
            </a:r>
            <a:r>
              <a:rPr spc="-10" dirty="0"/>
              <a:t>визуальных</a:t>
            </a:r>
            <a:r>
              <a:rPr dirty="0"/>
              <a:t>	</a:t>
            </a:r>
            <a:r>
              <a:rPr spc="-10" dirty="0"/>
              <a:t>характеристик</a:t>
            </a:r>
          </a:p>
          <a:p>
            <a:pPr marL="355600">
              <a:lnSpc>
                <a:spcPct val="100000"/>
              </a:lnSpc>
            </a:pPr>
            <a:r>
              <a:rPr spc="-10" dirty="0"/>
              <a:t>предметов,</a:t>
            </a:r>
            <a:r>
              <a:rPr spc="-110" dirty="0"/>
              <a:t> </a:t>
            </a:r>
            <a:r>
              <a:rPr spc="-10" dirty="0"/>
              <a:t>самоанализ</a:t>
            </a:r>
          </a:p>
          <a:p>
            <a:pPr marL="354965" indent="-342265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4965" algn="l"/>
              </a:tabLst>
            </a:pPr>
            <a:r>
              <a:rPr spc="-10" dirty="0"/>
              <a:t>Нахождение</a:t>
            </a:r>
            <a:r>
              <a:rPr spc="-85" dirty="0"/>
              <a:t> </a:t>
            </a:r>
            <a:r>
              <a:rPr dirty="0"/>
              <a:t>ошибок</a:t>
            </a:r>
            <a:r>
              <a:rPr spc="-60" dirty="0"/>
              <a:t> </a:t>
            </a:r>
            <a:r>
              <a:rPr dirty="0"/>
              <a:t>в</a:t>
            </a:r>
            <a:r>
              <a:rPr spc="-70" dirty="0"/>
              <a:t> </a:t>
            </a:r>
            <a:r>
              <a:rPr spc="-10" dirty="0"/>
              <a:t>изображении</a:t>
            </a: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Wingdings"/>
              <a:buChar char=""/>
              <a:tabLst>
                <a:tab pos="355600" algn="l"/>
              </a:tabLst>
            </a:pPr>
            <a:r>
              <a:rPr dirty="0"/>
              <a:t>Опыт</a:t>
            </a:r>
            <a:r>
              <a:rPr spc="-70" dirty="0"/>
              <a:t> </a:t>
            </a:r>
            <a:r>
              <a:rPr dirty="0"/>
              <a:t>работы</a:t>
            </a:r>
            <a:r>
              <a:rPr spc="-40" dirty="0"/>
              <a:t> </a:t>
            </a:r>
            <a:r>
              <a:rPr dirty="0"/>
              <a:t>в</a:t>
            </a:r>
            <a:r>
              <a:rPr spc="-40" dirty="0"/>
              <a:t> </a:t>
            </a:r>
            <a:r>
              <a:rPr dirty="0"/>
              <a:t>роли</a:t>
            </a:r>
            <a:r>
              <a:rPr spc="-35" dirty="0"/>
              <a:t> </a:t>
            </a:r>
            <a:r>
              <a:rPr spc="-10" dirty="0"/>
              <a:t>эксперта</a:t>
            </a:r>
          </a:p>
          <a:p>
            <a:pPr marL="354965" indent="-342265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4965" algn="l"/>
              </a:tabLst>
            </a:pPr>
            <a:r>
              <a:rPr spc="-10" dirty="0"/>
              <a:t>Выявление</a:t>
            </a:r>
            <a:r>
              <a:rPr spc="-114" dirty="0"/>
              <a:t> </a:t>
            </a:r>
            <a:r>
              <a:rPr dirty="0"/>
              <a:t>критерий</a:t>
            </a:r>
            <a:r>
              <a:rPr spc="-90" dirty="0"/>
              <a:t> </a:t>
            </a:r>
            <a:r>
              <a:rPr spc="-10" dirty="0"/>
              <a:t>оценивания</a:t>
            </a:r>
          </a:p>
          <a:p>
            <a:pPr marL="354965" indent="-342265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pos="354965" algn="l"/>
              </a:tabLst>
            </a:pPr>
            <a:r>
              <a:rPr dirty="0"/>
              <a:t>Практическая</a:t>
            </a:r>
            <a:r>
              <a:rPr spc="-75" dirty="0"/>
              <a:t> </a:t>
            </a:r>
            <a:r>
              <a:rPr dirty="0"/>
              <a:t>работа</a:t>
            </a:r>
            <a:r>
              <a:rPr spc="-55" dirty="0"/>
              <a:t> </a:t>
            </a:r>
            <a:r>
              <a:rPr dirty="0"/>
              <a:t>по</a:t>
            </a:r>
            <a:r>
              <a:rPr spc="-60" dirty="0"/>
              <a:t> </a:t>
            </a:r>
            <a:r>
              <a:rPr spc="-20" dirty="0"/>
              <a:t>предложенной</a:t>
            </a:r>
            <a:r>
              <a:rPr spc="-35" dirty="0"/>
              <a:t> </a:t>
            </a:r>
            <a:r>
              <a:rPr spc="-10" dirty="0"/>
              <a:t>инструкции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4700"/>
            <a:ext cx="8229600" cy="11430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12065" rIns="0" bIns="0" rtlCol="0">
            <a:spAutoFit/>
          </a:bodyPr>
          <a:lstStyle/>
          <a:p>
            <a:pPr marL="279400" marR="273685" indent="635" algn="ctr">
              <a:lnSpc>
                <a:spcPct val="100000"/>
              </a:lnSpc>
              <a:spcBef>
                <a:spcPts val="95"/>
              </a:spcBef>
              <a:tabLst>
                <a:tab pos="6594475" algn="l"/>
              </a:tabLst>
            </a:pPr>
            <a:r>
              <a:rPr sz="2400" dirty="0"/>
              <a:t>Примеры</a:t>
            </a:r>
            <a:r>
              <a:rPr sz="2400" spc="-110" dirty="0"/>
              <a:t> </a:t>
            </a:r>
            <a:r>
              <a:rPr sz="2400" dirty="0"/>
              <a:t>заданий,</a:t>
            </a:r>
            <a:r>
              <a:rPr sz="2400" spc="-85" dirty="0"/>
              <a:t> </a:t>
            </a:r>
            <a:r>
              <a:rPr sz="2400" spc="-10" dirty="0"/>
              <a:t>направленных</a:t>
            </a:r>
            <a:r>
              <a:rPr sz="2400" spc="-60" dirty="0"/>
              <a:t> </a:t>
            </a:r>
            <a:r>
              <a:rPr sz="2400" dirty="0"/>
              <a:t>на</a:t>
            </a:r>
            <a:r>
              <a:rPr sz="2400" spc="-90" dirty="0"/>
              <a:t> </a:t>
            </a:r>
            <a:r>
              <a:rPr sz="2400" spc="-10" dirty="0"/>
              <a:t>формирование функциональной</a:t>
            </a:r>
            <a:r>
              <a:rPr sz="2400" spc="-55" dirty="0"/>
              <a:t> </a:t>
            </a:r>
            <a:r>
              <a:rPr sz="2400" spc="-10" dirty="0"/>
              <a:t>грамотности</a:t>
            </a:r>
            <a:r>
              <a:rPr sz="2400" spc="-75" dirty="0"/>
              <a:t> </a:t>
            </a:r>
            <a:r>
              <a:rPr sz="2400" spc="-10" dirty="0"/>
              <a:t>обучающихся</a:t>
            </a:r>
            <a:r>
              <a:rPr sz="2400" dirty="0"/>
              <a:t>	на</a:t>
            </a:r>
            <a:r>
              <a:rPr sz="2400" spc="-30" dirty="0"/>
              <a:t> </a:t>
            </a:r>
            <a:r>
              <a:rPr sz="2400" spc="-20" dirty="0"/>
              <a:t>уроках изобразительного</a:t>
            </a:r>
            <a:r>
              <a:rPr sz="2400" spc="10" dirty="0"/>
              <a:t> </a:t>
            </a:r>
            <a:r>
              <a:rPr sz="2400" spc="-10" dirty="0"/>
              <a:t>искусства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535940" y="1535391"/>
            <a:ext cx="7877175" cy="4037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20165" indent="1837689">
              <a:lnSpc>
                <a:spcPct val="120000"/>
              </a:lnSpc>
              <a:spcBef>
                <a:spcPts val="100"/>
              </a:spcBef>
            </a:pPr>
            <a:r>
              <a:rPr sz="2800" b="1" dirty="0">
                <a:solidFill>
                  <a:srgbClr val="6F2F9F"/>
                </a:solidFill>
                <a:latin typeface="Times New Roman"/>
                <a:cs typeface="Times New Roman"/>
              </a:rPr>
              <a:t>Читательская</a:t>
            </a:r>
            <a:r>
              <a:rPr sz="2800" b="1" spc="-17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грамотность 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Читательская</a:t>
            </a:r>
            <a:r>
              <a:rPr sz="28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грамотность-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</a:t>
            </a:r>
            <a:endParaRPr sz="2800">
              <a:latin typeface="Times New Roman"/>
              <a:cs typeface="Times New Roman"/>
            </a:endParaRPr>
          </a:p>
          <a:p>
            <a:pPr marL="355600" marR="5080">
              <a:lnSpc>
                <a:spcPct val="100000"/>
              </a:lnSpc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учащихся</a:t>
            </a:r>
            <a:r>
              <a:rPr sz="2800" b="1" spc="-1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2800" b="1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осмыслению</a:t>
            </a:r>
            <a:r>
              <a:rPr sz="28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текстов</a:t>
            </a:r>
            <a:r>
              <a:rPr sz="28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различного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содержания</a:t>
            </a:r>
            <a:r>
              <a:rPr sz="28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,способность</a:t>
            </a:r>
            <a:r>
              <a:rPr sz="28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28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использованию 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прочитанного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различных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жизненных ситуациях.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8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всех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этапах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урока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ИЗО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можно подобрать</a:t>
            </a:r>
            <a:r>
              <a:rPr sz="2800" b="1" spc="-1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задания,</a:t>
            </a:r>
            <a:r>
              <a:rPr sz="2800" b="1" spc="-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которые</a:t>
            </a:r>
            <a:r>
              <a:rPr sz="28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формируют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у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учащихся</a:t>
            </a:r>
            <a:r>
              <a:rPr sz="2800" b="1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целый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ряд</a:t>
            </a:r>
            <a:r>
              <a:rPr sz="28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важнейших</a:t>
            </a:r>
            <a:r>
              <a:rPr sz="28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операций,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лежащих</a:t>
            </a:r>
            <a:r>
              <a:rPr sz="2800" b="1" spc="-1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b="1" spc="-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основе</a:t>
            </a:r>
            <a:r>
              <a:rPr sz="2800" b="1" spc="-1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читательской</a:t>
            </a:r>
            <a:r>
              <a:rPr sz="28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грамотности</a:t>
            </a:r>
            <a:r>
              <a:rPr sz="2800" b="1" spc="-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5616575"/>
            <a:ext cx="1752600" cy="10985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152400"/>
            <a:ext cx="3008630" cy="8382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1870"/>
              </a:lnSpc>
            </a:pPr>
            <a:r>
              <a:rPr sz="1800" b="1" dirty="0">
                <a:solidFill>
                  <a:srgbClr val="6F2F9F"/>
                </a:solidFill>
                <a:latin typeface="Arial"/>
                <a:cs typeface="Arial"/>
              </a:rPr>
              <a:t>Задание:</a:t>
            </a:r>
            <a:r>
              <a:rPr sz="1800" b="1" spc="-8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6F2F9F"/>
                </a:solidFill>
                <a:latin typeface="Arial"/>
                <a:cs typeface="Arial"/>
              </a:rPr>
              <a:t>«Нарисуй</a:t>
            </a:r>
            <a:endParaRPr sz="1800">
              <a:latin typeface="Arial"/>
              <a:cs typeface="Arial"/>
            </a:endParaRPr>
          </a:p>
          <a:p>
            <a:pPr marL="91440" marR="815975">
              <a:lnSpc>
                <a:spcPct val="100000"/>
              </a:lnSpc>
            </a:pPr>
            <a:r>
              <a:rPr sz="1800" b="1" spc="-10" dirty="0">
                <a:solidFill>
                  <a:srgbClr val="6F2F9F"/>
                </a:solidFill>
                <a:latin typeface="Arial"/>
                <a:cs typeface="Arial"/>
              </a:rPr>
              <a:t>стихотворение»</a:t>
            </a:r>
            <a:r>
              <a:rPr sz="1800" b="1" spc="-12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6F2F9F"/>
                </a:solidFill>
                <a:latin typeface="Arial"/>
                <a:cs typeface="Arial"/>
              </a:rPr>
              <a:t>(2 </a:t>
            </a:r>
            <a:r>
              <a:rPr sz="1800" b="1" spc="-10" dirty="0">
                <a:solidFill>
                  <a:srgbClr val="6F2F9F"/>
                </a:solidFill>
                <a:latin typeface="Arial"/>
                <a:cs typeface="Arial"/>
              </a:rPr>
              <a:t>класс)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460703"/>
            <a:ext cx="2801620" cy="463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Плыли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по</a:t>
            </a:r>
            <a:r>
              <a:rPr sz="1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небу</a:t>
            </a:r>
            <a:r>
              <a:rPr sz="1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тучки.</a:t>
            </a:r>
            <a:endParaRPr sz="18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1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Тучек-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четыре</a:t>
            </a:r>
            <a:r>
              <a:rPr sz="18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штучки:</a:t>
            </a:r>
            <a:endParaRPr sz="1800">
              <a:latin typeface="Times New Roman"/>
              <a:cs typeface="Times New Roman"/>
            </a:endParaRPr>
          </a:p>
          <a:p>
            <a:pPr marL="12700" marR="434340" algn="just">
              <a:lnSpc>
                <a:spcPct val="100000"/>
              </a:lnSpc>
              <a:spcBef>
                <a:spcPts val="434"/>
              </a:spcBef>
            </a:pP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От</a:t>
            </a:r>
            <a:r>
              <a:rPr sz="1800" b="1" spc="-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первой</a:t>
            </a:r>
            <a:r>
              <a:rPr sz="18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до</a:t>
            </a:r>
            <a:r>
              <a:rPr sz="18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третьей- </a:t>
            </a:r>
            <a:r>
              <a:rPr sz="1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люди;</a:t>
            </a:r>
            <a:r>
              <a:rPr sz="1800" b="1" spc="-9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Четвертая</a:t>
            </a:r>
            <a:r>
              <a:rPr sz="1800" b="1" spc="-7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была верблюдик.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К</a:t>
            </a:r>
            <a:r>
              <a:rPr sz="1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ним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любопытством</a:t>
            </a:r>
            <a:r>
              <a:rPr sz="1800" b="1" spc="-7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объятая</a:t>
            </a:r>
            <a:r>
              <a:rPr sz="18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,</a:t>
            </a:r>
            <a:endParaRPr sz="1800">
              <a:latin typeface="Times New Roman"/>
              <a:cs typeface="Times New Roman"/>
            </a:endParaRPr>
          </a:p>
          <a:p>
            <a:pPr marL="12700" marR="38100" indent="54610">
              <a:lnSpc>
                <a:spcPct val="100000"/>
              </a:lnSpc>
              <a:spcBef>
                <a:spcPts val="430"/>
              </a:spcBef>
            </a:pP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По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дороге</a:t>
            </a:r>
            <a:r>
              <a:rPr sz="18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пристала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пятая,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От</a:t>
            </a:r>
            <a:r>
              <a:rPr sz="1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нее</a:t>
            </a:r>
            <a:r>
              <a:rPr sz="18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в</a:t>
            </a:r>
            <a:r>
              <a:rPr sz="1800" b="1" spc="-3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небосинем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лоне</a:t>
            </a:r>
            <a:r>
              <a:rPr sz="1800" b="1" spc="-8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Разбежались</a:t>
            </a:r>
            <a:r>
              <a:rPr sz="1800" b="1" spc="-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за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слоником</a:t>
            </a:r>
            <a:r>
              <a:rPr sz="1800" b="1" spc="-6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слоник.</a:t>
            </a:r>
            <a:r>
              <a:rPr sz="1800" b="1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И.</a:t>
            </a:r>
            <a:r>
              <a:rPr sz="1800" b="1" spc="-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не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знаю</a:t>
            </a:r>
            <a:r>
              <a:rPr sz="1800" b="1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,спугнула</a:t>
            </a:r>
            <a:r>
              <a:rPr sz="18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шестая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ли,</a:t>
            </a:r>
            <a:endParaRPr sz="1800">
              <a:latin typeface="Times New Roman"/>
              <a:cs typeface="Times New Roman"/>
            </a:endParaRPr>
          </a:p>
          <a:p>
            <a:pPr marL="12700" marR="365760">
              <a:lnSpc>
                <a:spcPct val="100000"/>
              </a:lnSpc>
              <a:spcBef>
                <a:spcPts val="434"/>
              </a:spcBef>
            </a:pP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Тучки</a:t>
            </a:r>
            <a:r>
              <a:rPr sz="1800" b="1" spc="-7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взяли</a:t>
            </a:r>
            <a:r>
              <a:rPr sz="1800" b="1" spc="-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все-</a:t>
            </a:r>
            <a:r>
              <a:rPr sz="1800" b="1" spc="-50" dirty="0">
                <a:solidFill>
                  <a:srgbClr val="C00000"/>
                </a:solidFill>
                <a:latin typeface="Times New Roman"/>
                <a:cs typeface="Times New Roman"/>
              </a:rPr>
              <a:t>и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растаяли</a:t>
            </a:r>
            <a:r>
              <a:rPr sz="1800" b="1" spc="-6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.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800" b="1" spc="-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следом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C00000"/>
                </a:solidFill>
                <a:latin typeface="Times New Roman"/>
                <a:cs typeface="Times New Roman"/>
              </a:rPr>
              <a:t>за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ними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,гонясь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sz="1800" b="1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сжирав,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434"/>
              </a:spcBef>
            </a:pPr>
            <a:r>
              <a:rPr sz="1800" b="1" dirty="0">
                <a:solidFill>
                  <a:srgbClr val="C00000"/>
                </a:solidFill>
                <a:latin typeface="Times New Roman"/>
                <a:cs typeface="Times New Roman"/>
              </a:rPr>
              <a:t>Солнце</a:t>
            </a:r>
            <a:r>
              <a:rPr sz="1800" b="1" spc="-7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C00000"/>
                </a:solidFill>
                <a:latin typeface="Times New Roman"/>
                <a:cs typeface="Times New Roman"/>
              </a:rPr>
              <a:t>погналось-желтый жираф.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81400" y="1066800"/>
            <a:ext cx="3505200" cy="2514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53000" y="3657600"/>
            <a:ext cx="350520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4700"/>
            <a:ext cx="8229600" cy="11430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345440" rIns="0" bIns="0" rtlCol="0">
            <a:spAutoFit/>
          </a:bodyPr>
          <a:lstStyle/>
          <a:p>
            <a:pPr marL="878205">
              <a:lnSpc>
                <a:spcPct val="100000"/>
              </a:lnSpc>
              <a:spcBef>
                <a:spcPts val="2720"/>
              </a:spcBef>
            </a:pPr>
            <a:r>
              <a:rPr u="heavy" spc="-100" dirty="0">
                <a:uFill>
                  <a:solidFill>
                    <a:srgbClr val="BE0000"/>
                  </a:solidFill>
                </a:uFill>
              </a:rPr>
              <a:t>МАТЕМАТИЧЕСКАЯ</a:t>
            </a:r>
            <a:r>
              <a:rPr u="heavy" spc="-80" dirty="0">
                <a:uFill>
                  <a:solidFill>
                    <a:srgbClr val="BE0000"/>
                  </a:solidFill>
                </a:uFill>
              </a:rPr>
              <a:t> </a:t>
            </a:r>
            <a:r>
              <a:rPr u="heavy" spc="-10" dirty="0">
                <a:uFill>
                  <a:solidFill>
                    <a:srgbClr val="BE0000"/>
                  </a:solidFill>
                </a:uFill>
              </a:rPr>
              <a:t>ГРАМОТНОСТЬ</a:t>
            </a:r>
            <a:r>
              <a:rPr spc="-10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907660" y="1697558"/>
            <a:ext cx="36239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6598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человека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мыслить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21283" y="1697558"/>
            <a:ext cx="3611879" cy="1583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95"/>
              </a:spcBef>
              <a:buFont typeface="Microsoft Sans Serif"/>
              <a:buChar char="•"/>
              <a:tabLst>
                <a:tab pos="355600" algn="l"/>
                <a:tab pos="1643380" algn="l"/>
              </a:tabLst>
            </a:pP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Это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 математически,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185"/>
              </a:spcBef>
              <a:buFont typeface="Microsoft Sans Serif"/>
              <a:buChar char="•"/>
              <a:tabLst>
                <a:tab pos="355600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формулировать,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57013" y="2828670"/>
            <a:ext cx="347535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57550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применять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64488" y="3255035"/>
            <a:ext cx="7565390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интерпретировать</a:t>
            </a:r>
            <a:r>
              <a:rPr sz="2800" b="1" spc="6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математику</a:t>
            </a:r>
            <a:r>
              <a:rPr sz="2800" b="1" spc="6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для</a:t>
            </a:r>
            <a:r>
              <a:rPr sz="2800" b="1" spc="6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решения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задач</a:t>
            </a:r>
            <a:r>
              <a:rPr sz="2800" b="1" spc="43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b="1" spc="434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разнообразных</a:t>
            </a:r>
            <a:r>
              <a:rPr sz="2800" b="1" spc="44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практических контекстах.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8400" y="4495736"/>
            <a:ext cx="2536825" cy="217335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52400"/>
            <a:ext cx="8153400" cy="1143000"/>
          </a:xfrm>
          <a:custGeom>
            <a:avLst/>
            <a:gdLst/>
            <a:ahLst/>
            <a:cxnLst/>
            <a:rect l="l" t="t" r="r" b="b"/>
            <a:pathLst>
              <a:path w="8153400" h="1143000">
                <a:moveTo>
                  <a:pt x="8153400" y="0"/>
                </a:moveTo>
                <a:lnTo>
                  <a:pt x="0" y="0"/>
                </a:lnTo>
                <a:lnTo>
                  <a:pt x="0" y="1143000"/>
                </a:lnTo>
                <a:lnTo>
                  <a:pt x="8153400" y="1143000"/>
                </a:lnTo>
                <a:lnTo>
                  <a:pt x="8153400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86078" y="25400"/>
            <a:ext cx="6551295" cy="1367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17195">
              <a:lnSpc>
                <a:spcPct val="100000"/>
              </a:lnSpc>
              <a:spcBef>
                <a:spcPts val="100"/>
              </a:spcBef>
            </a:pPr>
            <a:r>
              <a:rPr sz="4400" b="0" spc="-20" dirty="0">
                <a:solidFill>
                  <a:srgbClr val="AA3A17"/>
                </a:solidFill>
                <a:latin typeface="Microsoft Sans Serif"/>
                <a:cs typeface="Microsoft Sans Serif"/>
              </a:rPr>
              <a:t>Задания</a:t>
            </a:r>
            <a:r>
              <a:rPr sz="4400" b="0" spc="-190" dirty="0">
                <a:solidFill>
                  <a:srgbClr val="AA3A17"/>
                </a:solidFill>
                <a:latin typeface="Microsoft Sans Serif"/>
                <a:cs typeface="Microsoft Sans Serif"/>
              </a:rPr>
              <a:t> </a:t>
            </a:r>
            <a:r>
              <a:rPr sz="4400" b="0" dirty="0">
                <a:solidFill>
                  <a:srgbClr val="AA3A17"/>
                </a:solidFill>
                <a:latin typeface="Microsoft Sans Serif"/>
                <a:cs typeface="Microsoft Sans Serif"/>
              </a:rPr>
              <a:t>на</a:t>
            </a:r>
            <a:r>
              <a:rPr sz="4400" b="0" spc="-165" dirty="0">
                <a:solidFill>
                  <a:srgbClr val="AA3A17"/>
                </a:solidFill>
                <a:latin typeface="Microsoft Sans Serif"/>
                <a:cs typeface="Microsoft Sans Serif"/>
              </a:rPr>
              <a:t> </a:t>
            </a:r>
            <a:r>
              <a:rPr sz="4400" b="0" spc="-10" dirty="0">
                <a:solidFill>
                  <a:srgbClr val="AA3A17"/>
                </a:solidFill>
                <a:latin typeface="Microsoft Sans Serif"/>
                <a:cs typeface="Microsoft Sans Serif"/>
              </a:rPr>
              <a:t>отработку </a:t>
            </a:r>
            <a:r>
              <a:rPr sz="4400" b="0" spc="-60" dirty="0">
                <a:solidFill>
                  <a:srgbClr val="AA3A17"/>
                </a:solidFill>
                <a:latin typeface="Microsoft Sans Serif"/>
                <a:cs typeface="Microsoft Sans Serif"/>
              </a:rPr>
              <a:t>математических</a:t>
            </a:r>
            <a:r>
              <a:rPr sz="4400" b="0" spc="-215" dirty="0">
                <a:solidFill>
                  <a:srgbClr val="AA3A17"/>
                </a:solidFill>
                <a:latin typeface="Microsoft Sans Serif"/>
                <a:cs typeface="Microsoft Sans Serif"/>
              </a:rPr>
              <a:t> </a:t>
            </a:r>
            <a:r>
              <a:rPr sz="4400" b="0" spc="-25" dirty="0">
                <a:solidFill>
                  <a:srgbClr val="AA3A17"/>
                </a:solidFill>
                <a:latin typeface="Microsoft Sans Serif"/>
                <a:cs typeface="Microsoft Sans Serif"/>
              </a:rPr>
              <a:t>навыков</a:t>
            </a:r>
            <a:endParaRPr sz="4400">
              <a:latin typeface="Microsoft Sans Serif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1447800"/>
            <a:ext cx="3581400" cy="17526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19531" y="3659504"/>
            <a:ext cx="4173854" cy="79375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indent="196215" algn="just">
              <a:lnSpc>
                <a:spcPts val="1939"/>
              </a:lnSpc>
              <a:spcBef>
                <a:spcPts val="345"/>
              </a:spcBef>
            </a:pP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Художник</a:t>
            </a:r>
            <a:r>
              <a:rPr sz="1800" b="1" spc="-3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Казимир</a:t>
            </a:r>
            <a:r>
              <a:rPr sz="1800" b="1" spc="-3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Малевич,</a:t>
            </a:r>
            <a:r>
              <a:rPr sz="1800" b="1" spc="-3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60" dirty="0">
                <a:solidFill>
                  <a:srgbClr val="006FC0"/>
                </a:solidFill>
                <a:latin typeface="Arial"/>
                <a:cs typeface="Arial"/>
              </a:rPr>
              <a:t>автор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знаменитого</a:t>
            </a:r>
            <a:r>
              <a:rPr sz="1800" b="1" spc="375" dirty="0">
                <a:solidFill>
                  <a:srgbClr val="006FC0"/>
                </a:solidFill>
                <a:latin typeface="Arial"/>
                <a:cs typeface="Arial"/>
              </a:rPr>
              <a:t> 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«Черного</a:t>
            </a:r>
            <a:r>
              <a:rPr sz="1800" b="1" spc="375" dirty="0">
                <a:solidFill>
                  <a:srgbClr val="006FC0"/>
                </a:solidFill>
                <a:latin typeface="Arial"/>
                <a:cs typeface="Arial"/>
              </a:rPr>
              <a:t>  </a:t>
            </a:r>
            <a:r>
              <a:rPr sz="1800" b="1" spc="-35" dirty="0">
                <a:solidFill>
                  <a:srgbClr val="006FC0"/>
                </a:solidFill>
                <a:latin typeface="Arial"/>
                <a:cs typeface="Arial"/>
              </a:rPr>
              <a:t>квадрата», </a:t>
            </a:r>
            <a:r>
              <a:rPr sz="1800" b="1" spc="-75" dirty="0">
                <a:solidFill>
                  <a:srgbClr val="006FC0"/>
                </a:solidFill>
                <a:latin typeface="Arial"/>
                <a:cs typeface="Arial"/>
              </a:rPr>
              <a:t>родился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в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1878</a:t>
            </a:r>
            <a:r>
              <a:rPr sz="1800" b="1" spc="-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35" dirty="0">
                <a:solidFill>
                  <a:srgbClr val="006FC0"/>
                </a:solidFill>
                <a:latin typeface="Arial"/>
                <a:cs typeface="Arial"/>
              </a:rPr>
              <a:t>году.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80" dirty="0">
                <a:solidFill>
                  <a:srgbClr val="006FC0"/>
                </a:solidFill>
                <a:latin typeface="Arial"/>
                <a:cs typeface="Arial"/>
              </a:rPr>
              <a:t>Свою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90" dirty="0">
                <a:solidFill>
                  <a:srgbClr val="006FC0"/>
                </a:solidFill>
                <a:latin typeface="Arial"/>
                <a:cs typeface="Arial"/>
              </a:rPr>
              <a:t>известную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9531" y="4400245"/>
            <a:ext cx="417131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25550" algn="l"/>
                <a:tab pos="2553335" algn="l"/>
                <a:tab pos="3905250" algn="l"/>
              </a:tabLst>
            </a:pP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картину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	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«Черный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	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квадрат»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	</a:t>
            </a:r>
            <a:r>
              <a:rPr sz="1800" b="1" spc="-80" dirty="0">
                <a:solidFill>
                  <a:srgbClr val="006FC0"/>
                </a:solidFill>
                <a:latin typeface="Arial"/>
                <a:cs typeface="Arial"/>
              </a:rPr>
              <a:t>он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9531" y="4647438"/>
            <a:ext cx="22459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70" dirty="0">
                <a:solidFill>
                  <a:srgbClr val="006FC0"/>
                </a:solidFill>
                <a:latin typeface="Arial"/>
                <a:cs typeface="Arial"/>
              </a:rPr>
              <a:t>написал</a:t>
            </a:r>
            <a:r>
              <a:rPr sz="1800" b="1" spc="-5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75" dirty="0">
                <a:solidFill>
                  <a:srgbClr val="006FC0"/>
                </a:solidFill>
                <a:latin typeface="Arial"/>
                <a:cs typeface="Arial"/>
              </a:rPr>
              <a:t>в</a:t>
            </a:r>
            <a:r>
              <a:rPr sz="1800" b="1" spc="-2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1915</a:t>
            </a:r>
            <a:r>
              <a:rPr sz="1800" b="1" spc="-4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0" dirty="0">
                <a:solidFill>
                  <a:srgbClr val="006FC0"/>
                </a:solidFill>
                <a:latin typeface="Arial"/>
                <a:cs typeface="Arial"/>
              </a:rPr>
              <a:t>году.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9531" y="4837988"/>
            <a:ext cx="4173220" cy="120840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208915">
              <a:lnSpc>
                <a:spcPct val="100000"/>
              </a:lnSpc>
              <a:spcBef>
                <a:spcPts val="1095"/>
              </a:spcBef>
            </a:pPr>
            <a:r>
              <a:rPr sz="1800" b="1" spc="-70" dirty="0">
                <a:solidFill>
                  <a:srgbClr val="006FC0"/>
                </a:solidFill>
                <a:latin typeface="Arial"/>
                <a:cs typeface="Arial"/>
              </a:rPr>
              <a:t>Ответьте</a:t>
            </a:r>
            <a:r>
              <a:rPr sz="1800" b="1" spc="-6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на</a:t>
            </a:r>
            <a:r>
              <a:rPr sz="1800" b="1" spc="-1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10" dirty="0">
                <a:solidFill>
                  <a:srgbClr val="006FC0"/>
                </a:solidFill>
                <a:latin typeface="Arial"/>
                <a:cs typeface="Arial"/>
              </a:rPr>
              <a:t>вопрос:</a:t>
            </a:r>
            <a:r>
              <a:rPr sz="1800" b="1" spc="-5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90" dirty="0">
                <a:solidFill>
                  <a:srgbClr val="006FC0"/>
                </a:solidFill>
                <a:latin typeface="Arial"/>
                <a:cs typeface="Arial"/>
              </a:rPr>
              <a:t>сколько</a:t>
            </a:r>
            <a:r>
              <a:rPr sz="1800" b="1" spc="-6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25" dirty="0">
                <a:solidFill>
                  <a:srgbClr val="006FC0"/>
                </a:solidFill>
                <a:latin typeface="Arial"/>
                <a:cs typeface="Arial"/>
              </a:rPr>
              <a:t>лет</a:t>
            </a:r>
            <a:endParaRPr sz="1800">
              <a:latin typeface="Arial"/>
              <a:cs typeface="Arial"/>
            </a:endParaRPr>
          </a:p>
          <a:p>
            <a:pPr marL="208915">
              <a:lnSpc>
                <a:spcPct val="100000"/>
              </a:lnSpc>
              <a:spcBef>
                <a:spcPts val="994"/>
              </a:spcBef>
            </a:pPr>
            <a:r>
              <a:rPr sz="1800" b="1" spc="-70" dirty="0">
                <a:solidFill>
                  <a:srgbClr val="006FC0"/>
                </a:solidFill>
                <a:latin typeface="Arial"/>
                <a:cs typeface="Arial"/>
              </a:rPr>
              <a:t>было</a:t>
            </a:r>
            <a:r>
              <a:rPr sz="1800" b="1" spc="17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50" dirty="0">
                <a:solidFill>
                  <a:srgbClr val="006FC0"/>
                </a:solidFill>
                <a:latin typeface="Arial"/>
                <a:cs typeface="Arial"/>
              </a:rPr>
              <a:t>художнику,</a:t>
            </a:r>
            <a:r>
              <a:rPr sz="1800" b="1" spc="18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когда</a:t>
            </a:r>
            <a:r>
              <a:rPr sz="1800" b="1" spc="18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6FC0"/>
                </a:solidFill>
                <a:latin typeface="Arial"/>
                <a:cs typeface="Arial"/>
              </a:rPr>
              <a:t>он</a:t>
            </a:r>
            <a:r>
              <a:rPr sz="1800" b="1" spc="175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45" dirty="0">
                <a:solidFill>
                  <a:srgbClr val="006FC0"/>
                </a:solidFill>
                <a:latin typeface="Arial"/>
                <a:cs typeface="Arial"/>
              </a:rPr>
              <a:t>написал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800" b="1" spc="-90" dirty="0">
                <a:solidFill>
                  <a:srgbClr val="006FC0"/>
                </a:solidFill>
                <a:latin typeface="Arial"/>
                <a:cs typeface="Arial"/>
              </a:rPr>
              <a:t>эту</a:t>
            </a:r>
            <a:r>
              <a:rPr sz="1800" b="1" spc="-50" dirty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Arial"/>
                <a:cs typeface="Arial"/>
              </a:rPr>
              <a:t>картину?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57800" y="1371472"/>
            <a:ext cx="1633474" cy="208127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816221" y="3531489"/>
            <a:ext cx="310324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Знаменитый</a:t>
            </a:r>
            <a:r>
              <a:rPr sz="1800" b="1" spc="-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художник Леонардо</a:t>
            </a:r>
            <a:r>
              <a:rPr sz="1800" b="1" spc="-7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да</a:t>
            </a:r>
            <a:r>
              <a:rPr sz="1800" b="1" spc="-4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Винчи</a:t>
            </a:r>
            <a:r>
              <a:rPr sz="1800" b="1" spc="-6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родился</a:t>
            </a:r>
            <a:r>
              <a:rPr sz="1800" b="1" spc="-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50" dirty="0">
                <a:solidFill>
                  <a:srgbClr val="006FC0"/>
                </a:solidFill>
                <a:latin typeface="Times New Roman"/>
                <a:cs typeface="Times New Roman"/>
              </a:rPr>
              <a:t>в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1452</a:t>
            </a:r>
            <a:r>
              <a:rPr sz="1800" b="1" spc="-3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20" dirty="0">
                <a:solidFill>
                  <a:srgbClr val="006FC0"/>
                </a:solidFill>
                <a:latin typeface="Times New Roman"/>
                <a:cs typeface="Times New Roman"/>
              </a:rPr>
              <a:t>году.</a:t>
            </a:r>
            <a:endParaRPr sz="1800">
              <a:latin typeface="Times New Roman"/>
              <a:cs typeface="Times New Roman"/>
            </a:endParaRPr>
          </a:p>
          <a:p>
            <a:pPr marL="12700" marR="561340">
              <a:lnSpc>
                <a:spcPct val="100000"/>
              </a:lnSpc>
            </a:pP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Назовите</a:t>
            </a:r>
            <a:r>
              <a:rPr sz="1800" b="1" spc="-40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век,</a:t>
            </a:r>
            <a:r>
              <a:rPr sz="1800" b="1" spc="-3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6FC0"/>
                </a:solidFill>
                <a:latin typeface="Times New Roman"/>
                <a:cs typeface="Times New Roman"/>
              </a:rPr>
              <a:t>в</a:t>
            </a:r>
            <a:r>
              <a:rPr sz="1800" b="1" spc="-4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котором родился</a:t>
            </a:r>
            <a:r>
              <a:rPr sz="1800" b="1" spc="-55" dirty="0">
                <a:solidFill>
                  <a:srgbClr val="006FC0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6FC0"/>
                </a:solidFill>
                <a:latin typeface="Times New Roman"/>
                <a:cs typeface="Times New Roman"/>
              </a:rPr>
              <a:t>художник?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44905" rIns="0" bIns="0" rtlCol="0">
            <a:spAutoFit/>
          </a:bodyPr>
          <a:lstStyle/>
          <a:p>
            <a:pPr marL="379095">
              <a:lnSpc>
                <a:spcPct val="100000"/>
              </a:lnSpc>
              <a:spcBef>
                <a:spcPts val="95"/>
              </a:spcBef>
            </a:pPr>
            <a:r>
              <a:rPr u="heavy" spc="-50" dirty="0">
                <a:uFill>
                  <a:solidFill>
                    <a:srgbClr val="BE0000"/>
                  </a:solidFill>
                </a:uFill>
              </a:rPr>
              <a:t>ЕСТЕСТВЕННО-</a:t>
            </a:r>
            <a:r>
              <a:rPr u="heavy" spc="-70" dirty="0">
                <a:uFill>
                  <a:solidFill>
                    <a:srgbClr val="BE0000"/>
                  </a:solidFill>
                </a:uFill>
              </a:rPr>
              <a:t>НАУЧНАЯ</a:t>
            </a:r>
            <a:r>
              <a:rPr u="heavy" spc="10" dirty="0">
                <a:uFill>
                  <a:solidFill>
                    <a:srgbClr val="BE0000"/>
                  </a:solidFill>
                </a:uFill>
              </a:rPr>
              <a:t> </a:t>
            </a:r>
            <a:r>
              <a:rPr u="heavy" spc="-30" dirty="0">
                <a:uFill>
                  <a:solidFill>
                    <a:srgbClr val="BE0000"/>
                  </a:solidFill>
                </a:uFill>
              </a:rPr>
              <a:t>ГРАМОТНОСТЬ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18310"/>
            <a:ext cx="8074659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это</a:t>
            </a:r>
            <a:r>
              <a:rPr sz="3600" spc="37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</a:t>
            </a:r>
            <a:r>
              <a:rPr sz="3600" spc="38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человека</a:t>
            </a:r>
            <a:r>
              <a:rPr sz="3600" spc="37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3600" spc="-10" dirty="0">
                <a:solidFill>
                  <a:srgbClr val="001F5F"/>
                </a:solidFill>
                <a:latin typeface="Times New Roman"/>
                <a:cs typeface="Times New Roman"/>
              </a:rPr>
              <a:t>занимать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активную</a:t>
            </a:r>
            <a:r>
              <a:rPr sz="3600" spc="3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гражданскую</a:t>
            </a:r>
            <a:r>
              <a:rPr sz="3600" spc="3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позицию</a:t>
            </a:r>
            <a:r>
              <a:rPr sz="3600" spc="35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3600" spc="-25" dirty="0">
                <a:solidFill>
                  <a:srgbClr val="001F5F"/>
                </a:solidFill>
                <a:latin typeface="Times New Roman"/>
                <a:cs typeface="Times New Roman"/>
              </a:rPr>
              <a:t>по </a:t>
            </a:r>
            <a:r>
              <a:rPr sz="3600" spc="-20" dirty="0">
                <a:solidFill>
                  <a:srgbClr val="001F5F"/>
                </a:solidFill>
                <a:latin typeface="Times New Roman"/>
                <a:cs typeface="Times New Roman"/>
              </a:rPr>
              <a:t>общественно-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значимым</a:t>
            </a:r>
            <a:r>
              <a:rPr sz="3600" spc="735" dirty="0">
                <a:solidFill>
                  <a:srgbClr val="001F5F"/>
                </a:solidFill>
                <a:latin typeface="Times New Roman"/>
                <a:cs typeface="Times New Roman"/>
              </a:rPr>
              <a:t>     </a:t>
            </a:r>
            <a:r>
              <a:rPr sz="3600" spc="-10" dirty="0">
                <a:solidFill>
                  <a:srgbClr val="001F5F"/>
                </a:solidFill>
                <a:latin typeface="Times New Roman"/>
                <a:cs typeface="Times New Roman"/>
              </a:rPr>
              <a:t>вопросам,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связанным</a:t>
            </a:r>
            <a:r>
              <a:rPr sz="3600" spc="3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3600" spc="3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естественными</a:t>
            </a:r>
            <a:r>
              <a:rPr sz="3600" spc="409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наукам,</a:t>
            </a:r>
            <a:r>
              <a:rPr sz="3600" spc="3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его</a:t>
            </a:r>
            <a:r>
              <a:rPr sz="3600" spc="635" dirty="0">
                <a:solidFill>
                  <a:srgbClr val="001F5F"/>
                </a:solidFill>
                <a:latin typeface="Times New Roman"/>
                <a:cs typeface="Times New Roman"/>
              </a:rPr>
              <a:t>     </a:t>
            </a:r>
            <a:r>
              <a:rPr sz="3600" dirty="0">
                <a:solidFill>
                  <a:srgbClr val="001F5F"/>
                </a:solidFill>
                <a:latin typeface="Times New Roman"/>
                <a:cs typeface="Times New Roman"/>
              </a:rPr>
              <a:t>готовность</a:t>
            </a:r>
            <a:r>
              <a:rPr sz="3600" spc="645" dirty="0">
                <a:solidFill>
                  <a:srgbClr val="001F5F"/>
                </a:solidFill>
                <a:latin typeface="Times New Roman"/>
                <a:cs typeface="Times New Roman"/>
              </a:rPr>
              <a:t>     </a:t>
            </a:r>
            <a:r>
              <a:rPr sz="36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интересоваться </a:t>
            </a:r>
            <a:r>
              <a:rPr sz="3600" spc="-20" dirty="0">
                <a:solidFill>
                  <a:srgbClr val="001F5F"/>
                </a:solidFill>
                <a:latin typeface="Times New Roman"/>
                <a:cs typeface="Times New Roman"/>
              </a:rPr>
              <a:t>естественнонаучными</a:t>
            </a:r>
            <a:r>
              <a:rPr sz="3600" spc="-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идеями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8032" y="4876800"/>
            <a:ext cx="2305177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7804" rIns="0" bIns="0" rtlCol="0">
            <a:spAutoFit/>
          </a:bodyPr>
          <a:lstStyle/>
          <a:p>
            <a:pPr marL="3003550" marR="5080" indent="-1922145">
              <a:lnSpc>
                <a:spcPct val="100000"/>
              </a:lnSpc>
              <a:spcBef>
                <a:spcPts val="95"/>
              </a:spcBef>
            </a:pPr>
            <a:r>
              <a:rPr dirty="0"/>
              <a:t>Задание</a:t>
            </a:r>
            <a:r>
              <a:rPr spc="-140" dirty="0"/>
              <a:t> </a:t>
            </a:r>
            <a:r>
              <a:rPr dirty="0"/>
              <a:t>на</a:t>
            </a:r>
            <a:r>
              <a:rPr spc="-105" dirty="0"/>
              <a:t> </a:t>
            </a:r>
            <a:r>
              <a:rPr spc="-25" dirty="0"/>
              <a:t>знакомство</a:t>
            </a:r>
            <a:r>
              <a:rPr spc="-105" dirty="0"/>
              <a:t> </a:t>
            </a:r>
            <a:r>
              <a:rPr dirty="0"/>
              <a:t>с</a:t>
            </a:r>
            <a:r>
              <a:rPr spc="-114" dirty="0"/>
              <a:t> </a:t>
            </a:r>
            <a:r>
              <a:rPr spc="-10" dirty="0"/>
              <a:t>природными материалами.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81000" y="1066800"/>
            <a:ext cx="8196580" cy="2514600"/>
            <a:chOff x="381000" y="1066800"/>
            <a:chExt cx="8196580" cy="25146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1000" y="1066800"/>
              <a:ext cx="1905000" cy="25146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7000" y="1066800"/>
              <a:ext cx="2797175" cy="25130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15000" y="1143000"/>
              <a:ext cx="2862326" cy="2438400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114800"/>
            <a:ext cx="2743200" cy="19177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24600" y="4114736"/>
            <a:ext cx="2057400" cy="207810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124200" y="4114800"/>
            <a:ext cx="2209800" cy="18891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62557"/>
            <a:ext cx="4151629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930" dirty="0"/>
              <a:t>Г</a:t>
            </a:r>
            <a:r>
              <a:rPr sz="3200" spc="5" dirty="0"/>
              <a:t>л</a:t>
            </a:r>
            <a:r>
              <a:rPr sz="3200" spc="10" dirty="0"/>
              <a:t>о</a:t>
            </a:r>
            <a:r>
              <a:rPr sz="3200" spc="25" dirty="0"/>
              <a:t>б</a:t>
            </a:r>
            <a:r>
              <a:rPr sz="3200" spc="35" dirty="0"/>
              <a:t>а</a:t>
            </a:r>
            <a:r>
              <a:rPr sz="3200" spc="5" dirty="0"/>
              <a:t>л</a:t>
            </a:r>
            <a:r>
              <a:rPr sz="3200" spc="-20" dirty="0"/>
              <a:t>ь</a:t>
            </a:r>
            <a:r>
              <a:rPr sz="3200" spc="15" dirty="0"/>
              <a:t>н</a:t>
            </a:r>
            <a:r>
              <a:rPr sz="3200" spc="10" dirty="0"/>
              <a:t>о</a:t>
            </a:r>
            <a:r>
              <a:rPr sz="3200" spc="-15" dirty="0"/>
              <a:t>е</a:t>
            </a:r>
            <a:r>
              <a:rPr sz="3200" spc="-190" dirty="0"/>
              <a:t> </a:t>
            </a:r>
            <a:r>
              <a:rPr sz="3200" spc="-10" dirty="0"/>
              <a:t>мышление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71931" y="1807286"/>
            <a:ext cx="7316470" cy="122047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41300" marR="5080" indent="-228600" algn="just">
              <a:lnSpc>
                <a:spcPts val="3020"/>
              </a:lnSpc>
              <a:spcBef>
                <a:spcPts val="480"/>
              </a:spcBef>
              <a:buFont typeface="Microsoft Sans Serif"/>
              <a:buChar char="•"/>
              <a:tabLst>
                <a:tab pos="241300" algn="l"/>
              </a:tabLst>
            </a:pP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Это</a:t>
            </a:r>
            <a:r>
              <a:rPr sz="28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</a:t>
            </a:r>
            <a:r>
              <a:rPr sz="2800" b="1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перерабатывать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огромный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объем</a:t>
            </a:r>
            <a:r>
              <a:rPr sz="2800" b="1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информации</a:t>
            </a:r>
            <a:r>
              <a:rPr sz="2800" b="1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800" b="1" spc="-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широкомасштабным проблемам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мира</a:t>
            </a:r>
            <a:r>
              <a:rPr sz="28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,страны</a:t>
            </a:r>
            <a:r>
              <a:rPr sz="28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или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народа</a:t>
            </a:r>
            <a:r>
              <a:rPr sz="28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" y="3124200"/>
            <a:ext cx="3962400" cy="33528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600" y="3124200"/>
            <a:ext cx="4510024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04863"/>
            <a:ext cx="8229600" cy="94488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21526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695"/>
              </a:spcBef>
            </a:pPr>
            <a:r>
              <a:rPr sz="3200" spc="-65" dirty="0"/>
              <a:t>КРЕАТИВНОЕ</a:t>
            </a:r>
            <a:r>
              <a:rPr sz="3200" spc="-204" dirty="0"/>
              <a:t> </a:t>
            </a:r>
            <a:r>
              <a:rPr sz="3200" spc="-10" dirty="0"/>
              <a:t>МЫШЛЕНИЕ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59916" y="1615185"/>
            <a:ext cx="6859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7430" algn="l"/>
                <a:tab pos="2687320" algn="l"/>
                <a:tab pos="4260215" algn="l"/>
                <a:tab pos="5622925" algn="l"/>
              </a:tabLst>
            </a:pP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КРЕАТИВНОСТЬ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001F5F"/>
                </a:solidFill>
                <a:latin typeface="Times New Roman"/>
                <a:cs typeface="Times New Roman"/>
              </a:rPr>
              <a:t>–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порождать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необычные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8131" y="1645894"/>
            <a:ext cx="8061959" cy="675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456170">
              <a:lnSpc>
                <a:spcPct val="106600"/>
              </a:lnSpc>
              <a:spcBef>
                <a:spcPts val="100"/>
              </a:spcBef>
              <a:tabLst>
                <a:tab pos="1605280" algn="l"/>
                <a:tab pos="2109470" algn="l"/>
                <a:tab pos="3968115" algn="l"/>
                <a:tab pos="4740910" algn="l"/>
                <a:tab pos="6229985" algn="l"/>
                <a:tab pos="7278370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идеи, отклоняться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от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традиционных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схем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мышления,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быстро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решать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8131" y="2169388"/>
            <a:ext cx="8060690" cy="88836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проблемные</a:t>
            </a:r>
            <a:r>
              <a:rPr sz="2000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ситуации</a:t>
            </a:r>
            <a:endParaRPr sz="2000">
              <a:latin typeface="Times New Roman"/>
              <a:cs typeface="Times New Roman"/>
            </a:endParaRPr>
          </a:p>
          <a:p>
            <a:pPr marL="424180">
              <a:lnSpc>
                <a:spcPct val="100000"/>
              </a:lnSpc>
              <a:spcBef>
                <a:spcPts val="994"/>
              </a:spcBef>
              <a:tabLst>
                <a:tab pos="1868805" algn="l"/>
                <a:tab pos="2887345" algn="l"/>
                <a:tab pos="3749675" algn="l"/>
                <a:tab pos="5027295" algn="l"/>
                <a:tab pos="5320030" algn="l"/>
                <a:tab pos="6889750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Существует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разница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между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креативом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творчеством.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Последнее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8131" y="3031058"/>
            <a:ext cx="8060690" cy="1611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является</a:t>
            </a:r>
            <a:r>
              <a:rPr sz="2000" spc="41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процессом</a:t>
            </a:r>
            <a:r>
              <a:rPr sz="2000" spc="42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создания</a:t>
            </a:r>
            <a:r>
              <a:rPr sz="2000" spc="41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40" dirty="0">
                <a:solidFill>
                  <a:srgbClr val="001F5F"/>
                </a:solidFill>
                <a:latin typeface="Times New Roman"/>
                <a:cs typeface="Times New Roman"/>
              </a:rPr>
              <a:t>какого-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либо</a:t>
            </a:r>
            <a:r>
              <a:rPr sz="2000" spc="42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предмета</a:t>
            </a:r>
            <a:r>
              <a:rPr sz="2000" spc="42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искусства,</a:t>
            </a:r>
            <a:r>
              <a:rPr sz="2000" spc="41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а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креативное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мышление</a:t>
            </a:r>
            <a:r>
              <a:rPr sz="2000" spc="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направлено</a:t>
            </a:r>
            <a:r>
              <a:rPr sz="2000" spc="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гораздо</a:t>
            </a:r>
            <a:r>
              <a:rPr sz="2000" spc="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шире</a:t>
            </a:r>
            <a:r>
              <a:rPr sz="2000" spc="4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действует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даже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повседневной</a:t>
            </a:r>
            <a:r>
              <a:rPr sz="2000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жизни</a:t>
            </a:r>
            <a:r>
              <a:rPr sz="20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при</a:t>
            </a:r>
            <a:r>
              <a:rPr sz="2000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воплощении</a:t>
            </a:r>
            <a:r>
              <a:rPr sz="2000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элементарных</a:t>
            </a:r>
            <a:r>
              <a:rPr sz="2000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бытовых</a:t>
            </a:r>
            <a:r>
              <a:rPr sz="2000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задач.</a:t>
            </a:r>
            <a:endParaRPr sz="2000">
              <a:latin typeface="Times New Roman"/>
              <a:cs typeface="Times New Roman"/>
            </a:endParaRPr>
          </a:p>
          <a:p>
            <a:pPr marR="6350" algn="r">
              <a:lnSpc>
                <a:spcPct val="100000"/>
              </a:lnSpc>
              <a:spcBef>
                <a:spcPts val="480"/>
              </a:spcBef>
              <a:tabLst>
                <a:tab pos="1468755" algn="l"/>
                <a:tab pos="2475230" algn="l"/>
                <a:tab pos="2887980" algn="l"/>
                <a:tab pos="3792220" algn="l"/>
                <a:tab pos="4215765" algn="l"/>
                <a:tab pos="6360160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Креативные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задания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изобразительному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искусству</a:t>
            </a:r>
            <a:endParaRPr sz="2000">
              <a:latin typeface="Times New Roman"/>
              <a:cs typeface="Times New Roman"/>
            </a:endParaRPr>
          </a:p>
          <a:p>
            <a:pPr marR="6350" algn="r">
              <a:lnSpc>
                <a:spcPct val="100000"/>
              </a:lnSpc>
              <a:tabLst>
                <a:tab pos="1565275" algn="l"/>
                <a:tab pos="2729865" algn="l"/>
                <a:tab pos="4189729" algn="l"/>
                <a:tab pos="4455160" algn="l"/>
                <a:tab pos="5885180" algn="l"/>
                <a:tab pos="7237095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способствует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развитию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креативного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творческого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мышления.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Вместо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8131" y="4616958"/>
            <a:ext cx="72180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20165" algn="l"/>
                <a:tab pos="3018155" algn="l"/>
                <a:tab pos="4479925" algn="l"/>
                <a:tab pos="5295265" algn="l"/>
                <a:tab pos="6022975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шаблонов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порождаются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необычные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идеи,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дети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становятся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8131" y="4616958"/>
            <a:ext cx="80625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430770">
              <a:lnSpc>
                <a:spcPct val="100000"/>
              </a:lnSpc>
              <a:spcBef>
                <a:spcPts val="100"/>
              </a:spcBef>
              <a:tabLst>
                <a:tab pos="1890395" algn="l"/>
                <a:tab pos="2838450" algn="l"/>
                <a:tab pos="4018279" algn="l"/>
                <a:tab pos="4743450" algn="l"/>
                <a:tab pos="5855335" algn="l"/>
                <a:tab pos="7379334" algn="l"/>
              </a:tabLst>
            </a:pP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более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раскованными,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умеют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отстоять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свое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мнение,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появляются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новые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8131" y="5226558"/>
            <a:ext cx="80625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01164" algn="l"/>
                <a:tab pos="2765425" algn="l"/>
                <a:tab pos="3908425" algn="l"/>
                <a:tab pos="4170679" algn="l"/>
                <a:tab pos="5115560" algn="l"/>
                <a:tab pos="6099175" algn="l"/>
                <a:tab pos="7056120" algn="l"/>
                <a:tab pos="7559040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оригинальные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способы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решения,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первую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очередь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потому,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что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дети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перестают</a:t>
            </a:r>
            <a:r>
              <a:rPr sz="20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панически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бояться</a:t>
            </a:r>
            <a:r>
              <a:rPr sz="20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ошибок.</a:t>
            </a:r>
            <a:endParaRPr sz="20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0" y="5640881"/>
            <a:ext cx="914400" cy="11139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400" y="152400"/>
            <a:ext cx="7162800" cy="147828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273050" rIns="0" bIns="0" rtlCol="0">
            <a:spAutoFit/>
          </a:bodyPr>
          <a:lstStyle/>
          <a:p>
            <a:pPr marL="385445" marR="86995" indent="-137160">
              <a:lnSpc>
                <a:spcPct val="100000"/>
              </a:lnSpc>
              <a:spcBef>
                <a:spcPts val="2150"/>
              </a:spcBef>
              <a:tabLst>
                <a:tab pos="2404745" algn="l"/>
              </a:tabLst>
            </a:pP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Неграмотным</a:t>
            </a:r>
            <a:r>
              <a:rPr sz="2000" b="1" spc="-7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человеком</a:t>
            </a:r>
            <a:r>
              <a:rPr sz="2000" b="1" spc="-7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завтрашнего</a:t>
            </a:r>
            <a:r>
              <a:rPr sz="2000" b="1" spc="-6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дня</a:t>
            </a:r>
            <a:r>
              <a:rPr sz="20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будет</a:t>
            </a:r>
            <a:r>
              <a:rPr sz="2000" b="1" spc="-8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не</a:t>
            </a:r>
            <a:r>
              <a:rPr sz="2000" b="1" spc="-3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45" dirty="0">
                <a:solidFill>
                  <a:srgbClr val="6F2F9F"/>
                </a:solidFill>
                <a:latin typeface="Times New Roman"/>
                <a:cs typeface="Times New Roman"/>
              </a:rPr>
              <a:t>тот,</a:t>
            </a:r>
            <a:r>
              <a:rPr sz="2000" b="1" spc="-1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25" dirty="0">
                <a:solidFill>
                  <a:srgbClr val="6F2F9F"/>
                </a:solidFill>
                <a:latin typeface="Times New Roman"/>
                <a:cs typeface="Times New Roman"/>
              </a:rPr>
              <a:t>кто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не</a:t>
            </a:r>
            <a:r>
              <a:rPr sz="2000" b="1" spc="-3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умеет</a:t>
            </a:r>
            <a:r>
              <a:rPr sz="20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читать,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	а</a:t>
            </a:r>
            <a:r>
              <a:rPr sz="20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45" dirty="0">
                <a:solidFill>
                  <a:srgbClr val="6F2F9F"/>
                </a:solidFill>
                <a:latin typeface="Times New Roman"/>
                <a:cs typeface="Times New Roman"/>
              </a:rPr>
              <a:t>тот,</a:t>
            </a:r>
            <a:r>
              <a:rPr sz="2000" b="1" spc="-3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кто</a:t>
            </a:r>
            <a:r>
              <a:rPr sz="2000" b="1" spc="-3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не</a:t>
            </a:r>
            <a:r>
              <a:rPr sz="2000" b="1" spc="-5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научился</a:t>
            </a:r>
            <a:r>
              <a:rPr sz="2000" b="1" spc="-8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при</a:t>
            </a:r>
            <a:r>
              <a:rPr sz="2000" b="1" spc="-5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6F2F9F"/>
                </a:solidFill>
                <a:latin typeface="Times New Roman"/>
                <a:cs typeface="Times New Roman"/>
              </a:rPr>
              <a:t>этом</a:t>
            </a:r>
            <a:r>
              <a:rPr sz="2000" b="1" spc="-40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учиться.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Times New Roman"/>
              <a:cs typeface="Times New Roman"/>
            </a:endParaRPr>
          </a:p>
          <a:p>
            <a:pPr marR="83820" algn="r">
              <a:lnSpc>
                <a:spcPts val="2285"/>
              </a:lnSpc>
              <a:spcBef>
                <a:spcPts val="5"/>
              </a:spcBef>
            </a:pPr>
            <a:r>
              <a:rPr sz="2000" b="1" spc="-10" dirty="0">
                <a:solidFill>
                  <a:srgbClr val="6F2F9F"/>
                </a:solidFill>
                <a:latin typeface="Times New Roman"/>
                <a:cs typeface="Times New Roman"/>
              </a:rPr>
              <a:t>Э.Тоффлер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28101"/>
            <a:ext cx="3517900" cy="1977389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Цель:</a:t>
            </a:r>
            <a:endParaRPr sz="2800">
              <a:latin typeface="Times New Roman"/>
              <a:cs typeface="Times New Roman"/>
            </a:endParaRPr>
          </a:p>
          <a:p>
            <a:pPr marL="355600" marR="270510" indent="-343535">
              <a:lnSpc>
                <a:spcPct val="100000"/>
              </a:lnSpc>
              <a:spcBef>
                <a:spcPts val="475"/>
              </a:spcBef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рассмотреть целесообразность внедрения</a:t>
            </a:r>
            <a:r>
              <a:rPr sz="18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практических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приемов</a:t>
            </a:r>
            <a:r>
              <a:rPr sz="1800" b="1" spc="3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1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формированию</a:t>
            </a:r>
            <a:endParaRPr sz="1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функциональной</a:t>
            </a:r>
            <a:r>
              <a:rPr sz="1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грамотности</a:t>
            </a:r>
            <a:endParaRPr sz="1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учащихся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7828" y="1621358"/>
            <a:ext cx="12579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Задачи: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27828" y="2107819"/>
            <a:ext cx="3799840" cy="3702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87020" indent="-342900">
              <a:lnSpc>
                <a:spcPct val="100000"/>
              </a:lnSpc>
              <a:spcBef>
                <a:spcPts val="100"/>
              </a:spcBef>
              <a:buFont typeface="Microsoft Sans Serif"/>
              <a:buChar char="•"/>
              <a:tabLst>
                <a:tab pos="355600" algn="l"/>
              </a:tabLst>
            </a:pP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Выявить</a:t>
            </a:r>
            <a:r>
              <a:rPr sz="1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тенденции</a:t>
            </a:r>
            <a:r>
              <a:rPr sz="1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предпосылки</a:t>
            </a:r>
            <a:r>
              <a:rPr sz="18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развития функциональной</a:t>
            </a:r>
            <a:r>
              <a:rPr sz="1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грамотности учащихся.</a:t>
            </a:r>
            <a:endParaRPr sz="1800">
              <a:latin typeface="Times New Roman"/>
              <a:cs typeface="Times New Roman"/>
            </a:endParaRPr>
          </a:p>
          <a:p>
            <a:pPr marL="410209" indent="-397510">
              <a:lnSpc>
                <a:spcPct val="100000"/>
              </a:lnSpc>
              <a:spcBef>
                <a:spcPts val="430"/>
              </a:spcBef>
              <a:buFont typeface="Microsoft Sans Serif"/>
              <a:buChar char="•"/>
              <a:tabLst>
                <a:tab pos="410209" algn="l"/>
              </a:tabLst>
            </a:pP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Раскрыть</a:t>
            </a:r>
            <a:r>
              <a:rPr sz="18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сущность</a:t>
            </a:r>
            <a:r>
              <a:rPr sz="18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понятия</a:t>
            </a:r>
            <a:endParaRPr sz="1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«функциональная</a:t>
            </a:r>
            <a:r>
              <a:rPr sz="1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грамотность».</a:t>
            </a:r>
            <a:endParaRPr sz="1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434"/>
              </a:spcBef>
              <a:buChar char="•"/>
              <a:tabLst>
                <a:tab pos="355600" algn="l"/>
                <a:tab pos="410209" algn="l"/>
              </a:tabLst>
            </a:pPr>
            <a:r>
              <a:rPr sz="1800" dirty="0">
                <a:solidFill>
                  <a:srgbClr val="001F5F"/>
                </a:solidFill>
                <a:latin typeface="Microsoft Sans Serif"/>
                <a:cs typeface="Microsoft Sans Serif"/>
              </a:rPr>
              <a:t>	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Выявить</a:t>
            </a:r>
            <a:r>
              <a:rPr sz="18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8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обосновать </a:t>
            </a:r>
            <a:r>
              <a:rPr sz="1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организационно-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педагогические условия</a:t>
            </a:r>
            <a:r>
              <a:rPr sz="1800" b="1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успешной</a:t>
            </a:r>
            <a:r>
              <a:rPr sz="18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реализации содержания</a:t>
            </a:r>
            <a:r>
              <a:rPr sz="1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18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методов</a:t>
            </a:r>
            <a:r>
              <a:rPr sz="18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по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формированию</a:t>
            </a:r>
            <a:r>
              <a:rPr sz="18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функциональной грамотности</a:t>
            </a:r>
            <a:r>
              <a:rPr sz="18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18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endParaRPr sz="18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изобразительного</a:t>
            </a:r>
            <a:r>
              <a:rPr sz="18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искусства.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4700"/>
            <a:ext cx="8229600" cy="11430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249554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964"/>
              </a:spcBef>
            </a:pPr>
            <a:r>
              <a:rPr sz="4000" dirty="0"/>
              <a:t>Проект</a:t>
            </a:r>
            <a:r>
              <a:rPr sz="4000" spc="-95" dirty="0"/>
              <a:t> </a:t>
            </a:r>
            <a:r>
              <a:rPr sz="4000" dirty="0"/>
              <a:t>«День</a:t>
            </a:r>
            <a:r>
              <a:rPr sz="4000" spc="-50" dirty="0"/>
              <a:t> </a:t>
            </a:r>
            <a:r>
              <a:rPr sz="4000" spc="-10" dirty="0"/>
              <a:t>рождения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535940" y="1356103"/>
            <a:ext cx="8272145" cy="904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765" marR="5080" indent="-12700">
              <a:lnSpc>
                <a:spcPct val="120100"/>
              </a:lnSpc>
              <a:spcBef>
                <a:spcPts val="95"/>
              </a:spcBef>
              <a:buFont typeface="Microsoft Sans Serif"/>
              <a:buChar char="•"/>
              <a:tabLst>
                <a:tab pos="24765" algn="l"/>
                <a:tab pos="355600" algn="l"/>
              </a:tabLst>
            </a:pP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	У</a:t>
            </a:r>
            <a:r>
              <a:rPr sz="2400" b="1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тебя</a:t>
            </a:r>
            <a:r>
              <a:rPr sz="2400" b="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скоро</a:t>
            </a:r>
            <a:r>
              <a:rPr sz="2400" b="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день</a:t>
            </a:r>
            <a:r>
              <a:rPr sz="24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рождения.</a:t>
            </a:r>
            <a:r>
              <a:rPr sz="2400" b="1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Ты</a:t>
            </a:r>
            <a:r>
              <a:rPr sz="2400" b="1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FF0000"/>
                </a:solidFill>
                <a:latin typeface="Times New Roman"/>
                <a:cs typeface="Times New Roman"/>
              </a:rPr>
              <a:t>пригласишь</a:t>
            </a:r>
            <a:r>
              <a:rPr sz="2400" b="1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друзей.</a:t>
            </a:r>
            <a:r>
              <a:rPr sz="2400" b="1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Как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лучше</a:t>
            </a:r>
            <a:r>
              <a:rPr sz="2400" b="1" spc="-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организовать</a:t>
            </a:r>
            <a:r>
              <a:rPr sz="2400" b="1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этот</a:t>
            </a:r>
            <a:r>
              <a:rPr sz="2400" b="1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праздник?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273020"/>
            <a:ext cx="4647565" cy="81534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05"/>
              </a:spcBef>
              <a:buAutoNum type="arabicPlain"/>
              <a:tabLst>
                <a:tab pos="355600" algn="l"/>
              </a:tabLst>
            </a:pP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Написать</a:t>
            </a:r>
            <a:r>
              <a:rPr sz="20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приглашения</a:t>
            </a:r>
            <a:r>
              <a:rPr sz="200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0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праздник.</a:t>
            </a:r>
            <a:endParaRPr sz="20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10"/>
              </a:spcBef>
              <a:buAutoNum type="arabicPlain"/>
              <a:tabLst>
                <a:tab pos="355600" algn="l"/>
              </a:tabLst>
            </a:pP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Составить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030313"/>
            <a:ext cx="1507490" cy="87947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3.Придумать</a:t>
            </a:r>
            <a:endParaRPr sz="2000">
              <a:latin typeface="Times New Roman"/>
              <a:cs typeface="Times New Roman"/>
            </a:endParaRPr>
          </a:p>
          <a:p>
            <a:pPr marL="74930">
              <a:lnSpc>
                <a:spcPct val="100000"/>
              </a:lnSpc>
              <a:spcBef>
                <a:spcPts val="960"/>
              </a:spcBef>
            </a:pP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4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Написать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4101465"/>
            <a:ext cx="162877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5.</a:t>
            </a:r>
            <a:r>
              <a:rPr sz="20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Подсчитать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64994" y="2667894"/>
            <a:ext cx="4928235" cy="178498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меню</a:t>
            </a:r>
            <a:r>
              <a:rPr sz="20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сладкого</a:t>
            </a:r>
            <a:r>
              <a:rPr sz="20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стола.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оформление</a:t>
            </a:r>
            <a:r>
              <a:rPr sz="20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комнаты</a:t>
            </a:r>
            <a:r>
              <a:rPr sz="20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сервировку</a:t>
            </a:r>
            <a:r>
              <a:rPr sz="20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стола</a:t>
            </a:r>
            <a:r>
              <a:rPr sz="2000" b="1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.</a:t>
            </a:r>
            <a:endParaRPr sz="2000">
              <a:latin typeface="Times New Roman"/>
              <a:cs typeface="Times New Roman"/>
            </a:endParaRPr>
          </a:p>
          <a:p>
            <a:pPr marL="12700" marR="2500630">
              <a:lnSpc>
                <a:spcPct val="138200"/>
              </a:lnSpc>
              <a:spcBef>
                <a:spcPts val="45"/>
              </a:spcBef>
            </a:pP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сценарий</a:t>
            </a:r>
            <a:r>
              <a:rPr sz="20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праздника. затраты</a:t>
            </a:r>
            <a:r>
              <a:rPr sz="20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праздника</a:t>
            </a:r>
            <a:r>
              <a:rPr sz="2800" spc="-10" dirty="0">
                <a:latin typeface="Times New Roman"/>
                <a:cs typeface="Times New Roman"/>
              </a:rPr>
              <a:t>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38800" y="3962400"/>
            <a:ext cx="3352800" cy="27432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" y="4571936"/>
            <a:ext cx="2294001" cy="207175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67000" y="4572000"/>
            <a:ext cx="26511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8340" y="1468881"/>
            <a:ext cx="74612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81735" algn="l"/>
                <a:tab pos="4217670" algn="l"/>
                <a:tab pos="5984875" algn="l"/>
              </a:tabLst>
            </a:pP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Урок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изобразительного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искусства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помогает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1895678"/>
            <a:ext cx="501078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2640330" algn="l"/>
                <a:tab pos="3763645" algn="l"/>
                <a:tab pos="4262120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обучающимся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познать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мир,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художественный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вкус,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35421" y="1895678"/>
            <a:ext cx="211772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18770" marR="5080" indent="-306705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воспитывает 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творческое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8340" y="2749423"/>
            <a:ext cx="74637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2319020" algn="l"/>
                <a:tab pos="3655060" algn="l"/>
                <a:tab pos="4001770" algn="l"/>
                <a:tab pos="5248275" algn="l"/>
                <a:tab pos="5594350" algn="l"/>
                <a:tab pos="724344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воображение,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любовь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жизни,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человеку,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к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природе</a:t>
            </a:r>
            <a:r>
              <a:rPr sz="2800" b="1" spc="1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800" b="1" spc="1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своей</a:t>
            </a:r>
            <a:r>
              <a:rPr sz="2800" b="1" spc="1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Родине.</a:t>
            </a:r>
            <a:r>
              <a:rPr sz="2800" b="1" spc="1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Поэтому</a:t>
            </a:r>
            <a:r>
              <a:rPr sz="2800" b="1" spc="1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необходимо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8340" y="3603116"/>
            <a:ext cx="1983739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177863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вызвать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ощущение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53639" y="3603116"/>
            <a:ext cx="102743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4460">
              <a:lnSpc>
                <a:spcPct val="100000"/>
              </a:lnSpc>
              <a:spcBef>
                <a:spcPts val="95"/>
              </a:spcBef>
            </a:pP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детях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того,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06951" y="3603116"/>
            <a:ext cx="38442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80645">
              <a:lnSpc>
                <a:spcPct val="100000"/>
              </a:lnSpc>
              <a:spcBef>
                <a:spcPts val="95"/>
              </a:spcBef>
              <a:tabLst>
                <a:tab pos="1146175" algn="l"/>
                <a:tab pos="1414780" algn="l"/>
                <a:tab pos="3624579" algn="l"/>
              </a:tabLst>
            </a:pP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ясное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понимание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что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изобразительное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8340" y="4456633"/>
            <a:ext cx="7463155" cy="13068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200"/>
              </a:lnSpc>
              <a:spcBef>
                <a:spcPts val="90"/>
              </a:spcBef>
            </a:pP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искусство</a:t>
            </a:r>
            <a:r>
              <a:rPr sz="28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не</a:t>
            </a:r>
            <a:r>
              <a:rPr sz="2800" b="1" spc="10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просто</a:t>
            </a:r>
            <a:r>
              <a:rPr sz="2800" b="1" spc="10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развлечение,</a:t>
            </a:r>
            <a:r>
              <a:rPr sz="2800" b="1" spc="10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которым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можно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пользоваться</a:t>
            </a:r>
            <a:r>
              <a:rPr sz="28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своему</a:t>
            </a:r>
            <a:r>
              <a:rPr sz="28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усмотрению,</a:t>
            </a:r>
            <a:r>
              <a:rPr sz="2800" b="1" spc="-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а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важная</a:t>
            </a:r>
            <a:r>
              <a:rPr sz="28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часть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самой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жизни.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91400" y="5410200"/>
            <a:ext cx="1335024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8600" y="1579625"/>
            <a:ext cx="8382000" cy="4935855"/>
            <a:chOff x="228600" y="1579625"/>
            <a:chExt cx="8382000" cy="49358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00" y="1579625"/>
              <a:ext cx="8153400" cy="49354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2000" y="2590800"/>
              <a:ext cx="7848600" cy="12954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600" y="0"/>
            <a:ext cx="6781800" cy="1371600"/>
          </a:xfrm>
          <a:prstGeom prst="rect">
            <a:avLst/>
          </a:prstGeom>
          <a:solidFill>
            <a:srgbClr val="DCE6F1"/>
          </a:solidFill>
        </p:spPr>
        <p:txBody>
          <a:bodyPr vert="horz" wrap="square" lIns="0" tIns="6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4400" spc="-10" dirty="0">
                <a:solidFill>
                  <a:srgbClr val="6F2F9F"/>
                </a:solidFill>
                <a:latin typeface="Arial"/>
                <a:cs typeface="Arial"/>
              </a:rPr>
              <a:t>Актуальность: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19833"/>
            <a:ext cx="7927340" cy="3928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485140" indent="-343535">
              <a:lnSpc>
                <a:spcPct val="100000"/>
              </a:lnSpc>
              <a:spcBef>
                <a:spcPts val="105"/>
              </a:spcBef>
              <a:buFont typeface="Microsoft Sans Serif"/>
              <a:buChar char="•"/>
              <a:tabLst>
                <a:tab pos="355600" algn="l"/>
              </a:tabLst>
            </a:pPr>
            <a:r>
              <a:rPr sz="3200" spc="-35" dirty="0">
                <a:solidFill>
                  <a:srgbClr val="001F5F"/>
                </a:solidFill>
                <a:latin typeface="Times New Roman"/>
                <a:cs typeface="Times New Roman"/>
              </a:rPr>
              <a:t>Наукой</a:t>
            </a:r>
            <a:r>
              <a:rPr sz="3200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установлено,</a:t>
            </a:r>
            <a:r>
              <a:rPr sz="3200" spc="-1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что</a:t>
            </a:r>
            <a:r>
              <a:rPr sz="32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предпосылкой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развития</a:t>
            </a:r>
            <a:r>
              <a:rPr sz="3200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компетентности</a:t>
            </a:r>
            <a:r>
              <a:rPr sz="3200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личности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является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наличие</a:t>
            </a:r>
            <a:r>
              <a:rPr sz="32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32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ней</a:t>
            </a:r>
            <a:r>
              <a:rPr sz="32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функциональной</a:t>
            </a:r>
            <a:endParaRPr sz="3200">
              <a:latin typeface="Times New Roman"/>
              <a:cs typeface="Times New Roman"/>
            </a:endParaRPr>
          </a:p>
          <a:p>
            <a:pPr marL="355600" marR="5080">
              <a:lnSpc>
                <a:spcPct val="100000"/>
              </a:lnSpc>
            </a:pP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грамотности,</a:t>
            </a:r>
            <a:r>
              <a:rPr sz="3200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Times New Roman"/>
                <a:cs typeface="Times New Roman"/>
              </a:rPr>
              <a:t>т.</a:t>
            </a:r>
            <a:r>
              <a:rPr sz="3200" spc="-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е.</a:t>
            </a:r>
            <a:r>
              <a:rPr sz="32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преимущество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обладания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функциональной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грамотностью</a:t>
            </a:r>
            <a:r>
              <a:rPr sz="3200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состоит</a:t>
            </a:r>
            <a:r>
              <a:rPr sz="32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том,</a:t>
            </a:r>
            <a:r>
              <a:rPr sz="3200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что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она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способствует</a:t>
            </a:r>
            <a:r>
              <a:rPr sz="3200" spc="-11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максимально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быстрой</a:t>
            </a:r>
            <a:r>
              <a:rPr sz="3200" spc="-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32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гибкой</a:t>
            </a:r>
            <a:r>
              <a:rPr sz="32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адаптации</a:t>
            </a:r>
            <a:r>
              <a:rPr sz="3200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детей</a:t>
            </a:r>
            <a:r>
              <a:rPr sz="32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Times New Roman"/>
                <a:cs typeface="Times New Roman"/>
              </a:rPr>
              <a:t>к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реалиям</a:t>
            </a:r>
            <a:r>
              <a:rPr sz="3200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001F5F"/>
                </a:solidFill>
                <a:latin typeface="Times New Roman"/>
                <a:cs typeface="Times New Roman"/>
              </a:rPr>
              <a:t>современного</a:t>
            </a:r>
            <a:r>
              <a:rPr sz="3200" spc="-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Times New Roman"/>
                <a:cs typeface="Times New Roman"/>
              </a:rPr>
              <a:t>мира.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40676" y="5029136"/>
            <a:ext cx="1550924" cy="16653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2692" y="181355"/>
            <a:ext cx="6766559" cy="1473835"/>
            <a:chOff x="202692" y="181355"/>
            <a:chExt cx="6766559" cy="14738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7556" y="353568"/>
              <a:ext cx="6571488" cy="12374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92" y="181355"/>
              <a:ext cx="6766559" cy="14737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800" y="381000"/>
              <a:ext cx="6477000" cy="11430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04800" y="381000"/>
              <a:ext cx="6477000" cy="1143000"/>
            </a:xfrm>
            <a:custGeom>
              <a:avLst/>
              <a:gdLst/>
              <a:ahLst/>
              <a:cxnLst/>
              <a:rect l="l" t="t" r="r" b="b"/>
              <a:pathLst>
                <a:path w="6477000" h="1143000">
                  <a:moveTo>
                    <a:pt x="0" y="1143000"/>
                  </a:moveTo>
                  <a:lnTo>
                    <a:pt x="6477000" y="1143000"/>
                  </a:lnTo>
                  <a:lnTo>
                    <a:pt x="6477000" y="0"/>
                  </a:lnTo>
                  <a:lnTo>
                    <a:pt x="0" y="0"/>
                  </a:lnTo>
                  <a:lnTo>
                    <a:pt x="0" y="1143000"/>
                  </a:lnTo>
                  <a:close/>
                </a:path>
              </a:pathLst>
            </a:custGeom>
            <a:ln w="9525">
              <a:solidFill>
                <a:srgbClr val="46AA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6633" y="287477"/>
            <a:ext cx="619379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Формирование</a:t>
            </a:r>
            <a:r>
              <a:rPr spc="-125" dirty="0"/>
              <a:t> </a:t>
            </a:r>
            <a:r>
              <a:rPr spc="-10" dirty="0"/>
              <a:t>функциональной грамотности</a:t>
            </a:r>
            <a:r>
              <a:rPr spc="-80" dirty="0"/>
              <a:t> </a:t>
            </a:r>
            <a:r>
              <a:rPr dirty="0"/>
              <a:t>–</a:t>
            </a:r>
            <a:r>
              <a:rPr spc="-90" dirty="0"/>
              <a:t> </a:t>
            </a:r>
            <a:r>
              <a:rPr dirty="0"/>
              <a:t>одна</a:t>
            </a:r>
            <a:r>
              <a:rPr spc="-90" dirty="0"/>
              <a:t> </a:t>
            </a:r>
            <a:r>
              <a:rPr dirty="0"/>
              <a:t>из</a:t>
            </a:r>
            <a:r>
              <a:rPr spc="-85" dirty="0"/>
              <a:t> </a:t>
            </a:r>
            <a:r>
              <a:rPr spc="-10" dirty="0"/>
              <a:t>основных</a:t>
            </a:r>
            <a:r>
              <a:rPr spc="-90" dirty="0"/>
              <a:t> </a:t>
            </a:r>
            <a:r>
              <a:rPr spc="-10" dirty="0"/>
              <a:t>задач </a:t>
            </a:r>
            <a:r>
              <a:rPr spc="-20" dirty="0"/>
              <a:t>ФГОС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3540" y="1792046"/>
            <a:ext cx="8303259" cy="401256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355600" marR="5715" indent="-342900" algn="just">
              <a:lnSpc>
                <a:spcPct val="80000"/>
              </a:lnSpc>
              <a:spcBef>
                <a:spcPts val="585"/>
              </a:spcBef>
              <a:buFont typeface="Microsoft Sans Serif"/>
              <a:buChar char="•"/>
              <a:tabLst>
                <a:tab pos="355600" algn="l"/>
                <a:tab pos="358140" algn="l"/>
              </a:tabLst>
            </a:pPr>
            <a:r>
              <a:rPr sz="2000" dirty="0">
                <a:solidFill>
                  <a:srgbClr val="E90061"/>
                </a:solidFill>
                <a:latin typeface="Times New Roman"/>
                <a:cs typeface="Times New Roman"/>
              </a:rPr>
              <a:t>	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Согласно</a:t>
            </a:r>
            <a:r>
              <a:rPr sz="2000" spc="16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официальной</a:t>
            </a:r>
            <a:r>
              <a:rPr sz="2000" spc="18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позиции</a:t>
            </a:r>
            <a:r>
              <a:rPr sz="2000" spc="17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министерства</a:t>
            </a:r>
            <a:r>
              <a:rPr sz="2000" spc="49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образования</a:t>
            </a:r>
            <a:r>
              <a:rPr sz="2000" spc="17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РФ,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функциональная</a:t>
            </a:r>
            <a:r>
              <a:rPr sz="2000" b="1" spc="25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</a:t>
            </a:r>
            <a:r>
              <a:rPr sz="2000" b="1" spc="25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—</a:t>
            </a:r>
            <a:r>
              <a:rPr sz="2000" b="1" spc="2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главный</a:t>
            </a:r>
            <a:r>
              <a:rPr sz="2000" b="1" spc="2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планируемый</a:t>
            </a:r>
            <a:r>
              <a:rPr sz="2000" b="1" spc="2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результат обучения</a:t>
            </a:r>
            <a:r>
              <a:rPr sz="20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000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общеобразовательной</a:t>
            </a:r>
            <a:r>
              <a:rPr sz="2000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школе</a:t>
            </a:r>
            <a:r>
              <a:rPr sz="20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для</a:t>
            </a:r>
            <a:r>
              <a:rPr sz="20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каждого</a:t>
            </a:r>
            <a:r>
              <a:rPr sz="20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учащегося.</a:t>
            </a:r>
            <a:endParaRPr sz="20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80000"/>
              </a:lnSpc>
              <a:spcBef>
                <a:spcPts val="695"/>
              </a:spcBef>
              <a:buFont typeface="Microsoft Sans Serif"/>
              <a:buChar char="•"/>
              <a:tabLst>
                <a:tab pos="355600" algn="l"/>
                <a:tab pos="358140" algn="l"/>
              </a:tabLst>
            </a:pPr>
            <a:r>
              <a:rPr sz="2000" dirty="0">
                <a:solidFill>
                  <a:srgbClr val="E90061"/>
                </a:solidFill>
                <a:latin typeface="Times New Roman"/>
                <a:cs typeface="Times New Roman"/>
              </a:rPr>
              <a:t>	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Причем</a:t>
            </a:r>
            <a:r>
              <a:rPr sz="20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понимать</a:t>
            </a:r>
            <a:r>
              <a:rPr sz="20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функциональную</a:t>
            </a:r>
            <a:r>
              <a:rPr sz="2000" spc="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</a:t>
            </a:r>
            <a:r>
              <a:rPr sz="20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следует</a:t>
            </a:r>
            <a:r>
              <a:rPr sz="20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не</a:t>
            </a:r>
            <a:r>
              <a:rPr sz="2000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как</a:t>
            </a:r>
            <a:r>
              <a:rPr sz="2000" spc="1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процесс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овладения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знаниями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умениями,</a:t>
            </a:r>
            <a:r>
              <a:rPr sz="2000" spc="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а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как</a:t>
            </a:r>
            <a:r>
              <a:rPr sz="2000" spc="4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совокупность</a:t>
            </a:r>
            <a:r>
              <a:rPr sz="2000" b="1" spc="5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достижений,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которыми</a:t>
            </a:r>
            <a:r>
              <a:rPr sz="2000" b="1" spc="3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ребёнок</a:t>
            </a:r>
            <a:r>
              <a:rPr sz="2000" b="1" spc="3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обладает,</a:t>
            </a:r>
            <a:r>
              <a:rPr sz="2000" b="1" spc="3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может</a:t>
            </a:r>
            <a:r>
              <a:rPr sz="2000" b="1" spc="3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пользоваться</a:t>
            </a:r>
            <a:r>
              <a:rPr sz="2000" b="1" spc="3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b="1" spc="3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1F5F"/>
                </a:solidFill>
                <a:latin typeface="Times New Roman"/>
                <a:cs typeface="Times New Roman"/>
              </a:rPr>
              <a:t>применять</a:t>
            </a:r>
            <a:r>
              <a:rPr sz="2000" b="1" spc="3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0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жизни.</a:t>
            </a:r>
            <a:endParaRPr sz="2000">
              <a:latin typeface="Times New Roman"/>
              <a:cs typeface="Times New Roman"/>
            </a:endParaRPr>
          </a:p>
          <a:p>
            <a:pPr marL="355600" marR="6985" indent="-342900" algn="just">
              <a:lnSpc>
                <a:spcPct val="80000"/>
              </a:lnSpc>
              <a:spcBef>
                <a:spcPts val="710"/>
              </a:spcBef>
              <a:buFont typeface="Microsoft Sans Serif"/>
              <a:buChar char="•"/>
              <a:tabLst>
                <a:tab pos="355600" algn="l"/>
                <a:tab pos="358140" algn="l"/>
              </a:tabLst>
            </a:pPr>
            <a:r>
              <a:rPr sz="2000" dirty="0">
                <a:solidFill>
                  <a:srgbClr val="E90061"/>
                </a:solidFill>
                <a:latin typeface="Times New Roman"/>
                <a:cs typeface="Times New Roman"/>
              </a:rPr>
              <a:t>	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Функциональная</a:t>
            </a:r>
            <a:r>
              <a:rPr sz="2000" spc="4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грамотность</a:t>
            </a:r>
            <a:r>
              <a:rPr sz="2000" spc="4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2000" spc="4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вопрос,</a:t>
            </a:r>
            <a:r>
              <a:rPr sz="2000" spc="4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актуальный</a:t>
            </a:r>
            <a:r>
              <a:rPr sz="2000" spc="45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000" spc="4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сегодняшний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день</a:t>
            </a:r>
            <a:r>
              <a:rPr sz="2000" spc="30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для</a:t>
            </a:r>
            <a:r>
              <a:rPr sz="2000" spc="30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всех</a:t>
            </a:r>
            <a:r>
              <a:rPr sz="2000" spc="31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участников</a:t>
            </a:r>
            <a:r>
              <a:rPr sz="2000" spc="31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образовательного</a:t>
            </a:r>
            <a:r>
              <a:rPr sz="2000" spc="31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процесса:</a:t>
            </a:r>
            <a:r>
              <a:rPr sz="2000" spc="30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педагогов,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учеников</a:t>
            </a:r>
            <a:r>
              <a:rPr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родителей.</a:t>
            </a:r>
            <a:r>
              <a:rPr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Эту</a:t>
            </a:r>
            <a:r>
              <a:rPr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задачу</a:t>
            </a:r>
            <a:r>
              <a:rPr sz="2000" spc="1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нужно</a:t>
            </a:r>
            <a:r>
              <a:rPr sz="2000" spc="1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решать</a:t>
            </a:r>
            <a:r>
              <a:rPr sz="2000" spc="1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только</a:t>
            </a:r>
            <a:r>
              <a:rPr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сообща.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неважно, какой</a:t>
            </a:r>
            <a:r>
              <a:rPr sz="2000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предмет вы</a:t>
            </a:r>
            <a:r>
              <a:rPr sz="2000" spc="-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преподаете</a:t>
            </a:r>
            <a:r>
              <a:rPr sz="2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-</a:t>
            </a:r>
            <a:r>
              <a:rPr sz="2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встроить</a:t>
            </a:r>
            <a:r>
              <a:rPr sz="2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задачи по</a:t>
            </a:r>
            <a:r>
              <a:rPr sz="2000" spc="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развитию функциональной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грамотности</a:t>
            </a:r>
            <a:r>
              <a:rPr sz="20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можно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практически</a:t>
            </a:r>
            <a:r>
              <a:rPr sz="2000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000" spc="-3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любой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урок!</a:t>
            </a:r>
            <a:endParaRPr sz="2000">
              <a:latin typeface="Times New Roman"/>
              <a:cs typeface="Times New Roman"/>
            </a:endParaRPr>
          </a:p>
          <a:p>
            <a:pPr marL="355600" marR="7620" indent="-342900" algn="just">
              <a:lnSpc>
                <a:spcPct val="80000"/>
              </a:lnSpc>
              <a:spcBef>
                <a:spcPts val="695"/>
              </a:spcBef>
              <a:buFont typeface="Microsoft Sans Serif"/>
              <a:buChar char="•"/>
              <a:tabLst>
                <a:tab pos="355600" algn="l"/>
                <a:tab pos="358140" algn="l"/>
              </a:tabLst>
            </a:pPr>
            <a:r>
              <a:rPr sz="2000" dirty="0">
                <a:solidFill>
                  <a:srgbClr val="E90061"/>
                </a:solidFill>
                <a:latin typeface="Times New Roman"/>
                <a:cs typeface="Times New Roman"/>
              </a:rPr>
              <a:t>	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Главными</a:t>
            </a:r>
            <a:r>
              <a:rPr sz="2000" spc="459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функциональными</a:t>
            </a:r>
            <a:r>
              <a:rPr sz="2000" spc="459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качествами</a:t>
            </a:r>
            <a:r>
              <a:rPr sz="2000" spc="46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личности</a:t>
            </a:r>
            <a:r>
              <a:rPr sz="2000" spc="45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являются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инициативность,</a:t>
            </a:r>
            <a:r>
              <a:rPr sz="2000" spc="32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способность</a:t>
            </a:r>
            <a:r>
              <a:rPr sz="2000" spc="32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творчески</a:t>
            </a:r>
            <a:r>
              <a:rPr sz="2000" spc="32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мыслить</a:t>
            </a:r>
            <a:r>
              <a:rPr sz="2000" spc="32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32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находить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нестандартные</a:t>
            </a:r>
            <a:r>
              <a:rPr sz="2000" spc="14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решения,</a:t>
            </a:r>
            <a:r>
              <a:rPr sz="2000" spc="13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умение</a:t>
            </a:r>
            <a:r>
              <a:rPr sz="2000" spc="13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выбирать</a:t>
            </a:r>
            <a:r>
              <a:rPr sz="2000" spc="13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профессиональный</a:t>
            </a:r>
            <a:r>
              <a:rPr sz="2000" spc="14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путь,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6440" y="5717235"/>
            <a:ext cx="683323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525905" algn="l"/>
                <a:tab pos="2917825" algn="l"/>
                <a:tab pos="3364229" algn="l"/>
                <a:tab pos="4533265" algn="l"/>
                <a:tab pos="5344160" algn="l"/>
                <a:tab pos="6421755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готовность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обучаться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течение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всей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жизни.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25" dirty="0">
                <a:solidFill>
                  <a:srgbClr val="001F5F"/>
                </a:solidFill>
                <a:latin typeface="Times New Roman"/>
                <a:cs typeface="Times New Roman"/>
              </a:rPr>
              <a:t>Все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34121" y="5717235"/>
            <a:ext cx="85026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ts val="2160"/>
              </a:lnSpc>
              <a:spcBef>
                <a:spcPts val="105"/>
              </a:spcBef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данные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ts val="2160"/>
              </a:lnSpc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Потому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6440" y="5961379"/>
            <a:ext cx="6958965" cy="57467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12700" marR="5080">
              <a:lnSpc>
                <a:spcPts val="1920"/>
              </a:lnSpc>
              <a:spcBef>
                <a:spcPts val="565"/>
              </a:spcBef>
              <a:tabLst>
                <a:tab pos="2045970" algn="l"/>
                <a:tab pos="3022600" algn="l"/>
                <a:tab pos="4690110" algn="l"/>
                <a:tab pos="4984750" algn="l"/>
                <a:tab pos="6153785" algn="l"/>
              </a:tabLst>
            </a:pP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функциональные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навыки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формируются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условиях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000" spc="-35" dirty="0">
                <a:solidFill>
                  <a:srgbClr val="001F5F"/>
                </a:solidFill>
                <a:latin typeface="Times New Roman"/>
                <a:cs typeface="Times New Roman"/>
              </a:rPr>
              <a:t>школы.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данная</a:t>
            </a:r>
            <a:r>
              <a:rPr sz="2000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проблема</a:t>
            </a:r>
            <a:r>
              <a:rPr sz="2000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актуальна</a:t>
            </a:r>
            <a:r>
              <a:rPr sz="20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000" spc="-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для</a:t>
            </a:r>
            <a:r>
              <a:rPr sz="20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1F5F"/>
                </a:solidFill>
                <a:latin typeface="Times New Roman"/>
                <a:cs typeface="Times New Roman"/>
              </a:rPr>
              <a:t>каждой</a:t>
            </a:r>
            <a:r>
              <a:rPr sz="2000" spc="-5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imes New Roman"/>
                <a:cs typeface="Times New Roman"/>
              </a:rPr>
              <a:t>школы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725" y="990600"/>
            <a:ext cx="7648575" cy="5429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45844" y="1849958"/>
            <a:ext cx="6548755" cy="30149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99"/>
              </a:lnSpc>
              <a:spcBef>
                <a:spcPts val="95"/>
              </a:spcBef>
            </a:pP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Учитель</a:t>
            </a:r>
            <a:r>
              <a:rPr sz="2800" b="1" spc="61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b="1" spc="63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ходе</a:t>
            </a:r>
            <a:r>
              <a:rPr sz="2800" b="1" spc="63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учебного</a:t>
            </a:r>
            <a:r>
              <a:rPr sz="2800" b="1" spc="63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процесса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должен</a:t>
            </a:r>
            <a:r>
              <a:rPr sz="2800" b="1" spc="2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суметь</a:t>
            </a:r>
            <a:r>
              <a:rPr sz="2800" b="1" spc="2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мобилизовать</a:t>
            </a:r>
            <a:r>
              <a:rPr sz="2800" b="1" spc="2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</a:t>
            </a:r>
            <a:r>
              <a:rPr sz="2800" b="1" spc="30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ребенка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индивидуальные,</a:t>
            </a:r>
            <a:r>
              <a:rPr sz="2800" b="1" spc="47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интеллектуальные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ресурсы,</a:t>
            </a:r>
            <a:r>
              <a:rPr sz="2800" b="1" spc="26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раскрыть</a:t>
            </a:r>
            <a:r>
              <a:rPr sz="2800" b="1" spc="2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перед</a:t>
            </a:r>
            <a:r>
              <a:rPr sz="2800" b="1" spc="2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подростком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систему</a:t>
            </a:r>
            <a:r>
              <a:rPr sz="2800" b="1" spc="5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целевых</a:t>
            </a:r>
            <a:r>
              <a:rPr sz="2800" b="1" spc="6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ориентаций,</a:t>
            </a:r>
            <a:r>
              <a:rPr sz="2800" b="1" spc="5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которые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бы</a:t>
            </a:r>
            <a:r>
              <a:rPr sz="2800" b="1" spc="6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определили</a:t>
            </a:r>
            <a:r>
              <a:rPr sz="2800" b="1" spc="6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ближайшие,</a:t>
            </a:r>
            <a:r>
              <a:rPr sz="2800" b="1" spc="6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средние</a:t>
            </a:r>
            <a:r>
              <a:rPr sz="2800" b="1" spc="6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дальние</a:t>
            </a:r>
            <a:r>
              <a:rPr sz="28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перспективы.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0" y="4535551"/>
            <a:ext cx="3395599" cy="21446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90600" y="1066787"/>
            <a:ext cx="7391400" cy="5554980"/>
            <a:chOff x="990600" y="1066787"/>
            <a:chExt cx="7391400" cy="55549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0600" y="1066787"/>
              <a:ext cx="7390999" cy="555456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99568" y="1367870"/>
              <a:ext cx="6679000" cy="127384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25601" y="1394615"/>
              <a:ext cx="6518909" cy="1166495"/>
            </a:xfrm>
            <a:custGeom>
              <a:avLst/>
              <a:gdLst/>
              <a:ahLst/>
              <a:cxnLst/>
              <a:rect l="l" t="t" r="r" b="b"/>
              <a:pathLst>
                <a:path w="6518909" h="1166495">
                  <a:moveTo>
                    <a:pt x="6324478" y="0"/>
                  </a:moveTo>
                  <a:lnTo>
                    <a:pt x="193952" y="0"/>
                  </a:lnTo>
                  <a:lnTo>
                    <a:pt x="149477" y="5133"/>
                  </a:lnTo>
                  <a:lnTo>
                    <a:pt x="108651" y="19756"/>
                  </a:lnTo>
                  <a:lnTo>
                    <a:pt x="72640" y="42703"/>
                  </a:lnTo>
                  <a:lnTo>
                    <a:pt x="42605" y="72808"/>
                  </a:lnTo>
                  <a:lnTo>
                    <a:pt x="19711" y="108905"/>
                  </a:lnTo>
                  <a:lnTo>
                    <a:pt x="5121" y="149827"/>
                  </a:lnTo>
                  <a:lnTo>
                    <a:pt x="0" y="194409"/>
                  </a:lnTo>
                  <a:lnTo>
                    <a:pt x="0" y="971843"/>
                  </a:lnTo>
                  <a:lnTo>
                    <a:pt x="5121" y="1016425"/>
                  </a:lnTo>
                  <a:lnTo>
                    <a:pt x="19711" y="1057348"/>
                  </a:lnTo>
                  <a:lnTo>
                    <a:pt x="42605" y="1093444"/>
                  </a:lnTo>
                  <a:lnTo>
                    <a:pt x="72640" y="1123549"/>
                  </a:lnTo>
                  <a:lnTo>
                    <a:pt x="108651" y="1146496"/>
                  </a:lnTo>
                  <a:lnTo>
                    <a:pt x="149477" y="1161119"/>
                  </a:lnTo>
                  <a:lnTo>
                    <a:pt x="193952" y="1166253"/>
                  </a:lnTo>
                  <a:lnTo>
                    <a:pt x="6324478" y="1166253"/>
                  </a:lnTo>
                  <a:lnTo>
                    <a:pt x="6368970" y="1161119"/>
                  </a:lnTo>
                  <a:lnTo>
                    <a:pt x="6409809" y="1146496"/>
                  </a:lnTo>
                  <a:lnTo>
                    <a:pt x="6445832" y="1123549"/>
                  </a:lnTo>
                  <a:lnTo>
                    <a:pt x="6475875" y="1093444"/>
                  </a:lnTo>
                  <a:lnTo>
                    <a:pt x="6498775" y="1057348"/>
                  </a:lnTo>
                  <a:lnTo>
                    <a:pt x="6513369" y="1016425"/>
                  </a:lnTo>
                  <a:lnTo>
                    <a:pt x="6518492" y="971843"/>
                  </a:lnTo>
                  <a:lnTo>
                    <a:pt x="6518492" y="194409"/>
                  </a:lnTo>
                  <a:lnTo>
                    <a:pt x="6513369" y="149827"/>
                  </a:lnTo>
                  <a:lnTo>
                    <a:pt x="6498775" y="108905"/>
                  </a:lnTo>
                  <a:lnTo>
                    <a:pt x="6475875" y="72808"/>
                  </a:lnTo>
                  <a:lnTo>
                    <a:pt x="6445832" y="42703"/>
                  </a:lnTo>
                  <a:lnTo>
                    <a:pt x="6409809" y="19756"/>
                  </a:lnTo>
                  <a:lnTo>
                    <a:pt x="6368970" y="5133"/>
                  </a:lnTo>
                  <a:lnTo>
                    <a:pt x="63244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25601" y="1394615"/>
              <a:ext cx="6518909" cy="1166495"/>
            </a:xfrm>
            <a:custGeom>
              <a:avLst/>
              <a:gdLst/>
              <a:ahLst/>
              <a:cxnLst/>
              <a:rect l="l" t="t" r="r" b="b"/>
              <a:pathLst>
                <a:path w="6518909" h="1166495">
                  <a:moveTo>
                    <a:pt x="0" y="194409"/>
                  </a:moveTo>
                  <a:lnTo>
                    <a:pt x="5121" y="149827"/>
                  </a:lnTo>
                  <a:lnTo>
                    <a:pt x="19711" y="108905"/>
                  </a:lnTo>
                  <a:lnTo>
                    <a:pt x="42605" y="72808"/>
                  </a:lnTo>
                  <a:lnTo>
                    <a:pt x="72640" y="42703"/>
                  </a:lnTo>
                  <a:lnTo>
                    <a:pt x="108651" y="19756"/>
                  </a:lnTo>
                  <a:lnTo>
                    <a:pt x="149477" y="5133"/>
                  </a:lnTo>
                  <a:lnTo>
                    <a:pt x="193952" y="0"/>
                  </a:lnTo>
                  <a:lnTo>
                    <a:pt x="6324478" y="0"/>
                  </a:lnTo>
                  <a:lnTo>
                    <a:pt x="6368970" y="5133"/>
                  </a:lnTo>
                  <a:lnTo>
                    <a:pt x="6409809" y="19756"/>
                  </a:lnTo>
                  <a:lnTo>
                    <a:pt x="6445832" y="42703"/>
                  </a:lnTo>
                  <a:lnTo>
                    <a:pt x="6475875" y="72808"/>
                  </a:lnTo>
                  <a:lnTo>
                    <a:pt x="6498775" y="108905"/>
                  </a:lnTo>
                  <a:lnTo>
                    <a:pt x="6513369" y="149827"/>
                  </a:lnTo>
                  <a:lnTo>
                    <a:pt x="6518492" y="194409"/>
                  </a:lnTo>
                  <a:lnTo>
                    <a:pt x="6518492" y="971843"/>
                  </a:lnTo>
                  <a:lnTo>
                    <a:pt x="6513369" y="1016425"/>
                  </a:lnTo>
                  <a:lnTo>
                    <a:pt x="6498775" y="1057348"/>
                  </a:lnTo>
                  <a:lnTo>
                    <a:pt x="6475875" y="1093444"/>
                  </a:lnTo>
                  <a:lnTo>
                    <a:pt x="6445832" y="1123549"/>
                  </a:lnTo>
                  <a:lnTo>
                    <a:pt x="6409809" y="1146496"/>
                  </a:lnTo>
                  <a:lnTo>
                    <a:pt x="6368970" y="1161119"/>
                  </a:lnTo>
                  <a:lnTo>
                    <a:pt x="6324478" y="1166253"/>
                  </a:lnTo>
                  <a:lnTo>
                    <a:pt x="193952" y="1166253"/>
                  </a:lnTo>
                  <a:lnTo>
                    <a:pt x="149477" y="1161119"/>
                  </a:lnTo>
                  <a:lnTo>
                    <a:pt x="108651" y="1146496"/>
                  </a:lnTo>
                  <a:lnTo>
                    <a:pt x="72640" y="1123549"/>
                  </a:lnTo>
                  <a:lnTo>
                    <a:pt x="42605" y="1093444"/>
                  </a:lnTo>
                  <a:lnTo>
                    <a:pt x="19711" y="1057348"/>
                  </a:lnTo>
                  <a:lnTo>
                    <a:pt x="5121" y="1016425"/>
                  </a:lnTo>
                  <a:lnTo>
                    <a:pt x="0" y="971843"/>
                  </a:lnTo>
                  <a:lnTo>
                    <a:pt x="0" y="194409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99828" y="1436761"/>
            <a:ext cx="5373370" cy="106426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125"/>
              </a:spcBef>
            </a:pP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Для</a:t>
            </a:r>
            <a:r>
              <a:rPr sz="2250" i="1" spc="-3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каждого</a:t>
            </a:r>
            <a:r>
              <a:rPr sz="2250" i="1" spc="-2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этапа</a:t>
            </a:r>
            <a:r>
              <a:rPr sz="2250" i="1" spc="-7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урока</a:t>
            </a:r>
            <a:r>
              <a:rPr sz="2250" i="1" spc="-2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spc="-10" dirty="0">
                <a:solidFill>
                  <a:srgbClr val="333399"/>
                </a:solidFill>
                <a:latin typeface="Times New Roman"/>
                <a:cs typeface="Times New Roman"/>
              </a:rPr>
              <a:t>используются</a:t>
            </a:r>
            <a:endParaRPr sz="2250">
              <a:latin typeface="Times New Roman"/>
              <a:cs typeface="Times New Roman"/>
            </a:endParaRPr>
          </a:p>
          <a:p>
            <a:pPr marL="12700" marR="5080" indent="211454">
              <a:lnSpc>
                <a:spcPct val="100800"/>
              </a:lnSpc>
            </a:pP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свои</a:t>
            </a:r>
            <a:r>
              <a:rPr sz="2250" i="1" spc="-2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активные</a:t>
            </a:r>
            <a:r>
              <a:rPr sz="2250" i="1" spc="-7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spc="-10" dirty="0">
                <a:solidFill>
                  <a:srgbClr val="333399"/>
                </a:solidFill>
                <a:latin typeface="Times New Roman"/>
                <a:cs typeface="Times New Roman"/>
              </a:rPr>
              <a:t>методы,</a:t>
            </a:r>
            <a:r>
              <a:rPr sz="2250" i="1" spc="-8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spc="-10" dirty="0">
                <a:solidFill>
                  <a:srgbClr val="333399"/>
                </a:solidFill>
                <a:latin typeface="Times New Roman"/>
                <a:cs typeface="Times New Roman"/>
              </a:rPr>
              <a:t>позволяющие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эффективно</a:t>
            </a:r>
            <a:r>
              <a:rPr sz="2250" i="1" spc="-9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решать</a:t>
            </a:r>
            <a:r>
              <a:rPr sz="2250" i="1" spc="-114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dirty="0">
                <a:solidFill>
                  <a:srgbClr val="333399"/>
                </a:solidFill>
                <a:latin typeface="Times New Roman"/>
                <a:cs typeface="Times New Roman"/>
              </a:rPr>
              <a:t>конкретные</a:t>
            </a:r>
            <a:r>
              <a:rPr sz="2250" i="1" spc="-4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250" i="1" spc="-10" dirty="0">
                <a:solidFill>
                  <a:srgbClr val="333399"/>
                </a:solidFill>
                <a:latin typeface="Times New Roman"/>
                <a:cs typeface="Times New Roman"/>
              </a:rPr>
              <a:t>задачи:</a:t>
            </a:r>
            <a:endParaRPr sz="225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342904" y="2651695"/>
            <a:ext cx="6679565" cy="3572510"/>
            <a:chOff x="1342904" y="2651695"/>
            <a:chExt cx="6679565" cy="357251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42904" y="2651695"/>
              <a:ext cx="6679000" cy="357220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368505" y="2677720"/>
              <a:ext cx="6518909" cy="3441065"/>
            </a:xfrm>
            <a:custGeom>
              <a:avLst/>
              <a:gdLst/>
              <a:ahLst/>
              <a:cxnLst/>
              <a:rect l="l" t="t" r="r" b="b"/>
              <a:pathLst>
                <a:path w="6518909" h="3441065">
                  <a:moveTo>
                    <a:pt x="5946121" y="0"/>
                  </a:moveTo>
                  <a:lnTo>
                    <a:pt x="572309" y="0"/>
                  </a:lnTo>
                  <a:lnTo>
                    <a:pt x="525372" y="1900"/>
                  </a:lnTo>
                  <a:lnTo>
                    <a:pt x="479480" y="7505"/>
                  </a:lnTo>
                  <a:lnTo>
                    <a:pt x="434780" y="16665"/>
                  </a:lnTo>
                  <a:lnTo>
                    <a:pt x="391419" y="29234"/>
                  </a:lnTo>
                  <a:lnTo>
                    <a:pt x="349545" y="45063"/>
                  </a:lnTo>
                  <a:lnTo>
                    <a:pt x="309304" y="64005"/>
                  </a:lnTo>
                  <a:lnTo>
                    <a:pt x="270845" y="85912"/>
                  </a:lnTo>
                  <a:lnTo>
                    <a:pt x="234315" y="110637"/>
                  </a:lnTo>
                  <a:lnTo>
                    <a:pt x="199860" y="138031"/>
                  </a:lnTo>
                  <a:lnTo>
                    <a:pt x="167629" y="167948"/>
                  </a:lnTo>
                  <a:lnTo>
                    <a:pt x="137768" y="200239"/>
                  </a:lnTo>
                  <a:lnTo>
                    <a:pt x="110425" y="234758"/>
                  </a:lnTo>
                  <a:lnTo>
                    <a:pt x="85747" y="271355"/>
                  </a:lnTo>
                  <a:lnTo>
                    <a:pt x="63882" y="309884"/>
                  </a:lnTo>
                  <a:lnTo>
                    <a:pt x="44976" y="350198"/>
                  </a:lnTo>
                  <a:lnTo>
                    <a:pt x="29177" y="392147"/>
                  </a:lnTo>
                  <a:lnTo>
                    <a:pt x="16633" y="435585"/>
                  </a:lnTo>
                  <a:lnTo>
                    <a:pt x="7490" y="480364"/>
                  </a:lnTo>
                  <a:lnTo>
                    <a:pt x="1897" y="526336"/>
                  </a:lnTo>
                  <a:lnTo>
                    <a:pt x="0" y="573354"/>
                  </a:lnTo>
                  <a:lnTo>
                    <a:pt x="0" y="2867185"/>
                  </a:lnTo>
                  <a:lnTo>
                    <a:pt x="1897" y="2914217"/>
                  </a:lnTo>
                  <a:lnTo>
                    <a:pt x="7490" y="2960203"/>
                  </a:lnTo>
                  <a:lnTo>
                    <a:pt x="16633" y="3004995"/>
                  </a:lnTo>
                  <a:lnTo>
                    <a:pt x="29177" y="3048444"/>
                  </a:lnTo>
                  <a:lnTo>
                    <a:pt x="44976" y="3090404"/>
                  </a:lnTo>
                  <a:lnTo>
                    <a:pt x="63882" y="3130726"/>
                  </a:lnTo>
                  <a:lnTo>
                    <a:pt x="85747" y="3169264"/>
                  </a:lnTo>
                  <a:lnTo>
                    <a:pt x="110425" y="3205869"/>
                  </a:lnTo>
                  <a:lnTo>
                    <a:pt x="137768" y="3240394"/>
                  </a:lnTo>
                  <a:lnTo>
                    <a:pt x="167629" y="3272691"/>
                  </a:lnTo>
                  <a:lnTo>
                    <a:pt x="199860" y="3302613"/>
                  </a:lnTo>
                  <a:lnTo>
                    <a:pt x="234315" y="3330012"/>
                  </a:lnTo>
                  <a:lnTo>
                    <a:pt x="270845" y="3354740"/>
                  </a:lnTo>
                  <a:lnTo>
                    <a:pt x="309304" y="3376650"/>
                  </a:lnTo>
                  <a:lnTo>
                    <a:pt x="349545" y="3395595"/>
                  </a:lnTo>
                  <a:lnTo>
                    <a:pt x="391419" y="3411426"/>
                  </a:lnTo>
                  <a:lnTo>
                    <a:pt x="434780" y="3423995"/>
                  </a:lnTo>
                  <a:lnTo>
                    <a:pt x="479480" y="3433157"/>
                  </a:lnTo>
                  <a:lnTo>
                    <a:pt x="525372" y="3438762"/>
                  </a:lnTo>
                  <a:lnTo>
                    <a:pt x="572309" y="3440663"/>
                  </a:lnTo>
                  <a:lnTo>
                    <a:pt x="5946121" y="3440663"/>
                  </a:lnTo>
                  <a:lnTo>
                    <a:pt x="5993072" y="3438762"/>
                  </a:lnTo>
                  <a:lnTo>
                    <a:pt x="6038977" y="3433157"/>
                  </a:lnTo>
                  <a:lnTo>
                    <a:pt x="6083688" y="3423995"/>
                  </a:lnTo>
                  <a:lnTo>
                    <a:pt x="6127059" y="3411426"/>
                  </a:lnTo>
                  <a:lnTo>
                    <a:pt x="6168941" y="3395595"/>
                  </a:lnTo>
                  <a:lnTo>
                    <a:pt x="6209188" y="3376650"/>
                  </a:lnTo>
                  <a:lnTo>
                    <a:pt x="6247653" y="3354740"/>
                  </a:lnTo>
                  <a:lnTo>
                    <a:pt x="6284188" y="3330012"/>
                  </a:lnTo>
                  <a:lnTo>
                    <a:pt x="6318646" y="3302613"/>
                  </a:lnTo>
                  <a:lnTo>
                    <a:pt x="6350880" y="3272691"/>
                  </a:lnTo>
                  <a:lnTo>
                    <a:pt x="6380743" y="3240394"/>
                  </a:lnTo>
                  <a:lnTo>
                    <a:pt x="6408088" y="3205869"/>
                  </a:lnTo>
                  <a:lnTo>
                    <a:pt x="6432766" y="3169264"/>
                  </a:lnTo>
                  <a:lnTo>
                    <a:pt x="6454632" y="3130726"/>
                  </a:lnTo>
                  <a:lnTo>
                    <a:pt x="6473538" y="3090404"/>
                  </a:lnTo>
                  <a:lnTo>
                    <a:pt x="6489336" y="3048444"/>
                  </a:lnTo>
                  <a:lnTo>
                    <a:pt x="6501880" y="3004995"/>
                  </a:lnTo>
                  <a:lnTo>
                    <a:pt x="6511022" y="2960203"/>
                  </a:lnTo>
                  <a:lnTo>
                    <a:pt x="6516615" y="2914217"/>
                  </a:lnTo>
                  <a:lnTo>
                    <a:pt x="6518512" y="2867185"/>
                  </a:lnTo>
                  <a:lnTo>
                    <a:pt x="6518512" y="573354"/>
                  </a:lnTo>
                  <a:lnTo>
                    <a:pt x="6516615" y="526336"/>
                  </a:lnTo>
                  <a:lnTo>
                    <a:pt x="6511022" y="480364"/>
                  </a:lnTo>
                  <a:lnTo>
                    <a:pt x="6501880" y="435585"/>
                  </a:lnTo>
                  <a:lnTo>
                    <a:pt x="6489336" y="392147"/>
                  </a:lnTo>
                  <a:lnTo>
                    <a:pt x="6473538" y="350198"/>
                  </a:lnTo>
                  <a:lnTo>
                    <a:pt x="6454632" y="309884"/>
                  </a:lnTo>
                  <a:lnTo>
                    <a:pt x="6432766" y="271355"/>
                  </a:lnTo>
                  <a:lnTo>
                    <a:pt x="6408088" y="234758"/>
                  </a:lnTo>
                  <a:lnTo>
                    <a:pt x="6380743" y="200239"/>
                  </a:lnTo>
                  <a:lnTo>
                    <a:pt x="6350880" y="167948"/>
                  </a:lnTo>
                  <a:lnTo>
                    <a:pt x="6318646" y="138031"/>
                  </a:lnTo>
                  <a:lnTo>
                    <a:pt x="6284188" y="110637"/>
                  </a:lnTo>
                  <a:lnTo>
                    <a:pt x="6247653" y="85912"/>
                  </a:lnTo>
                  <a:lnTo>
                    <a:pt x="6209188" y="64005"/>
                  </a:lnTo>
                  <a:lnTo>
                    <a:pt x="6168941" y="45063"/>
                  </a:lnTo>
                  <a:lnTo>
                    <a:pt x="6127059" y="29234"/>
                  </a:lnTo>
                  <a:lnTo>
                    <a:pt x="6083688" y="16665"/>
                  </a:lnTo>
                  <a:lnTo>
                    <a:pt x="6038977" y="7505"/>
                  </a:lnTo>
                  <a:lnTo>
                    <a:pt x="5993072" y="1900"/>
                  </a:lnTo>
                  <a:lnTo>
                    <a:pt x="5946121" y="0"/>
                  </a:lnTo>
                  <a:close/>
                </a:path>
              </a:pathLst>
            </a:custGeom>
            <a:solidFill>
              <a:srgbClr val="E2EE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368505" y="2677720"/>
              <a:ext cx="6518909" cy="3441065"/>
            </a:xfrm>
            <a:custGeom>
              <a:avLst/>
              <a:gdLst/>
              <a:ahLst/>
              <a:cxnLst/>
              <a:rect l="l" t="t" r="r" b="b"/>
              <a:pathLst>
                <a:path w="6518909" h="3441065">
                  <a:moveTo>
                    <a:pt x="0" y="573354"/>
                  </a:moveTo>
                  <a:lnTo>
                    <a:pt x="1897" y="526336"/>
                  </a:lnTo>
                  <a:lnTo>
                    <a:pt x="7490" y="480364"/>
                  </a:lnTo>
                  <a:lnTo>
                    <a:pt x="16633" y="435585"/>
                  </a:lnTo>
                  <a:lnTo>
                    <a:pt x="29177" y="392147"/>
                  </a:lnTo>
                  <a:lnTo>
                    <a:pt x="44976" y="350198"/>
                  </a:lnTo>
                  <a:lnTo>
                    <a:pt x="63882" y="309884"/>
                  </a:lnTo>
                  <a:lnTo>
                    <a:pt x="85747" y="271355"/>
                  </a:lnTo>
                  <a:lnTo>
                    <a:pt x="110425" y="234758"/>
                  </a:lnTo>
                  <a:lnTo>
                    <a:pt x="137768" y="200239"/>
                  </a:lnTo>
                  <a:lnTo>
                    <a:pt x="167629" y="167948"/>
                  </a:lnTo>
                  <a:lnTo>
                    <a:pt x="199860" y="138031"/>
                  </a:lnTo>
                  <a:lnTo>
                    <a:pt x="234315" y="110637"/>
                  </a:lnTo>
                  <a:lnTo>
                    <a:pt x="270845" y="85912"/>
                  </a:lnTo>
                  <a:lnTo>
                    <a:pt x="309304" y="64005"/>
                  </a:lnTo>
                  <a:lnTo>
                    <a:pt x="349545" y="45063"/>
                  </a:lnTo>
                  <a:lnTo>
                    <a:pt x="391419" y="29234"/>
                  </a:lnTo>
                  <a:lnTo>
                    <a:pt x="434780" y="16665"/>
                  </a:lnTo>
                  <a:lnTo>
                    <a:pt x="479480" y="7505"/>
                  </a:lnTo>
                  <a:lnTo>
                    <a:pt x="525372" y="1900"/>
                  </a:lnTo>
                  <a:lnTo>
                    <a:pt x="572309" y="0"/>
                  </a:lnTo>
                  <a:lnTo>
                    <a:pt x="5946121" y="0"/>
                  </a:lnTo>
                  <a:lnTo>
                    <a:pt x="5993072" y="1900"/>
                  </a:lnTo>
                  <a:lnTo>
                    <a:pt x="6038977" y="7505"/>
                  </a:lnTo>
                  <a:lnTo>
                    <a:pt x="6083688" y="16665"/>
                  </a:lnTo>
                  <a:lnTo>
                    <a:pt x="6127059" y="29234"/>
                  </a:lnTo>
                  <a:lnTo>
                    <a:pt x="6168941" y="45063"/>
                  </a:lnTo>
                  <a:lnTo>
                    <a:pt x="6209188" y="64005"/>
                  </a:lnTo>
                  <a:lnTo>
                    <a:pt x="6247653" y="85912"/>
                  </a:lnTo>
                  <a:lnTo>
                    <a:pt x="6284188" y="110637"/>
                  </a:lnTo>
                  <a:lnTo>
                    <a:pt x="6318646" y="138031"/>
                  </a:lnTo>
                  <a:lnTo>
                    <a:pt x="6350880" y="167948"/>
                  </a:lnTo>
                  <a:lnTo>
                    <a:pt x="6380743" y="200239"/>
                  </a:lnTo>
                  <a:lnTo>
                    <a:pt x="6408088" y="234758"/>
                  </a:lnTo>
                  <a:lnTo>
                    <a:pt x="6432766" y="271355"/>
                  </a:lnTo>
                  <a:lnTo>
                    <a:pt x="6454632" y="309884"/>
                  </a:lnTo>
                  <a:lnTo>
                    <a:pt x="6473538" y="350198"/>
                  </a:lnTo>
                  <a:lnTo>
                    <a:pt x="6489336" y="392147"/>
                  </a:lnTo>
                  <a:lnTo>
                    <a:pt x="6501880" y="435585"/>
                  </a:lnTo>
                  <a:lnTo>
                    <a:pt x="6511022" y="480364"/>
                  </a:lnTo>
                  <a:lnTo>
                    <a:pt x="6516615" y="526336"/>
                  </a:lnTo>
                  <a:lnTo>
                    <a:pt x="6518512" y="573354"/>
                  </a:lnTo>
                  <a:lnTo>
                    <a:pt x="6518512" y="2867185"/>
                  </a:lnTo>
                  <a:lnTo>
                    <a:pt x="6516615" y="2914217"/>
                  </a:lnTo>
                  <a:lnTo>
                    <a:pt x="6511022" y="2960203"/>
                  </a:lnTo>
                  <a:lnTo>
                    <a:pt x="6501880" y="3004995"/>
                  </a:lnTo>
                  <a:lnTo>
                    <a:pt x="6489336" y="3048444"/>
                  </a:lnTo>
                  <a:lnTo>
                    <a:pt x="6473538" y="3090404"/>
                  </a:lnTo>
                  <a:lnTo>
                    <a:pt x="6454632" y="3130726"/>
                  </a:lnTo>
                  <a:lnTo>
                    <a:pt x="6432766" y="3169264"/>
                  </a:lnTo>
                  <a:lnTo>
                    <a:pt x="6408088" y="3205869"/>
                  </a:lnTo>
                  <a:lnTo>
                    <a:pt x="6380743" y="3240394"/>
                  </a:lnTo>
                  <a:lnTo>
                    <a:pt x="6350880" y="3272691"/>
                  </a:lnTo>
                  <a:lnTo>
                    <a:pt x="6318646" y="3302613"/>
                  </a:lnTo>
                  <a:lnTo>
                    <a:pt x="6284188" y="3330012"/>
                  </a:lnTo>
                  <a:lnTo>
                    <a:pt x="6247653" y="3354740"/>
                  </a:lnTo>
                  <a:lnTo>
                    <a:pt x="6209188" y="3376650"/>
                  </a:lnTo>
                  <a:lnTo>
                    <a:pt x="6168941" y="3395595"/>
                  </a:lnTo>
                  <a:lnTo>
                    <a:pt x="6127059" y="3411425"/>
                  </a:lnTo>
                  <a:lnTo>
                    <a:pt x="6083688" y="3423995"/>
                  </a:lnTo>
                  <a:lnTo>
                    <a:pt x="6038977" y="3433157"/>
                  </a:lnTo>
                  <a:lnTo>
                    <a:pt x="5993072" y="3438762"/>
                  </a:lnTo>
                  <a:lnTo>
                    <a:pt x="5946121" y="3440663"/>
                  </a:lnTo>
                  <a:lnTo>
                    <a:pt x="572309" y="3440663"/>
                  </a:lnTo>
                  <a:lnTo>
                    <a:pt x="525372" y="3438762"/>
                  </a:lnTo>
                  <a:lnTo>
                    <a:pt x="479480" y="3433157"/>
                  </a:lnTo>
                  <a:lnTo>
                    <a:pt x="434780" y="3423995"/>
                  </a:lnTo>
                  <a:lnTo>
                    <a:pt x="391419" y="3411425"/>
                  </a:lnTo>
                  <a:lnTo>
                    <a:pt x="349545" y="3395595"/>
                  </a:lnTo>
                  <a:lnTo>
                    <a:pt x="309304" y="3376650"/>
                  </a:lnTo>
                  <a:lnTo>
                    <a:pt x="270845" y="3354740"/>
                  </a:lnTo>
                  <a:lnTo>
                    <a:pt x="234315" y="3330012"/>
                  </a:lnTo>
                  <a:lnTo>
                    <a:pt x="199860" y="3302613"/>
                  </a:lnTo>
                  <a:lnTo>
                    <a:pt x="167629" y="3272691"/>
                  </a:lnTo>
                  <a:lnTo>
                    <a:pt x="137768" y="3240394"/>
                  </a:lnTo>
                  <a:lnTo>
                    <a:pt x="110425" y="3205869"/>
                  </a:lnTo>
                  <a:lnTo>
                    <a:pt x="85747" y="3169264"/>
                  </a:lnTo>
                  <a:lnTo>
                    <a:pt x="63882" y="3130726"/>
                  </a:lnTo>
                  <a:lnTo>
                    <a:pt x="44976" y="3090404"/>
                  </a:lnTo>
                  <a:lnTo>
                    <a:pt x="29177" y="3048444"/>
                  </a:lnTo>
                  <a:lnTo>
                    <a:pt x="16633" y="3004995"/>
                  </a:lnTo>
                  <a:lnTo>
                    <a:pt x="7490" y="2960203"/>
                  </a:lnTo>
                  <a:lnTo>
                    <a:pt x="1897" y="2914217"/>
                  </a:lnTo>
                  <a:lnTo>
                    <a:pt x="0" y="2867185"/>
                  </a:lnTo>
                  <a:lnTo>
                    <a:pt x="0" y="573354"/>
                  </a:lnTo>
                  <a:close/>
                </a:path>
              </a:pathLst>
            </a:custGeom>
            <a:ln w="77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24329" y="2883650"/>
              <a:ext cx="5503831" cy="44930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950403" y="2910600"/>
              <a:ext cx="5354955" cy="349885"/>
            </a:xfrm>
            <a:custGeom>
              <a:avLst/>
              <a:gdLst/>
              <a:ahLst/>
              <a:cxnLst/>
              <a:rect l="l" t="t" r="r" b="b"/>
              <a:pathLst>
                <a:path w="5354955" h="349885">
                  <a:moveTo>
                    <a:pt x="5296472" y="0"/>
                  </a:moveTo>
                  <a:lnTo>
                    <a:pt x="58163" y="0"/>
                  </a:lnTo>
                  <a:lnTo>
                    <a:pt x="35528" y="4583"/>
                  </a:lnTo>
                  <a:lnTo>
                    <a:pt x="17040" y="17075"/>
                  </a:lnTo>
                  <a:lnTo>
                    <a:pt x="4572" y="35583"/>
                  </a:lnTo>
                  <a:lnTo>
                    <a:pt x="0" y="58220"/>
                  </a:lnTo>
                  <a:lnTo>
                    <a:pt x="0" y="291511"/>
                  </a:lnTo>
                  <a:lnTo>
                    <a:pt x="4572" y="314148"/>
                  </a:lnTo>
                  <a:lnTo>
                    <a:pt x="17040" y="332656"/>
                  </a:lnTo>
                  <a:lnTo>
                    <a:pt x="35528" y="345148"/>
                  </a:lnTo>
                  <a:lnTo>
                    <a:pt x="58163" y="349731"/>
                  </a:lnTo>
                  <a:lnTo>
                    <a:pt x="5296472" y="349731"/>
                  </a:lnTo>
                  <a:lnTo>
                    <a:pt x="5319062" y="345148"/>
                  </a:lnTo>
                  <a:lnTo>
                    <a:pt x="5337533" y="332656"/>
                  </a:lnTo>
                  <a:lnTo>
                    <a:pt x="5349999" y="314148"/>
                  </a:lnTo>
                  <a:lnTo>
                    <a:pt x="5354574" y="291511"/>
                  </a:lnTo>
                  <a:lnTo>
                    <a:pt x="5354574" y="58220"/>
                  </a:lnTo>
                  <a:lnTo>
                    <a:pt x="5349999" y="35583"/>
                  </a:lnTo>
                  <a:lnTo>
                    <a:pt x="5337533" y="17075"/>
                  </a:lnTo>
                  <a:lnTo>
                    <a:pt x="5319062" y="4583"/>
                  </a:lnTo>
                  <a:lnTo>
                    <a:pt x="52964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950403" y="2910600"/>
              <a:ext cx="5354955" cy="349885"/>
            </a:xfrm>
            <a:custGeom>
              <a:avLst/>
              <a:gdLst/>
              <a:ahLst/>
              <a:cxnLst/>
              <a:rect l="l" t="t" r="r" b="b"/>
              <a:pathLst>
                <a:path w="5354955" h="349885">
                  <a:moveTo>
                    <a:pt x="0" y="58220"/>
                  </a:moveTo>
                  <a:lnTo>
                    <a:pt x="4572" y="35583"/>
                  </a:lnTo>
                  <a:lnTo>
                    <a:pt x="17040" y="17075"/>
                  </a:lnTo>
                  <a:lnTo>
                    <a:pt x="35528" y="4583"/>
                  </a:lnTo>
                  <a:lnTo>
                    <a:pt x="58163" y="0"/>
                  </a:lnTo>
                  <a:lnTo>
                    <a:pt x="5296472" y="0"/>
                  </a:lnTo>
                  <a:lnTo>
                    <a:pt x="5319062" y="4583"/>
                  </a:lnTo>
                  <a:lnTo>
                    <a:pt x="5337533" y="17075"/>
                  </a:lnTo>
                  <a:lnTo>
                    <a:pt x="5349999" y="35583"/>
                  </a:lnTo>
                  <a:lnTo>
                    <a:pt x="5354574" y="58220"/>
                  </a:lnTo>
                  <a:lnTo>
                    <a:pt x="5354574" y="291511"/>
                  </a:lnTo>
                  <a:lnTo>
                    <a:pt x="5349999" y="314148"/>
                  </a:lnTo>
                  <a:lnTo>
                    <a:pt x="5337533" y="332656"/>
                  </a:lnTo>
                  <a:lnTo>
                    <a:pt x="5319062" y="345148"/>
                  </a:lnTo>
                  <a:lnTo>
                    <a:pt x="5296472" y="349731"/>
                  </a:lnTo>
                  <a:lnTo>
                    <a:pt x="58163" y="349731"/>
                  </a:lnTo>
                  <a:lnTo>
                    <a:pt x="35528" y="345148"/>
                  </a:lnTo>
                  <a:lnTo>
                    <a:pt x="17040" y="332656"/>
                  </a:lnTo>
                  <a:lnTo>
                    <a:pt x="4572" y="314148"/>
                  </a:lnTo>
                  <a:lnTo>
                    <a:pt x="0" y="291511"/>
                  </a:lnTo>
                  <a:lnTo>
                    <a:pt x="0" y="58220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80994" y="3468731"/>
              <a:ext cx="5506295" cy="39005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008155" y="3494241"/>
              <a:ext cx="5354955" cy="292100"/>
            </a:xfrm>
            <a:custGeom>
              <a:avLst/>
              <a:gdLst/>
              <a:ahLst/>
              <a:cxnLst/>
              <a:rect l="l" t="t" r="r" b="b"/>
              <a:pathLst>
                <a:path w="5354955" h="292100">
                  <a:moveTo>
                    <a:pt x="5306060" y="0"/>
                  </a:moveTo>
                  <a:lnTo>
                    <a:pt x="48534" y="0"/>
                  </a:lnTo>
                  <a:lnTo>
                    <a:pt x="29639" y="3828"/>
                  </a:lnTo>
                  <a:lnTo>
                    <a:pt x="14212" y="14272"/>
                  </a:lnTo>
                  <a:lnTo>
                    <a:pt x="3812" y="29769"/>
                  </a:lnTo>
                  <a:lnTo>
                    <a:pt x="0" y="48756"/>
                  </a:lnTo>
                  <a:lnTo>
                    <a:pt x="0" y="243372"/>
                  </a:lnTo>
                  <a:lnTo>
                    <a:pt x="3812" y="262241"/>
                  </a:lnTo>
                  <a:lnTo>
                    <a:pt x="14212" y="277676"/>
                  </a:lnTo>
                  <a:lnTo>
                    <a:pt x="29639" y="288098"/>
                  </a:lnTo>
                  <a:lnTo>
                    <a:pt x="48534" y="291923"/>
                  </a:lnTo>
                  <a:lnTo>
                    <a:pt x="5306060" y="291923"/>
                  </a:lnTo>
                  <a:lnTo>
                    <a:pt x="5324977" y="288098"/>
                  </a:lnTo>
                  <a:lnTo>
                    <a:pt x="5340372" y="277676"/>
                  </a:lnTo>
                  <a:lnTo>
                    <a:pt x="5350724" y="262241"/>
                  </a:lnTo>
                  <a:lnTo>
                    <a:pt x="5354512" y="243372"/>
                  </a:lnTo>
                  <a:lnTo>
                    <a:pt x="5354512" y="48756"/>
                  </a:lnTo>
                  <a:lnTo>
                    <a:pt x="5350724" y="29769"/>
                  </a:lnTo>
                  <a:lnTo>
                    <a:pt x="5340372" y="14272"/>
                  </a:lnTo>
                  <a:lnTo>
                    <a:pt x="5324977" y="3828"/>
                  </a:lnTo>
                  <a:lnTo>
                    <a:pt x="53060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008155" y="3494241"/>
              <a:ext cx="5354955" cy="292100"/>
            </a:xfrm>
            <a:custGeom>
              <a:avLst/>
              <a:gdLst/>
              <a:ahLst/>
              <a:cxnLst/>
              <a:rect l="l" t="t" r="r" b="b"/>
              <a:pathLst>
                <a:path w="5354955" h="292100">
                  <a:moveTo>
                    <a:pt x="0" y="48756"/>
                  </a:moveTo>
                  <a:lnTo>
                    <a:pt x="3812" y="29769"/>
                  </a:lnTo>
                  <a:lnTo>
                    <a:pt x="14212" y="14272"/>
                  </a:lnTo>
                  <a:lnTo>
                    <a:pt x="29639" y="3828"/>
                  </a:lnTo>
                  <a:lnTo>
                    <a:pt x="48534" y="0"/>
                  </a:lnTo>
                  <a:lnTo>
                    <a:pt x="5306060" y="0"/>
                  </a:lnTo>
                  <a:lnTo>
                    <a:pt x="5324977" y="3828"/>
                  </a:lnTo>
                  <a:lnTo>
                    <a:pt x="5340372" y="14272"/>
                  </a:lnTo>
                  <a:lnTo>
                    <a:pt x="5350724" y="29769"/>
                  </a:lnTo>
                  <a:lnTo>
                    <a:pt x="5354512" y="48756"/>
                  </a:lnTo>
                  <a:lnTo>
                    <a:pt x="5354512" y="243372"/>
                  </a:lnTo>
                  <a:lnTo>
                    <a:pt x="5350724" y="262241"/>
                  </a:lnTo>
                  <a:lnTo>
                    <a:pt x="5340372" y="277676"/>
                  </a:lnTo>
                  <a:lnTo>
                    <a:pt x="5324977" y="288098"/>
                  </a:lnTo>
                  <a:lnTo>
                    <a:pt x="5306060" y="291923"/>
                  </a:lnTo>
                  <a:lnTo>
                    <a:pt x="48534" y="291923"/>
                  </a:lnTo>
                  <a:lnTo>
                    <a:pt x="29639" y="288098"/>
                  </a:lnTo>
                  <a:lnTo>
                    <a:pt x="14212" y="277676"/>
                  </a:lnTo>
                  <a:lnTo>
                    <a:pt x="3812" y="262241"/>
                  </a:lnTo>
                  <a:lnTo>
                    <a:pt x="0" y="243372"/>
                  </a:lnTo>
                  <a:lnTo>
                    <a:pt x="0" y="48756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65201" y="4110592"/>
              <a:ext cx="5506295" cy="39005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892671" y="4135896"/>
              <a:ext cx="5354955" cy="292100"/>
            </a:xfrm>
            <a:custGeom>
              <a:avLst/>
              <a:gdLst/>
              <a:ahLst/>
              <a:cxnLst/>
              <a:rect l="l" t="t" r="r" b="b"/>
              <a:pathLst>
                <a:path w="5354955" h="292100">
                  <a:moveTo>
                    <a:pt x="5306163" y="0"/>
                  </a:moveTo>
                  <a:lnTo>
                    <a:pt x="48534" y="0"/>
                  </a:lnTo>
                  <a:lnTo>
                    <a:pt x="29639" y="3828"/>
                  </a:lnTo>
                  <a:lnTo>
                    <a:pt x="14212" y="14272"/>
                  </a:lnTo>
                  <a:lnTo>
                    <a:pt x="3812" y="29769"/>
                  </a:lnTo>
                  <a:lnTo>
                    <a:pt x="0" y="48756"/>
                  </a:lnTo>
                  <a:lnTo>
                    <a:pt x="0" y="243372"/>
                  </a:lnTo>
                  <a:lnTo>
                    <a:pt x="3812" y="262241"/>
                  </a:lnTo>
                  <a:lnTo>
                    <a:pt x="14212" y="277676"/>
                  </a:lnTo>
                  <a:lnTo>
                    <a:pt x="29639" y="288098"/>
                  </a:lnTo>
                  <a:lnTo>
                    <a:pt x="48534" y="291923"/>
                  </a:lnTo>
                  <a:lnTo>
                    <a:pt x="5306163" y="291923"/>
                  </a:lnTo>
                  <a:lnTo>
                    <a:pt x="5324993" y="288098"/>
                  </a:lnTo>
                  <a:lnTo>
                    <a:pt x="5340397" y="277676"/>
                  </a:lnTo>
                  <a:lnTo>
                    <a:pt x="5350797" y="262241"/>
                  </a:lnTo>
                  <a:lnTo>
                    <a:pt x="5354615" y="243372"/>
                  </a:lnTo>
                  <a:lnTo>
                    <a:pt x="5354615" y="48756"/>
                  </a:lnTo>
                  <a:lnTo>
                    <a:pt x="5350797" y="29769"/>
                  </a:lnTo>
                  <a:lnTo>
                    <a:pt x="5340397" y="14272"/>
                  </a:lnTo>
                  <a:lnTo>
                    <a:pt x="5324993" y="3828"/>
                  </a:lnTo>
                  <a:lnTo>
                    <a:pt x="53061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892671" y="4135896"/>
              <a:ext cx="5354955" cy="292100"/>
            </a:xfrm>
            <a:custGeom>
              <a:avLst/>
              <a:gdLst/>
              <a:ahLst/>
              <a:cxnLst/>
              <a:rect l="l" t="t" r="r" b="b"/>
              <a:pathLst>
                <a:path w="5354955" h="292100">
                  <a:moveTo>
                    <a:pt x="0" y="48756"/>
                  </a:moveTo>
                  <a:lnTo>
                    <a:pt x="3812" y="29769"/>
                  </a:lnTo>
                  <a:lnTo>
                    <a:pt x="14212" y="14272"/>
                  </a:lnTo>
                  <a:lnTo>
                    <a:pt x="29639" y="3828"/>
                  </a:lnTo>
                  <a:lnTo>
                    <a:pt x="48534" y="0"/>
                  </a:lnTo>
                  <a:lnTo>
                    <a:pt x="5306163" y="0"/>
                  </a:lnTo>
                  <a:lnTo>
                    <a:pt x="5324993" y="3828"/>
                  </a:lnTo>
                  <a:lnTo>
                    <a:pt x="5340397" y="14272"/>
                  </a:lnTo>
                  <a:lnTo>
                    <a:pt x="5350797" y="29769"/>
                  </a:lnTo>
                  <a:lnTo>
                    <a:pt x="5354615" y="48756"/>
                  </a:lnTo>
                  <a:lnTo>
                    <a:pt x="5354615" y="243372"/>
                  </a:lnTo>
                  <a:lnTo>
                    <a:pt x="5350797" y="262241"/>
                  </a:lnTo>
                  <a:lnTo>
                    <a:pt x="5340397" y="277676"/>
                  </a:lnTo>
                  <a:lnTo>
                    <a:pt x="5324993" y="288098"/>
                  </a:lnTo>
                  <a:lnTo>
                    <a:pt x="5306163" y="291923"/>
                  </a:lnTo>
                  <a:lnTo>
                    <a:pt x="48534" y="291923"/>
                  </a:lnTo>
                  <a:lnTo>
                    <a:pt x="29639" y="288098"/>
                  </a:lnTo>
                  <a:lnTo>
                    <a:pt x="14212" y="277676"/>
                  </a:lnTo>
                  <a:lnTo>
                    <a:pt x="3812" y="262241"/>
                  </a:lnTo>
                  <a:lnTo>
                    <a:pt x="0" y="243372"/>
                  </a:lnTo>
                  <a:lnTo>
                    <a:pt x="0" y="48756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58821" y="4641465"/>
              <a:ext cx="5503831" cy="44930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985059" y="4668250"/>
              <a:ext cx="5354955" cy="349885"/>
            </a:xfrm>
            <a:custGeom>
              <a:avLst/>
              <a:gdLst/>
              <a:ahLst/>
              <a:cxnLst/>
              <a:rect l="l" t="t" r="r" b="b"/>
              <a:pathLst>
                <a:path w="5354955" h="349885">
                  <a:moveTo>
                    <a:pt x="5296513" y="0"/>
                  </a:moveTo>
                  <a:lnTo>
                    <a:pt x="58163" y="0"/>
                  </a:lnTo>
                  <a:lnTo>
                    <a:pt x="35520" y="4582"/>
                  </a:lnTo>
                  <a:lnTo>
                    <a:pt x="17032" y="17077"/>
                  </a:lnTo>
                  <a:lnTo>
                    <a:pt x="4569" y="35609"/>
                  </a:lnTo>
                  <a:lnTo>
                    <a:pt x="0" y="58302"/>
                  </a:lnTo>
                  <a:lnTo>
                    <a:pt x="0" y="291450"/>
                  </a:lnTo>
                  <a:lnTo>
                    <a:pt x="4569" y="314139"/>
                  </a:lnTo>
                  <a:lnTo>
                    <a:pt x="17032" y="332664"/>
                  </a:lnTo>
                  <a:lnTo>
                    <a:pt x="35520" y="345153"/>
                  </a:lnTo>
                  <a:lnTo>
                    <a:pt x="58163" y="349731"/>
                  </a:lnTo>
                  <a:lnTo>
                    <a:pt x="5296513" y="349731"/>
                  </a:lnTo>
                  <a:lnTo>
                    <a:pt x="5319103" y="345153"/>
                  </a:lnTo>
                  <a:lnTo>
                    <a:pt x="5337574" y="332664"/>
                  </a:lnTo>
                  <a:lnTo>
                    <a:pt x="5350040" y="314139"/>
                  </a:lnTo>
                  <a:lnTo>
                    <a:pt x="5354615" y="291450"/>
                  </a:lnTo>
                  <a:lnTo>
                    <a:pt x="5354615" y="58302"/>
                  </a:lnTo>
                  <a:lnTo>
                    <a:pt x="5350040" y="35609"/>
                  </a:lnTo>
                  <a:lnTo>
                    <a:pt x="5337574" y="17077"/>
                  </a:lnTo>
                  <a:lnTo>
                    <a:pt x="5319103" y="4582"/>
                  </a:lnTo>
                  <a:lnTo>
                    <a:pt x="52965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985059" y="4668250"/>
              <a:ext cx="5354955" cy="349885"/>
            </a:xfrm>
            <a:custGeom>
              <a:avLst/>
              <a:gdLst/>
              <a:ahLst/>
              <a:cxnLst/>
              <a:rect l="l" t="t" r="r" b="b"/>
              <a:pathLst>
                <a:path w="5354955" h="349885">
                  <a:moveTo>
                    <a:pt x="0" y="58302"/>
                  </a:moveTo>
                  <a:lnTo>
                    <a:pt x="4569" y="35609"/>
                  </a:lnTo>
                  <a:lnTo>
                    <a:pt x="17032" y="17077"/>
                  </a:lnTo>
                  <a:lnTo>
                    <a:pt x="35520" y="4582"/>
                  </a:lnTo>
                  <a:lnTo>
                    <a:pt x="58163" y="0"/>
                  </a:lnTo>
                  <a:lnTo>
                    <a:pt x="5296513" y="0"/>
                  </a:lnTo>
                  <a:lnTo>
                    <a:pt x="5319103" y="4582"/>
                  </a:lnTo>
                  <a:lnTo>
                    <a:pt x="5337574" y="17077"/>
                  </a:lnTo>
                  <a:lnTo>
                    <a:pt x="5350040" y="35609"/>
                  </a:lnTo>
                  <a:lnTo>
                    <a:pt x="5354615" y="58302"/>
                  </a:lnTo>
                  <a:lnTo>
                    <a:pt x="5354615" y="291450"/>
                  </a:lnTo>
                  <a:lnTo>
                    <a:pt x="5350040" y="314139"/>
                  </a:lnTo>
                  <a:lnTo>
                    <a:pt x="5337574" y="332664"/>
                  </a:lnTo>
                  <a:lnTo>
                    <a:pt x="5319103" y="345152"/>
                  </a:lnTo>
                  <a:lnTo>
                    <a:pt x="5296513" y="349731"/>
                  </a:lnTo>
                  <a:lnTo>
                    <a:pt x="58163" y="349731"/>
                  </a:lnTo>
                  <a:lnTo>
                    <a:pt x="35520" y="345152"/>
                  </a:lnTo>
                  <a:lnTo>
                    <a:pt x="17032" y="332664"/>
                  </a:lnTo>
                  <a:lnTo>
                    <a:pt x="4569" y="314139"/>
                  </a:lnTo>
                  <a:lnTo>
                    <a:pt x="0" y="291450"/>
                  </a:lnTo>
                  <a:lnTo>
                    <a:pt x="0" y="58302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80994" y="5332700"/>
              <a:ext cx="5506295" cy="39005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008155" y="5359999"/>
              <a:ext cx="5354955" cy="290830"/>
            </a:xfrm>
            <a:custGeom>
              <a:avLst/>
              <a:gdLst/>
              <a:ahLst/>
              <a:cxnLst/>
              <a:rect l="l" t="t" r="r" b="b"/>
              <a:pathLst>
                <a:path w="5354955" h="290829">
                  <a:moveTo>
                    <a:pt x="5306265" y="0"/>
                  </a:moveTo>
                  <a:lnTo>
                    <a:pt x="48328" y="0"/>
                  </a:lnTo>
                  <a:lnTo>
                    <a:pt x="29517" y="3805"/>
                  </a:lnTo>
                  <a:lnTo>
                    <a:pt x="14155" y="14184"/>
                  </a:lnTo>
                  <a:lnTo>
                    <a:pt x="3798" y="29578"/>
                  </a:lnTo>
                  <a:lnTo>
                    <a:pt x="0" y="48427"/>
                  </a:lnTo>
                  <a:lnTo>
                    <a:pt x="0" y="242158"/>
                  </a:lnTo>
                  <a:lnTo>
                    <a:pt x="3798" y="261008"/>
                  </a:lnTo>
                  <a:lnTo>
                    <a:pt x="14155" y="276401"/>
                  </a:lnTo>
                  <a:lnTo>
                    <a:pt x="29517" y="286780"/>
                  </a:lnTo>
                  <a:lnTo>
                    <a:pt x="48328" y="290586"/>
                  </a:lnTo>
                  <a:lnTo>
                    <a:pt x="5306265" y="290586"/>
                  </a:lnTo>
                  <a:lnTo>
                    <a:pt x="5325064" y="286780"/>
                  </a:lnTo>
                  <a:lnTo>
                    <a:pt x="5340397" y="276401"/>
                  </a:lnTo>
                  <a:lnTo>
                    <a:pt x="5350727" y="261008"/>
                  </a:lnTo>
                  <a:lnTo>
                    <a:pt x="5354512" y="242158"/>
                  </a:lnTo>
                  <a:lnTo>
                    <a:pt x="5354512" y="48427"/>
                  </a:lnTo>
                  <a:lnTo>
                    <a:pt x="5350727" y="29578"/>
                  </a:lnTo>
                  <a:lnTo>
                    <a:pt x="5340397" y="14184"/>
                  </a:lnTo>
                  <a:lnTo>
                    <a:pt x="5325064" y="3805"/>
                  </a:lnTo>
                  <a:lnTo>
                    <a:pt x="53062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008155" y="5359999"/>
              <a:ext cx="5354955" cy="290830"/>
            </a:xfrm>
            <a:custGeom>
              <a:avLst/>
              <a:gdLst/>
              <a:ahLst/>
              <a:cxnLst/>
              <a:rect l="l" t="t" r="r" b="b"/>
              <a:pathLst>
                <a:path w="5354955" h="290829">
                  <a:moveTo>
                    <a:pt x="0" y="48427"/>
                  </a:moveTo>
                  <a:lnTo>
                    <a:pt x="3798" y="29578"/>
                  </a:lnTo>
                  <a:lnTo>
                    <a:pt x="14155" y="14184"/>
                  </a:lnTo>
                  <a:lnTo>
                    <a:pt x="29517" y="3805"/>
                  </a:lnTo>
                  <a:lnTo>
                    <a:pt x="48328" y="0"/>
                  </a:lnTo>
                  <a:lnTo>
                    <a:pt x="5306265" y="0"/>
                  </a:lnTo>
                  <a:lnTo>
                    <a:pt x="5325064" y="3805"/>
                  </a:lnTo>
                  <a:lnTo>
                    <a:pt x="5340397" y="14184"/>
                  </a:lnTo>
                  <a:lnTo>
                    <a:pt x="5350727" y="29578"/>
                  </a:lnTo>
                  <a:lnTo>
                    <a:pt x="5354512" y="48427"/>
                  </a:lnTo>
                  <a:lnTo>
                    <a:pt x="5354512" y="242158"/>
                  </a:lnTo>
                  <a:lnTo>
                    <a:pt x="5350727" y="261008"/>
                  </a:lnTo>
                  <a:lnTo>
                    <a:pt x="5340397" y="276401"/>
                  </a:lnTo>
                  <a:lnTo>
                    <a:pt x="5325064" y="286780"/>
                  </a:lnTo>
                  <a:lnTo>
                    <a:pt x="5306265" y="290586"/>
                  </a:lnTo>
                  <a:lnTo>
                    <a:pt x="48328" y="290586"/>
                  </a:lnTo>
                  <a:lnTo>
                    <a:pt x="29517" y="286780"/>
                  </a:lnTo>
                  <a:lnTo>
                    <a:pt x="14155" y="276401"/>
                  </a:lnTo>
                  <a:lnTo>
                    <a:pt x="3798" y="261008"/>
                  </a:lnTo>
                  <a:lnTo>
                    <a:pt x="0" y="242158"/>
                  </a:lnTo>
                  <a:lnTo>
                    <a:pt x="0" y="48427"/>
                  </a:lnTo>
                  <a:close/>
                </a:path>
              </a:pathLst>
            </a:custGeom>
            <a:ln w="77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898435" y="2917855"/>
            <a:ext cx="5459095" cy="2742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475615">
              <a:lnSpc>
                <a:spcPct val="100000"/>
              </a:lnSpc>
              <a:spcBef>
                <a:spcPts val="90"/>
              </a:spcBef>
            </a:pPr>
            <a:r>
              <a:rPr sz="1950" b="1" spc="-20" dirty="0">
                <a:solidFill>
                  <a:srgbClr val="333399"/>
                </a:solidFill>
                <a:latin typeface="Times New Roman"/>
                <a:cs typeface="Times New Roman"/>
              </a:rPr>
              <a:t>установи</a:t>
            </a:r>
            <a:r>
              <a:rPr sz="1950" b="1" spc="-8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общие</a:t>
            </a:r>
            <a:r>
              <a:rPr sz="1950" b="1" spc="-4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признаки</a:t>
            </a:r>
            <a:r>
              <a:rPr sz="1950" b="1" spc="-8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или</a:t>
            </a:r>
            <a:r>
              <a:rPr sz="1950" b="1" spc="-6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spc="-10" dirty="0">
                <a:solidFill>
                  <a:srgbClr val="333399"/>
                </a:solidFill>
                <a:latin typeface="Times New Roman"/>
                <a:cs typeface="Times New Roman"/>
              </a:rPr>
              <a:t>различия</a:t>
            </a:r>
            <a:endParaRPr sz="1950">
              <a:latin typeface="Times New Roman"/>
              <a:cs typeface="Times New Roman"/>
            </a:endParaRPr>
          </a:p>
          <a:p>
            <a:pPr marL="114935" algn="ctr">
              <a:lnSpc>
                <a:spcPct val="100000"/>
              </a:lnSpc>
              <a:spcBef>
                <a:spcPts val="2035"/>
              </a:spcBef>
            </a:pP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найди</a:t>
            </a:r>
            <a:r>
              <a:rPr sz="1950" b="1" spc="-12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лишнее</a:t>
            </a:r>
            <a:r>
              <a:rPr sz="1950" b="1" spc="-70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spc="-10" dirty="0">
                <a:solidFill>
                  <a:srgbClr val="333399"/>
                </a:solidFill>
                <a:latin typeface="Times New Roman"/>
                <a:cs typeface="Times New Roman"/>
              </a:rPr>
              <a:t>изображение</a:t>
            </a:r>
            <a:endParaRPr sz="1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1950">
              <a:latin typeface="Times New Roman"/>
              <a:cs typeface="Times New Roman"/>
            </a:endParaRPr>
          </a:p>
          <a:p>
            <a:pPr marR="105410" algn="ctr">
              <a:lnSpc>
                <a:spcPct val="100000"/>
              </a:lnSpc>
              <a:spcBef>
                <a:spcPts val="5"/>
              </a:spcBef>
            </a:pPr>
            <a:r>
              <a:rPr sz="1950" b="1" spc="-10" dirty="0">
                <a:solidFill>
                  <a:srgbClr val="333399"/>
                </a:solidFill>
                <a:latin typeface="Times New Roman"/>
                <a:cs typeface="Times New Roman"/>
              </a:rPr>
              <a:t>сравни</a:t>
            </a:r>
            <a:endParaRPr sz="1950">
              <a:latin typeface="Times New Roman"/>
              <a:cs typeface="Times New Roman"/>
            </a:endParaRPr>
          </a:p>
          <a:p>
            <a:pPr marL="67945" algn="ctr">
              <a:lnSpc>
                <a:spcPct val="100000"/>
              </a:lnSpc>
              <a:spcBef>
                <a:spcPts val="2080"/>
              </a:spcBef>
            </a:pPr>
            <a:r>
              <a:rPr sz="1950" b="1" spc="-20" dirty="0">
                <a:solidFill>
                  <a:srgbClr val="333399"/>
                </a:solidFill>
                <a:latin typeface="Times New Roman"/>
                <a:cs typeface="Times New Roman"/>
              </a:rPr>
              <a:t>продолжи</a:t>
            </a:r>
            <a:r>
              <a:rPr sz="1950" b="1" spc="-5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spc="-25" dirty="0">
                <a:solidFill>
                  <a:srgbClr val="333399"/>
                </a:solidFill>
                <a:latin typeface="Times New Roman"/>
                <a:cs typeface="Times New Roman"/>
              </a:rPr>
              <a:t>ряд</a:t>
            </a:r>
            <a:endParaRPr sz="1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1950">
              <a:latin typeface="Times New Roman"/>
              <a:cs typeface="Times New Roman"/>
            </a:endParaRPr>
          </a:p>
          <a:p>
            <a:pPr marL="116205" algn="ctr">
              <a:lnSpc>
                <a:spcPct val="100000"/>
              </a:lnSpc>
            </a:pPr>
            <a:r>
              <a:rPr sz="1950" b="1" dirty="0">
                <a:solidFill>
                  <a:srgbClr val="333399"/>
                </a:solidFill>
                <a:latin typeface="Times New Roman"/>
                <a:cs typeface="Times New Roman"/>
              </a:rPr>
              <a:t>найди</a:t>
            </a:r>
            <a:r>
              <a:rPr sz="1950" b="1" spc="-8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1950" b="1" spc="-10" dirty="0">
                <a:solidFill>
                  <a:srgbClr val="333399"/>
                </a:solidFill>
                <a:latin typeface="Times New Roman"/>
                <a:cs typeface="Times New Roman"/>
              </a:rPr>
              <a:t>различие</a:t>
            </a:r>
            <a:endParaRPr sz="1950">
              <a:latin typeface="Times New Roman"/>
              <a:cs typeface="Times New Roman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72400" y="4800600"/>
            <a:ext cx="1165225" cy="1889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228600"/>
            <a:ext cx="8229600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8229600" y="0"/>
                </a:moveTo>
                <a:lnTo>
                  <a:pt x="0" y="0"/>
                </a:lnTo>
                <a:lnTo>
                  <a:pt x="0" y="1143000"/>
                </a:lnTo>
                <a:lnTo>
                  <a:pt x="8229600" y="1143000"/>
                </a:lnTo>
                <a:lnTo>
                  <a:pt x="8229600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16860" y="96977"/>
            <a:ext cx="48152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Приемы</a:t>
            </a:r>
            <a:r>
              <a:rPr sz="4400" spc="-30" dirty="0"/>
              <a:t> </a:t>
            </a:r>
            <a:r>
              <a:rPr sz="4400" spc="-10" dirty="0"/>
              <a:t>обучения: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5940" y="1621358"/>
            <a:ext cx="8072120" cy="1818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7325" marR="5080" indent="-179705">
              <a:lnSpc>
                <a:spcPct val="100000"/>
              </a:lnSpc>
              <a:spcBef>
                <a:spcPts val="95"/>
              </a:spcBef>
              <a:buSzPct val="96428"/>
              <a:buFont typeface="Wingdings"/>
              <a:buChar char=""/>
              <a:tabLst>
                <a:tab pos="187325" algn="l"/>
                <a:tab pos="290195" algn="l"/>
                <a:tab pos="3925570" algn="l"/>
                <a:tab pos="786701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	привлекать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обучающихся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в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качестве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помощников</a:t>
            </a:r>
            <a:r>
              <a:rPr sz="28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учителя</a:t>
            </a:r>
            <a:r>
              <a:rPr sz="2800" b="1" spc="-7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;</a:t>
            </a:r>
            <a:endParaRPr sz="2800">
              <a:latin typeface="Times New Roman"/>
              <a:cs typeface="Times New Roman"/>
            </a:endParaRPr>
          </a:p>
          <a:p>
            <a:pPr marL="187325" marR="5715" indent="-179705">
              <a:lnSpc>
                <a:spcPct val="100000"/>
              </a:lnSpc>
              <a:spcBef>
                <a:spcPts val="675"/>
              </a:spcBef>
              <a:buSzPct val="96428"/>
              <a:buFont typeface="Wingdings"/>
              <a:buChar char=""/>
              <a:tabLst>
                <a:tab pos="187325" algn="l"/>
                <a:tab pos="290195" algn="l"/>
                <a:tab pos="2687320" algn="l"/>
                <a:tab pos="4740910" algn="l"/>
                <a:tab pos="518096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	использовать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творческие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информационные задания;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06395" y="3499484"/>
            <a:ext cx="569912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7790" marR="5080" indent="-85725">
              <a:lnSpc>
                <a:spcPct val="100000"/>
              </a:lnSpc>
              <a:spcBef>
                <a:spcPts val="95"/>
              </a:spcBef>
              <a:tabLst>
                <a:tab pos="695325" algn="l"/>
                <a:tab pos="935990" algn="l"/>
                <a:tab pos="2585085" algn="l"/>
              </a:tabLst>
            </a:pP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интеллектуальный 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за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счёт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47996" y="3926204"/>
            <a:ext cx="26530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межпредметных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453121" y="3926204"/>
            <a:ext cx="11569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связей,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3499484"/>
            <a:ext cx="220345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0830" indent="-282575">
              <a:lnSpc>
                <a:spcPct val="100000"/>
              </a:lnSpc>
              <a:spcBef>
                <a:spcPts val="95"/>
              </a:spcBef>
              <a:buSzPct val="96428"/>
              <a:buFont typeface="Wingdings"/>
              <a:buChar char=""/>
              <a:tabLst>
                <a:tab pos="290830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создавать</a:t>
            </a:r>
            <a:endParaRPr sz="2800">
              <a:latin typeface="Times New Roman"/>
              <a:cs typeface="Times New Roman"/>
            </a:endParaRPr>
          </a:p>
          <a:p>
            <a:pPr marL="187325" marR="5080">
              <a:lnSpc>
                <a:spcPct val="100000"/>
              </a:lnSpc>
            </a:pPr>
            <a:r>
              <a:rPr sz="2800" b="1" spc="-35" dirty="0">
                <a:solidFill>
                  <a:srgbClr val="001F5F"/>
                </a:solidFill>
                <a:latin typeface="Times New Roman"/>
                <a:cs typeface="Times New Roman"/>
              </a:rPr>
              <a:t>«фон»/среду,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сообщения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33698" y="4353001"/>
            <a:ext cx="27489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дополнительных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30033" y="4353001"/>
            <a:ext cx="14776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сведений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5940" y="4694123"/>
            <a:ext cx="8072755" cy="14770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87325">
              <a:lnSpc>
                <a:spcPct val="100000"/>
              </a:lnSpc>
              <a:spcBef>
                <a:spcPts val="770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общеразвивающего</a:t>
            </a:r>
            <a:r>
              <a:rPr sz="2800" b="1" spc="-1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характера;</a:t>
            </a:r>
            <a:endParaRPr sz="2800">
              <a:latin typeface="Times New Roman"/>
              <a:cs typeface="Times New Roman"/>
            </a:endParaRPr>
          </a:p>
          <a:p>
            <a:pPr marL="187325" marR="5080" indent="-179705">
              <a:lnSpc>
                <a:spcPct val="100000"/>
              </a:lnSpc>
              <a:spcBef>
                <a:spcPts val="675"/>
              </a:spcBef>
              <a:buSzPct val="96428"/>
              <a:buFont typeface="Wingdings"/>
              <a:buChar char=""/>
              <a:tabLst>
                <a:tab pos="187325" algn="l"/>
                <a:tab pos="290195" algn="l"/>
                <a:tab pos="2495550" algn="l"/>
                <a:tab pos="3759200" algn="l"/>
                <a:tab pos="5772785" algn="l"/>
              </a:tabLst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	исполнять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роль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эксперта,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	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консультанта.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Работать</a:t>
            </a:r>
            <a:r>
              <a:rPr sz="28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в</a:t>
            </a:r>
            <a:r>
              <a:rPr sz="28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командах</a:t>
            </a:r>
            <a:r>
              <a:rPr sz="28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28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детьми.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540" y="1375105"/>
            <a:ext cx="6855459" cy="467233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90"/>
              </a:spcBef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48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r>
              <a:rPr sz="2400" b="1" spc="484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изобразительного</a:t>
            </a:r>
            <a:r>
              <a:rPr sz="2400" b="1" spc="47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искусства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обучающиеся</a:t>
            </a:r>
            <a:r>
              <a:rPr sz="2400" b="1" spc="36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осваивают</a:t>
            </a:r>
            <a:r>
              <a:rPr sz="2400" b="1" spc="36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графические</a:t>
            </a:r>
            <a:r>
              <a:rPr sz="2400" b="1" spc="37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живописные</a:t>
            </a:r>
            <a:r>
              <a:rPr sz="2400" b="1" spc="55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умения</a:t>
            </a:r>
            <a:r>
              <a:rPr sz="2400" b="1" spc="56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56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навыки,</a:t>
            </a:r>
            <a:r>
              <a:rPr sz="2400" b="1" spc="56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учатся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наблюдать,</a:t>
            </a:r>
            <a:r>
              <a:rPr sz="2400" b="1" spc="2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анализировать</a:t>
            </a:r>
            <a:r>
              <a:rPr sz="2400" b="1" spc="254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предметы</a:t>
            </a:r>
            <a:r>
              <a:rPr sz="2400" b="1" spc="26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2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явления окружающего</a:t>
            </a:r>
            <a:r>
              <a:rPr sz="2400" b="1" spc="-1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мира.</a:t>
            </a:r>
            <a:endParaRPr sz="2400">
              <a:latin typeface="Times New Roman"/>
              <a:cs typeface="Times New Roman"/>
            </a:endParaRPr>
          </a:p>
          <a:p>
            <a:pPr marL="12700" marR="6350" algn="just">
              <a:lnSpc>
                <a:spcPct val="90000"/>
              </a:lnSpc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ИЗО</a:t>
            </a:r>
            <a:r>
              <a:rPr sz="2400" b="1" spc="1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служит</a:t>
            </a:r>
            <a:r>
              <a:rPr sz="2400" b="1" spc="15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эффективным</a:t>
            </a:r>
            <a:r>
              <a:rPr sz="2400" b="1" spc="1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средством</a:t>
            </a:r>
            <a:r>
              <a:rPr sz="2400" b="1" spc="1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познания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действительности</a:t>
            </a:r>
            <a:r>
              <a:rPr sz="2400" b="1" spc="39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помогает</a:t>
            </a:r>
            <a:r>
              <a:rPr sz="2400" b="1" spc="395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развитию</a:t>
            </a:r>
            <a:r>
              <a:rPr sz="2400" b="1" spc="390" dirty="0">
                <a:solidFill>
                  <a:srgbClr val="001F5F"/>
                </a:solidFill>
                <a:latin typeface="Times New Roman"/>
                <a:cs typeface="Times New Roman"/>
              </a:rPr>
              <a:t>    </a:t>
            </a:r>
            <a:r>
              <a:rPr sz="2400" b="1" spc="-50" dirty="0">
                <a:solidFill>
                  <a:srgbClr val="001F5F"/>
                </a:solidFill>
                <a:latin typeface="Times New Roman"/>
                <a:cs typeface="Times New Roman"/>
              </a:rPr>
              <a:t>и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формированию</a:t>
            </a:r>
            <a:r>
              <a:rPr sz="2400" b="1" spc="405" dirty="0">
                <a:solidFill>
                  <a:srgbClr val="001F5F"/>
                </a:solidFill>
                <a:latin typeface="Times New Roman"/>
                <a:cs typeface="Times New Roman"/>
              </a:rPr>
              <a:t>  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зрительных</a:t>
            </a:r>
            <a:r>
              <a:rPr sz="2400" b="1" spc="405" dirty="0">
                <a:solidFill>
                  <a:srgbClr val="001F5F"/>
                </a:solidFill>
                <a:latin typeface="Times New Roman"/>
                <a:cs typeface="Times New Roman"/>
              </a:rPr>
              <a:t>  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восприятий,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воображения,</a:t>
            </a:r>
            <a:r>
              <a:rPr sz="2400" b="1" spc="2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пространственных</a:t>
            </a:r>
            <a:r>
              <a:rPr sz="2400" b="1" spc="1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представлений,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чувств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других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психических</a:t>
            </a:r>
            <a:r>
              <a:rPr sz="240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процессов.</a:t>
            </a:r>
            <a:endParaRPr sz="2400">
              <a:latin typeface="Times New Roman"/>
              <a:cs typeface="Times New Roman"/>
            </a:endParaRPr>
          </a:p>
          <a:p>
            <a:pPr marL="12700" marR="6985" algn="just">
              <a:lnSpc>
                <a:spcPct val="90000"/>
              </a:lnSpc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Знания</a:t>
            </a:r>
            <a:r>
              <a:rPr sz="2400" b="1" spc="229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приобретаемые</a:t>
            </a:r>
            <a:r>
              <a:rPr sz="2400" b="1" spc="229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на</a:t>
            </a:r>
            <a:r>
              <a:rPr sz="2400" b="1" spc="240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уроках</a:t>
            </a:r>
            <a:r>
              <a:rPr sz="2400" b="1" spc="235" dirty="0">
                <a:solidFill>
                  <a:srgbClr val="001F5F"/>
                </a:solidFill>
                <a:latin typeface="Times New Roman"/>
                <a:cs typeface="Times New Roman"/>
              </a:rPr>
              <a:t> 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находят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широкое</a:t>
            </a:r>
            <a:r>
              <a:rPr sz="2400" b="1" spc="4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применение</a:t>
            </a:r>
            <a:r>
              <a:rPr sz="2400" b="1" spc="47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400" b="1" spc="4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другим</a:t>
            </a:r>
            <a:r>
              <a:rPr sz="2400" b="1" spc="4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предметам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(ОДНКНР,</a:t>
            </a:r>
            <a:r>
              <a:rPr sz="2400" b="1" spc="80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истории,</a:t>
            </a:r>
            <a:r>
              <a:rPr sz="2400" b="1" spc="9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литературы,</a:t>
            </a:r>
            <a:r>
              <a:rPr sz="2400" b="1" spc="75" dirty="0">
                <a:solidFill>
                  <a:srgbClr val="001F5F"/>
                </a:solidFill>
                <a:latin typeface="Times New Roman"/>
                <a:cs typeface="Times New Roman"/>
              </a:rPr>
              <a:t> 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краеведении,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иностранных</a:t>
            </a:r>
            <a:r>
              <a:rPr sz="2400" b="1" spc="-1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языков)и</a:t>
            </a:r>
            <a:r>
              <a:rPr sz="2400" b="1" spc="-9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т.д.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8026" y="4572000"/>
            <a:ext cx="1315974" cy="2133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733</Words>
  <Application>Microsoft Office PowerPoint</Application>
  <PresentationFormat>Экран (4:3)</PresentationFormat>
  <Paragraphs>135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Актуальность:</vt:lpstr>
      <vt:lpstr>Формирование функциональной грамотности – одна из основных задач ФГОС</vt:lpstr>
      <vt:lpstr>Слайд 5</vt:lpstr>
      <vt:lpstr>Слайд 6</vt:lpstr>
      <vt:lpstr>Для каждого этапа урока используются свои активные методы, позволяющие эффективно решать конкретные задачи:</vt:lpstr>
      <vt:lpstr>Приемы обучения:</vt:lpstr>
      <vt:lpstr>Слайд 9</vt:lpstr>
      <vt:lpstr>Слайд 10</vt:lpstr>
      <vt:lpstr>Виды заданий, направленных на формирование функциональной грамотности на уроках изобразительного искусства:</vt:lpstr>
      <vt:lpstr>Примеры заданий, направленных на формирование функциональной грамотности обучающихся на уроках изобразительного искусства</vt:lpstr>
      <vt:lpstr>Слайд 13</vt:lpstr>
      <vt:lpstr>МАТЕМАТИЧЕСКАЯ ГРАМОТНОСТЬ.</vt:lpstr>
      <vt:lpstr>Задания на отработку математических навыков</vt:lpstr>
      <vt:lpstr>ЕСТЕСТВЕННО-НАУЧНАЯ ГРАМОТНОСТЬ</vt:lpstr>
      <vt:lpstr>Задание на знакомство с природными материалами.</vt:lpstr>
      <vt:lpstr>Глобальное мышление</vt:lpstr>
      <vt:lpstr>КРЕАТИВНОЕ МЫШЛЕНИЕ</vt:lpstr>
      <vt:lpstr>Проект «День рождения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педагогических мастерских</dc:title>
  <dc:creator>Татьяна</dc:creator>
  <cp:lastModifiedBy>Сергей</cp:lastModifiedBy>
  <cp:revision>1</cp:revision>
  <dcterms:created xsi:type="dcterms:W3CDTF">2025-06-27T04:55:37Z</dcterms:created>
  <dcterms:modified xsi:type="dcterms:W3CDTF">2025-06-27T04:56:36Z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2025-02-21T00:00:00Z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2025-06-27T00:00:00Z</vt:filetime>
  </property>
  <property fmtid="{D5CDD505-2E9C-101B-9397-08002B2CF9AE}" pid="5" name="Producer">
    <vt:lpwstr>Microsoft® Office PowerPoint® 2007</vt:lpwstr>
  </property>
</Properties>
</file>