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9B23-D92C-4E08-939E-ADA1003929A0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C0317-1238-40DB-885F-BD972B2DF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434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C0317-1238-40DB-885F-BD972B2DF75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5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26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9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80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44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00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898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26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471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4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311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192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6754D-A2EA-4D97-AE6D-A1C6D8F2933C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0B5FB-3434-4388-8F25-78FCDC16F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05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22187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9006" y="223024"/>
            <a:ext cx="1031487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Bahnschrift Light" panose="020B0502040204020203" pitchFamily="34" charset="0"/>
              </a:rPr>
              <a:t>Мастер-класс по теме</a:t>
            </a:r>
            <a:r>
              <a:rPr lang="ru-RU" sz="5400" dirty="0" smtClean="0">
                <a:latin typeface="Bahnschrift Light" panose="020B0502040204020203" pitchFamily="34" charset="0"/>
              </a:rPr>
              <a:t>: «Артикуляция – путь к успеху ораторского искусства».</a:t>
            </a:r>
          </a:p>
          <a:p>
            <a:pPr algn="ctr"/>
            <a:r>
              <a:rPr lang="ru-RU" sz="5400" dirty="0" smtClean="0">
                <a:latin typeface="Bahnschrift Light" panose="020B0502040204020203" pitchFamily="34" charset="0"/>
              </a:rPr>
              <a:t>Проводит </a:t>
            </a:r>
            <a:r>
              <a:rPr lang="ru-RU" sz="5400" b="1" i="1" dirty="0" err="1" smtClean="0">
                <a:latin typeface="Bahnschrift Light" panose="020B0502040204020203" pitchFamily="34" charset="0"/>
              </a:rPr>
              <a:t>Тюмина</a:t>
            </a:r>
            <a:r>
              <a:rPr lang="ru-RU" sz="5400" b="1" i="1" dirty="0" smtClean="0">
                <a:latin typeface="Bahnschrift Light" panose="020B0502040204020203" pitchFamily="34" charset="0"/>
              </a:rPr>
              <a:t> </a:t>
            </a:r>
            <a:r>
              <a:rPr lang="ru-RU" sz="5400" b="1" i="1" dirty="0">
                <a:latin typeface="Bahnschrift Light" panose="020B0502040204020203" pitchFamily="34" charset="0"/>
              </a:rPr>
              <a:t>Н</a:t>
            </a:r>
            <a:r>
              <a:rPr lang="ru-RU" sz="5400" b="1" i="1" dirty="0" smtClean="0">
                <a:latin typeface="Bahnschrift Light" panose="020B0502040204020203" pitchFamily="34" charset="0"/>
              </a:rPr>
              <a:t>аталья Владимировна</a:t>
            </a:r>
            <a:r>
              <a:rPr lang="ru-RU" sz="5400" dirty="0" smtClean="0">
                <a:latin typeface="Bahnschrift Light" panose="020B0502040204020203" pitchFamily="34" charset="0"/>
              </a:rPr>
              <a:t>, педагог дополнительного образования</a:t>
            </a:r>
            <a:endParaRPr lang="ru-RU" sz="54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770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99356" y="167269"/>
            <a:ext cx="423746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ТЕХНИКА РЕЧИ</a:t>
            </a:r>
          </a:p>
          <a:p>
            <a:pPr algn="ctr"/>
            <a:endParaRPr lang="ru-RU" b="1" dirty="0" smtClean="0"/>
          </a:p>
          <a:p>
            <a:r>
              <a:rPr lang="ru-RU" dirty="0" smtClean="0"/>
              <a:t> </a:t>
            </a:r>
            <a:r>
              <a:rPr lang="ru-RU" sz="2400" dirty="0" smtClean="0">
                <a:latin typeface="Bahnschrift Light" panose="020B0502040204020203" pitchFamily="34" charset="0"/>
              </a:rPr>
              <a:t>01 Артикуляционный аппарат – это часть голосового аппарата, формирующая звуки речи. </a:t>
            </a:r>
          </a:p>
          <a:p>
            <a:endParaRPr lang="ru-RU" sz="2400" dirty="0">
              <a:latin typeface="Bahnschrift Light" panose="020B0502040204020203" pitchFamily="34" charset="0"/>
            </a:endParaRPr>
          </a:p>
          <a:p>
            <a:r>
              <a:rPr lang="ru-RU" sz="2400" dirty="0" smtClean="0">
                <a:latin typeface="Bahnschrift Light" panose="020B0502040204020203" pitchFamily="34" charset="0"/>
              </a:rPr>
              <a:t>02 Голос представляет собой мощное средство воздействия на слушателей.</a:t>
            </a:r>
          </a:p>
          <a:p>
            <a:endParaRPr lang="ru-RU" sz="2400" dirty="0">
              <a:latin typeface="Bahnschrift Light" panose="020B0502040204020203" pitchFamily="34" charset="0"/>
            </a:endParaRPr>
          </a:p>
          <a:p>
            <a:r>
              <a:rPr lang="ru-RU" sz="2400" dirty="0" smtClean="0">
                <a:latin typeface="Bahnschrift Light" panose="020B0502040204020203" pitchFamily="34" charset="0"/>
              </a:rPr>
              <a:t>03  Дыхание. Правильным речевым дыханием считается диафрагмально-реберное. Оно служит "опорой" для голоса.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813" y="521203"/>
            <a:ext cx="2783564" cy="1753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813" y="2494232"/>
            <a:ext cx="2783563" cy="17432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8523" y="4504335"/>
            <a:ext cx="2284141" cy="228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1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624" y="0"/>
            <a:ext cx="122136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1" y="535259"/>
            <a:ext cx="973315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АРТИКУЛЯЦИОННАЯ ГИМНАСТИКА</a:t>
            </a:r>
          </a:p>
          <a:p>
            <a:pPr algn="ctr"/>
            <a:endParaRPr lang="ru-RU" b="1" dirty="0" smtClean="0">
              <a:latin typeface="Bahnschrift Light" panose="020B0502040204020203" pitchFamily="34" charset="0"/>
            </a:endParaRPr>
          </a:p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ТРЕБОВАНИЯ К ПРОВЕДЕНИЮ</a:t>
            </a:r>
          </a:p>
          <a:p>
            <a:endParaRPr lang="ru-RU" dirty="0" smtClean="0"/>
          </a:p>
          <a:p>
            <a:r>
              <a:rPr lang="ru-RU" sz="2000" dirty="0" smtClean="0">
                <a:latin typeface="Bahnschrift Light" panose="020B0502040204020203" pitchFamily="34" charset="0"/>
              </a:rPr>
              <a:t>- </a:t>
            </a:r>
            <a:r>
              <a:rPr lang="ru-RU" sz="2000" b="1" dirty="0" smtClean="0">
                <a:latin typeface="Bahnschrift Light" panose="020B0502040204020203" pitchFamily="34" charset="0"/>
              </a:rPr>
              <a:t>Выполняйте артикуляционную гимнастику ежедневно в течение 10 – 15 минут. </a:t>
            </a:r>
          </a:p>
          <a:p>
            <a:endParaRPr lang="ru-RU" sz="2000" b="1" dirty="0">
              <a:latin typeface="Bahnschrift 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latin typeface="Bahnschrift Light" panose="020B0502040204020203" pitchFamily="34" charset="0"/>
              </a:rPr>
              <a:t>Примите удобную позу сидя, или стоя, тело не должно напрягаться. </a:t>
            </a:r>
          </a:p>
          <a:p>
            <a:endParaRPr lang="ru-RU" sz="2000" b="1" dirty="0" smtClean="0">
              <a:latin typeface="Bahnschrift 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latin typeface="Bahnschrift Light" panose="020B0502040204020203" pitchFamily="34" charset="0"/>
              </a:rPr>
              <a:t>Перед артикуляционной гимнастикой рекомендуется сделать самомассаж лица, шеи, губ.</a:t>
            </a:r>
          </a:p>
          <a:p>
            <a:pPr marL="285750" indent="-285750">
              <a:buFontTx/>
              <a:buChar char="-"/>
            </a:pPr>
            <a:endParaRPr lang="ru-RU" sz="2000" b="1" dirty="0" smtClean="0">
              <a:latin typeface="Bahnschrift Light" panose="020B0502040204020203" pitchFamily="34" charset="0"/>
            </a:endParaRPr>
          </a:p>
          <a:p>
            <a:r>
              <a:rPr lang="ru-RU" sz="2000" b="1" dirty="0" smtClean="0">
                <a:latin typeface="Bahnschrift Light" panose="020B0502040204020203" pitchFamily="34" charset="0"/>
              </a:rPr>
              <a:t> - Каждое упражнение рекомендуется выполнять по 5-6 раз в умеренном темпе  повтор до   легкой усталости. </a:t>
            </a:r>
          </a:p>
          <a:p>
            <a:endParaRPr lang="ru-RU" sz="2000" b="1" dirty="0" smtClean="0">
              <a:latin typeface="Bahnschrift 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latin typeface="Bahnschrift Light" panose="020B0502040204020203" pitchFamily="34" charset="0"/>
              </a:rPr>
              <a:t>Следите за качеством выполнения упражнений. </a:t>
            </a:r>
          </a:p>
          <a:p>
            <a:endParaRPr lang="ru-RU" sz="2000" b="1" dirty="0" smtClean="0">
              <a:latin typeface="Bahnschrift 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latin typeface="Bahnschrift Light" panose="020B0502040204020203" pitchFamily="34" charset="0"/>
              </a:rPr>
              <a:t>Движения должны быть точными, плавными. </a:t>
            </a:r>
          </a:p>
          <a:p>
            <a:endParaRPr lang="ru-RU" sz="2000" b="1" dirty="0" smtClean="0">
              <a:latin typeface="Bahnschrift Light" panose="020B0502040204020203" pitchFamily="34" charset="0"/>
            </a:endParaRPr>
          </a:p>
          <a:p>
            <a:r>
              <a:rPr lang="ru-RU" sz="2000" b="1" dirty="0" smtClean="0">
                <a:latin typeface="Bahnschrift Light" panose="020B0502040204020203" pitchFamily="34" charset="0"/>
              </a:rPr>
              <a:t>- Соблюдайте последовательность работы – от простого к сложному.</a:t>
            </a:r>
            <a:endParaRPr lang="ru-RU" sz="2000" b="1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85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6928" y="144966"/>
            <a:ext cx="9255512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Артикуляционная гимнастика является основой формирования речевых звуков</a:t>
            </a:r>
          </a:p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 и залогом правильного произношения</a:t>
            </a:r>
          </a:p>
          <a:p>
            <a:endParaRPr lang="ru-RU" dirty="0" smtClean="0"/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Улыбка-трубочка: </a:t>
            </a:r>
            <a:r>
              <a:rPr lang="ru-RU" sz="2000" dirty="0" smtClean="0">
                <a:latin typeface="Bahnschrift Light" panose="020B0502040204020203" pitchFamily="34" charset="0"/>
              </a:rPr>
              <a:t>Удерживание губ в улыбке. Зубы не видны. Губы вытягиваются в трубочку.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Bahnschrift Light" panose="020B0502040204020203" pitchFamily="34" charset="0"/>
              </a:rPr>
              <a:t> </a:t>
            </a:r>
            <a:r>
              <a:rPr lang="ru-RU" sz="2000" b="1" dirty="0" smtClean="0">
                <a:latin typeface="Bahnschrift Light" panose="020B0502040204020203" pitchFamily="34" charset="0"/>
              </a:rPr>
              <a:t>Собирание крошек</a:t>
            </a:r>
            <a:r>
              <a:rPr lang="ru-RU" sz="2000" dirty="0" smtClean="0">
                <a:latin typeface="Bahnschrift Light" panose="020B0502040204020203" pitchFamily="34" charset="0"/>
              </a:rPr>
              <a:t>: Рот закрыт. Языком плавно водим поверх зубов . Сперва в одном направлении, затем в обратном.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Обхват:</a:t>
            </a:r>
            <a:r>
              <a:rPr lang="ru-RU" sz="2000" dirty="0" smtClean="0">
                <a:latin typeface="Bahnschrift Light" panose="020B0502040204020203" pitchFamily="34" charset="0"/>
              </a:rPr>
              <a:t> Рот открыт, губы совершают обхватывающие движения, верхняя губа натягивается на верхние зубы, нижняя на нижние зубы.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Трубочка-поворот:</a:t>
            </a:r>
            <a:r>
              <a:rPr lang="ru-RU" sz="2000" dirty="0" smtClean="0">
                <a:latin typeface="Bahnschrift Light" panose="020B0502040204020203" pitchFamily="34" charset="0"/>
              </a:rPr>
              <a:t> Вытянуть вперед губы трубочкой, затем повернуть губы направо и налево, при этом удерживая губы в положении "трубочки".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Пробка:</a:t>
            </a:r>
            <a:r>
              <a:rPr lang="ru-RU" sz="2000" dirty="0" smtClean="0">
                <a:latin typeface="Bahnschrift Light" panose="020B0502040204020203" pitchFamily="34" charset="0"/>
              </a:rPr>
              <a:t> Сомкнуть губы, завернуть "в себя "и с силой вывернуть, произнося при этом звуки Б и П.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Ищем конфетку</a:t>
            </a:r>
            <a:r>
              <a:rPr lang="ru-RU" sz="2000" dirty="0" smtClean="0">
                <a:latin typeface="Bahnschrift Light" panose="020B0502040204020203" pitchFamily="34" charset="0"/>
              </a:rPr>
              <a:t>: Рот закрыт, кончиком языка поочередно прокалываем то одну, то другую щеку.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Bahnschrift Light" panose="020B0502040204020203" pitchFamily="34" charset="0"/>
              </a:rPr>
              <a:t> Качели</a:t>
            </a:r>
            <a:r>
              <a:rPr lang="ru-RU" sz="2000" dirty="0" smtClean="0">
                <a:latin typeface="Bahnschrift Light" panose="020B0502040204020203" pitchFamily="34" charset="0"/>
              </a:rPr>
              <a:t>: Рот открыт. Напряженным языком тянуться к носу и подбородку, либо к верхним и нижним резцам.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Bahnschrift Light" panose="020B0502040204020203" pitchFamily="34" charset="0"/>
              </a:rPr>
              <a:t> </a:t>
            </a:r>
            <a:r>
              <a:rPr lang="ru-RU" sz="2000" b="1" dirty="0" smtClean="0">
                <a:latin typeface="Bahnschrift Light" panose="020B0502040204020203" pitchFamily="34" charset="0"/>
              </a:rPr>
              <a:t>Цоканье:</a:t>
            </a:r>
            <a:r>
              <a:rPr lang="ru-RU" sz="2000" dirty="0" smtClean="0">
                <a:latin typeface="Bahnschrift Light" panose="020B0502040204020203" pitchFamily="34" charset="0"/>
              </a:rPr>
              <a:t> рот полуоткрыт. Язык прижимаем к верхнему небу, движение ускоряется.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320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49299" y="256478"/>
            <a:ext cx="941162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УПРАЖНЕНИЯ ДЛЯ РАЗВИТИЯ ГОЛОСА</a:t>
            </a:r>
          </a:p>
          <a:p>
            <a:pPr algn="ctr"/>
            <a:endParaRPr lang="ru-RU" b="1" dirty="0" smtClean="0"/>
          </a:p>
          <a:p>
            <a:r>
              <a:rPr lang="ru-RU" sz="2000" dirty="0" smtClean="0">
                <a:latin typeface="Bahnschrift Light" panose="020B0502040204020203" pitchFamily="34" charset="0"/>
              </a:rPr>
              <a:t>1.Упражнение: </a:t>
            </a:r>
            <a:r>
              <a:rPr lang="ru-RU" sz="2000" b="1" dirty="0" smtClean="0">
                <a:latin typeface="Bahnschrift Light" panose="020B0502040204020203" pitchFamily="34" charset="0"/>
              </a:rPr>
              <a:t>зевнуть 4 раза </a:t>
            </a:r>
            <a:r>
              <a:rPr lang="ru-RU" sz="2000" dirty="0" smtClean="0">
                <a:latin typeface="Bahnschrift Light" panose="020B0502040204020203" pitchFamily="34" charset="0"/>
              </a:rPr>
              <a:t>перед основными упражнениями.</a:t>
            </a:r>
          </a:p>
          <a:p>
            <a:endParaRPr lang="ru-RU" sz="2000" dirty="0">
              <a:latin typeface="Bahnschrift Light" panose="020B0502040204020203" pitchFamily="34" charset="0"/>
            </a:endParaRPr>
          </a:p>
          <a:p>
            <a:r>
              <a:rPr lang="ru-RU" sz="2000" dirty="0" smtClean="0">
                <a:latin typeface="Bahnschrift Light" panose="020B0502040204020203" pitchFamily="34" charset="0"/>
              </a:rPr>
              <a:t>2.Упражнение </a:t>
            </a:r>
            <a:r>
              <a:rPr lang="ru-RU" sz="2000" b="1" dirty="0" smtClean="0">
                <a:latin typeface="Bahnschrift Light" panose="020B0502040204020203" pitchFamily="34" charset="0"/>
              </a:rPr>
              <a:t>"Стон": </a:t>
            </a:r>
            <a:r>
              <a:rPr lang="ru-RU" sz="2000" dirty="0" smtClean="0">
                <a:latin typeface="Bahnschrift Light" panose="020B0502040204020203" pitchFamily="34" charset="0"/>
              </a:rPr>
              <a:t>Представьте, что у вас болит голова или горло. И начинайте негромко стонать, чтоб "успокоить боль" 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Как при произнесении "м". </a:t>
            </a:r>
          </a:p>
          <a:p>
            <a:endParaRPr lang="ru-RU" sz="2000" dirty="0" smtClean="0">
              <a:latin typeface="Bahnschrift Light" panose="020B0502040204020203" pitchFamily="34" charset="0"/>
            </a:endParaRPr>
          </a:p>
          <a:p>
            <a:r>
              <a:rPr lang="ru-RU" sz="2000" dirty="0" smtClean="0">
                <a:latin typeface="Bahnschrift Light" panose="020B0502040204020203" pitchFamily="34" charset="0"/>
              </a:rPr>
              <a:t>3.Упражнение </a:t>
            </a:r>
            <a:r>
              <a:rPr lang="ru-RU" sz="2000" b="1" dirty="0" smtClean="0">
                <a:latin typeface="Bahnschrift Light" panose="020B0502040204020203" pitchFamily="34" charset="0"/>
              </a:rPr>
              <a:t>"Камни": </a:t>
            </a:r>
            <a:r>
              <a:rPr lang="ru-RU" sz="2000" dirty="0" smtClean="0">
                <a:latin typeface="Bahnschrift Light" panose="020B0502040204020203" pitchFamily="34" charset="0"/>
              </a:rPr>
              <a:t>представьте что рядом с вами на полу лежит груда камней.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 а)Со звуками </a:t>
            </a:r>
            <a:r>
              <a:rPr lang="ru-RU" sz="2000" b="1" dirty="0" smtClean="0">
                <a:latin typeface="Bahnschrift Light" panose="020B0502040204020203" pitchFamily="34" charset="0"/>
              </a:rPr>
              <a:t>би-бэ-ба-</a:t>
            </a:r>
            <a:r>
              <a:rPr lang="ru-RU" sz="2000" b="1" dirty="0" err="1" smtClean="0">
                <a:latin typeface="Bahnschrift Light" panose="020B0502040204020203" pitchFamily="34" charset="0"/>
              </a:rPr>
              <a:t>бо</a:t>
            </a:r>
            <a:r>
              <a:rPr lang="ru-RU" sz="2000" b="1" dirty="0" smtClean="0">
                <a:latin typeface="Bahnschrift Light" panose="020B0502040204020203" pitchFamily="34" charset="0"/>
              </a:rPr>
              <a:t>-</a:t>
            </a:r>
            <a:r>
              <a:rPr lang="ru-RU" sz="2000" b="1" dirty="0" err="1" smtClean="0">
                <a:latin typeface="Bahnschrift Light" panose="020B0502040204020203" pitchFamily="34" charset="0"/>
              </a:rPr>
              <a:t>бу</a:t>
            </a:r>
            <a:r>
              <a:rPr lang="ru-RU" sz="2000" b="1" dirty="0" smtClean="0">
                <a:latin typeface="Bahnschrift Light" panose="020B0502040204020203" pitchFamily="34" charset="0"/>
              </a:rPr>
              <a:t>-бы </a:t>
            </a:r>
            <a:r>
              <a:rPr lang="ru-RU" sz="2000" dirty="0" smtClean="0">
                <a:latin typeface="Bahnschrift Light" panose="020B0502040204020203" pitchFamily="34" charset="0"/>
              </a:rPr>
              <a:t>бросайте эти воображаемые камни в стену, как будто пытаясь ее </a:t>
            </a:r>
            <a:r>
              <a:rPr lang="ru-RU" sz="2000" dirty="0" err="1" smtClean="0">
                <a:latin typeface="Bahnschrift Light" panose="020B0502040204020203" pitchFamily="34" charset="0"/>
              </a:rPr>
              <a:t>пробить,звук</a:t>
            </a:r>
            <a:r>
              <a:rPr lang="ru-RU" sz="2000" dirty="0" smtClean="0">
                <a:latin typeface="Bahnschrift Light" panose="020B0502040204020203" pitchFamily="34" charset="0"/>
              </a:rPr>
              <a:t> должен быть сильный громкий и короткий. Дыхание берете перед первым звуком и стараетесь чтоб его хватило на всю таблицу гласных. 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б) Со звуками </a:t>
            </a:r>
            <a:r>
              <a:rPr lang="ru-RU" sz="2000" b="1" dirty="0" err="1" smtClean="0">
                <a:latin typeface="Bahnschrift Light" panose="020B0502040204020203" pitchFamily="34" charset="0"/>
              </a:rPr>
              <a:t>биии-бээээ-баааа-бооо-бууу-быыы</a:t>
            </a:r>
            <a:r>
              <a:rPr lang="ru-RU" sz="2000" dirty="0" smtClean="0">
                <a:latin typeface="Bahnschrift Light" panose="020B0502040204020203" pitchFamily="34" charset="0"/>
              </a:rPr>
              <a:t> бросайте эти воображаемые камни в стену которая </a:t>
            </a:r>
            <a:r>
              <a:rPr lang="ru-RU" sz="2000" dirty="0" err="1" smtClean="0">
                <a:latin typeface="Bahnschrift Light" panose="020B0502040204020203" pitchFamily="34" charset="0"/>
              </a:rPr>
              <a:t>ооочень</a:t>
            </a:r>
            <a:r>
              <a:rPr lang="ru-RU" sz="2000" dirty="0" smtClean="0">
                <a:latin typeface="Bahnschrift Light" panose="020B0502040204020203" pitchFamily="34" charset="0"/>
              </a:rPr>
              <a:t> далеко от вас, и вы должны добросить туда камень вместе с долгим протяжным и сильным звуком. Перед каждым звуком, поднимая камень с пола вы берете дыхание в живот</a:t>
            </a:r>
            <a:endParaRPr lang="ru-RU" sz="2000" dirty="0">
              <a:latin typeface="Bahnschrift Light" panose="020B05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174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5278" y="1690688"/>
            <a:ext cx="88652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Bahnschrift Light" panose="020B0502040204020203" pitchFamily="34" charset="0"/>
              </a:rPr>
              <a:t>Если тренироваться, то у вас обязательно всё получится — даже если у вас нет ораторских способностей</a:t>
            </a:r>
            <a:r>
              <a:rPr lang="ru-RU" sz="4400" b="1" dirty="0" smtClean="0">
                <a:latin typeface="Bahnschrift Light" panose="020B0502040204020203" pitchFamily="34" charset="0"/>
              </a:rPr>
              <a:t>. Успехов вам!</a:t>
            </a:r>
            <a:endParaRPr lang="ru-RU" sz="4400" b="1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7476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479</Words>
  <Application>Microsoft Office PowerPoint</Application>
  <PresentationFormat>Широкоэкранный</PresentationFormat>
  <Paragraphs>50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Bahnschrift Light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7</cp:revision>
  <dcterms:created xsi:type="dcterms:W3CDTF">2026-01-27T03:53:47Z</dcterms:created>
  <dcterms:modified xsi:type="dcterms:W3CDTF">2026-01-27T05:17:26Z</dcterms:modified>
</cp:coreProperties>
</file>