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1"/>
  </p:notesMasterIdLst>
  <p:sldIdLst>
    <p:sldId id="256" r:id="rId2"/>
    <p:sldId id="258" r:id="rId3"/>
    <p:sldId id="257" r:id="rId4"/>
    <p:sldId id="281" r:id="rId5"/>
    <p:sldId id="288" r:id="rId6"/>
    <p:sldId id="289" r:id="rId7"/>
    <p:sldId id="260" r:id="rId8"/>
    <p:sldId id="262" r:id="rId9"/>
    <p:sldId id="282" r:id="rId10"/>
    <p:sldId id="286" r:id="rId11"/>
    <p:sldId id="290" r:id="rId12"/>
    <p:sldId id="294" r:id="rId13"/>
    <p:sldId id="291" r:id="rId14"/>
    <p:sldId id="292" r:id="rId15"/>
    <p:sldId id="293" r:id="rId16"/>
    <p:sldId id="295" r:id="rId17"/>
    <p:sldId id="296" r:id="rId18"/>
    <p:sldId id="297" r:id="rId19"/>
    <p:sldId id="29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62" autoAdjust="0"/>
    <p:restoredTop sz="98208" autoAdjust="0"/>
  </p:normalViewPr>
  <p:slideViewPr>
    <p:cSldViewPr>
      <p:cViewPr varScale="1">
        <p:scale>
          <a:sx n="56" d="100"/>
          <a:sy n="56" d="100"/>
        </p:scale>
        <p:origin x="72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D6EE29-ACEB-41EA-9CD6-40169224463A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F2A3C6-99F9-4854-8509-119D9F78B3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405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F2A3C6-99F9-4854-8509-119D9F78B32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180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2CE34E5-A305-4CC3-8B71-19D6694A02B3}" type="datetimeFigureOut">
              <a:rPr lang="ru-RU" smtClean="0"/>
              <a:pPr/>
              <a:t>24.12.2021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CFA737-CE53-46C4-80D8-6976C0253FF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cs typeface="Times New Roman" pitchFamily="18" charset="0"/>
              </a:rPr>
              <a:t>Файловая система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941168"/>
            <a:ext cx="7854696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+mj-lt"/>
                <a:cs typeface="Times New Roman" pitchFamily="18" charset="0"/>
              </a:rPr>
              <a:t>Бегун </a:t>
            </a:r>
            <a:r>
              <a:rPr lang="ru-RU" dirty="0">
                <a:latin typeface="+mj-lt"/>
                <a:cs typeface="Times New Roman" pitchFamily="18" charset="0"/>
              </a:rPr>
              <a:t>Т</a:t>
            </a:r>
            <a:r>
              <a:rPr lang="ru-RU" dirty="0" smtClean="0">
                <a:latin typeface="+mj-lt"/>
                <a:cs typeface="Times New Roman" pitchFamily="18" charset="0"/>
              </a:rPr>
              <a:t>атьяна Михайловна,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учитель информатики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высшей категории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МОУ СОШ №35</a:t>
            </a:r>
          </a:p>
          <a:p>
            <a:r>
              <a:rPr lang="ru-RU" dirty="0" err="1" smtClean="0">
                <a:latin typeface="+mj-lt"/>
                <a:cs typeface="Times New Roman" pitchFamily="18" charset="0"/>
              </a:rPr>
              <a:t>г.Твери</a:t>
            </a:r>
            <a:endParaRPr lang="ru-RU" dirty="0">
              <a:latin typeface="+mj-lt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Свойства объекта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23645" t="8984" r="19253" b="11914"/>
          <a:stretch>
            <a:fillRect/>
          </a:stretch>
        </p:blipFill>
        <p:spPr bwMode="auto">
          <a:xfrm>
            <a:off x="214282" y="1214422"/>
            <a:ext cx="4857784" cy="378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8794" y="1857364"/>
            <a:ext cx="37338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1643042" y="4572008"/>
            <a:ext cx="1071570" cy="28575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>
            <a:stCxn id="7" idx="3"/>
          </p:cNvCxnSpPr>
          <p:nvPr/>
        </p:nvCxnSpPr>
        <p:spPr>
          <a:xfrm flipV="1">
            <a:off x="2714612" y="4143380"/>
            <a:ext cx="2571768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2186" y="269776"/>
            <a:ext cx="82296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4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Файловая структура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35480"/>
            <a:ext cx="8640960" cy="98946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i="1" dirty="0">
                <a:latin typeface="+mj-lt"/>
              </a:rPr>
              <a:t>Файловая структура диска</a:t>
            </a:r>
            <a:r>
              <a:rPr lang="ru-RU" sz="2800" dirty="0">
                <a:latin typeface="+mj-lt"/>
              </a:rPr>
              <a:t> – это совокупность файлов на диске и взаимосвязей между ними</a:t>
            </a:r>
            <a:r>
              <a:rPr lang="ru-RU" sz="2800" dirty="0" smtClean="0">
                <a:latin typeface="+mj-lt"/>
              </a:rPr>
              <a:t>.</a:t>
            </a:r>
            <a:endParaRPr lang="ru-RU" sz="28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3140968"/>
            <a:ext cx="3816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Файловая структура</a:t>
            </a:r>
            <a:endParaRPr lang="ru-RU" sz="2800" dirty="0">
              <a:latin typeface="+mj-lt"/>
            </a:endParaRPr>
          </a:p>
        </p:txBody>
      </p:sp>
      <p:cxnSp>
        <p:nvCxnSpPr>
          <p:cNvPr id="8" name="Прямая со стрелкой 7"/>
          <p:cNvCxnSpPr>
            <a:stCxn id="4" idx="2"/>
            <a:endCxn id="12" idx="0"/>
          </p:cNvCxnSpPr>
          <p:nvPr/>
        </p:nvCxnSpPr>
        <p:spPr>
          <a:xfrm flipH="1">
            <a:off x="2622612" y="3664188"/>
            <a:ext cx="1553344" cy="84359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2"/>
            <a:endCxn id="15" idx="0"/>
          </p:cNvCxnSpPr>
          <p:nvPr/>
        </p:nvCxnSpPr>
        <p:spPr>
          <a:xfrm>
            <a:off x="4175956" y="3664188"/>
            <a:ext cx="1926155" cy="80183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213284" y="4507786"/>
            <a:ext cx="28186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j-lt"/>
              </a:rPr>
              <a:t>простая </a:t>
            </a:r>
          </a:p>
          <a:p>
            <a:pPr algn="ctr"/>
            <a:r>
              <a:rPr lang="ru-RU" sz="2800" dirty="0" smtClean="0">
                <a:latin typeface="+mj-lt"/>
              </a:rPr>
              <a:t>(</a:t>
            </a:r>
            <a:r>
              <a:rPr lang="ru-RU" sz="2800" i="1" dirty="0" err="1" smtClean="0">
                <a:latin typeface="+mj-lt"/>
              </a:rPr>
              <a:t>одноранговая</a:t>
            </a:r>
            <a:r>
              <a:rPr lang="ru-RU" sz="2800" dirty="0" smtClean="0">
                <a:latin typeface="+mj-lt"/>
              </a:rPr>
              <a:t>)</a:t>
            </a:r>
            <a:endParaRPr lang="ru-RU" sz="28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73919" y="4466026"/>
            <a:ext cx="34563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j-lt"/>
              </a:rPr>
              <a:t>многоуровневая </a:t>
            </a:r>
            <a:r>
              <a:rPr lang="ru-RU" sz="2800" dirty="0">
                <a:latin typeface="+mj-lt"/>
              </a:rPr>
              <a:t>(</a:t>
            </a:r>
            <a:r>
              <a:rPr lang="ru-RU" sz="2800" i="1" dirty="0" smtClean="0">
                <a:latin typeface="+mj-lt"/>
              </a:rPr>
              <a:t>иерархическая</a:t>
            </a:r>
            <a:r>
              <a:rPr lang="ru-RU" sz="2800" dirty="0" smtClean="0">
                <a:latin typeface="+mj-lt"/>
              </a:rPr>
              <a:t>)</a:t>
            </a: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8746176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20445" y="480574"/>
            <a:ext cx="7597775" cy="936848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ru-RU" sz="4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</a:rPr>
              <a:t>Графическое представление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504" y="2013637"/>
            <a:ext cx="872336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>
                <a:latin typeface="+mj-lt"/>
                <a:ea typeface="+mj-ea"/>
                <a:cs typeface="+mj-cs"/>
              </a:rPr>
              <a:t>Графическое изображение файловой структуры называется 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д</a:t>
            </a:r>
            <a:r>
              <a:rPr lang="ru-RU" sz="2800" b="1" dirty="0">
                <a:latin typeface="+mj-lt"/>
                <a:ea typeface="+mj-ea"/>
                <a:cs typeface="+mj-cs"/>
              </a:rPr>
              <a:t>е</a:t>
            </a:r>
            <a:r>
              <a:rPr lang="ru-RU" sz="2800" b="1" dirty="0" smtClean="0">
                <a:latin typeface="+mj-lt"/>
                <a:ea typeface="+mj-ea"/>
                <a:cs typeface="+mj-cs"/>
              </a:rPr>
              <a:t>ревом</a:t>
            </a:r>
            <a:r>
              <a:rPr lang="ru-RU" sz="2800" dirty="0">
                <a:latin typeface="+mj-lt"/>
                <a:ea typeface="+mj-ea"/>
                <a:cs typeface="+mj-cs"/>
              </a:rPr>
              <a:t>.</a:t>
            </a:r>
          </a:p>
          <a:p>
            <a:pPr>
              <a:defRPr/>
            </a:pPr>
            <a:endParaRPr lang="ru-RU" sz="2800" dirty="0">
              <a:latin typeface="Corbel" pitchFamily="34" charset="0"/>
            </a:endParaRPr>
          </a:p>
        </p:txBody>
      </p:sp>
      <p:pic>
        <p:nvPicPr>
          <p:cNvPr id="19463" name="Рисунок 56" descr="a09_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4043050"/>
            <a:ext cx="4319588" cy="193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Box 57"/>
          <p:cNvSpPr txBox="1">
            <a:spLocks noChangeArrowheads="1"/>
          </p:cNvSpPr>
          <p:nvPr/>
        </p:nvSpPr>
        <p:spPr bwMode="auto">
          <a:xfrm>
            <a:off x="2195736" y="6156012"/>
            <a:ext cx="52559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>
                <a:latin typeface="+mj-lt"/>
              </a:rPr>
              <a:t>Одноуровневая файловая система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3031212"/>
            <a:ext cx="88618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  <a:ea typeface="+mj-ea"/>
                <a:cs typeface="+mj-cs"/>
              </a:rPr>
              <a:t>Каталог самого верхнего уровня называется </a:t>
            </a:r>
            <a:r>
              <a:rPr lang="ru-RU" sz="2800" b="1" dirty="0">
                <a:latin typeface="+mj-lt"/>
                <a:ea typeface="+mj-ea"/>
                <a:cs typeface="+mj-cs"/>
              </a:rPr>
              <a:t>корневым каталогом.</a:t>
            </a:r>
          </a:p>
          <a:p>
            <a:pPr>
              <a:defRPr/>
            </a:pPr>
            <a:r>
              <a:rPr lang="ru-RU" sz="2800" b="1" dirty="0">
                <a:latin typeface="+mj-lt"/>
              </a:rPr>
              <a:t> </a:t>
            </a:r>
            <a:endParaRPr lang="ru-RU" sz="2800" dirty="0">
              <a:latin typeface="+mj-lt"/>
            </a:endParaRPr>
          </a:p>
          <a:p>
            <a:pPr>
              <a:defRPr/>
            </a:pPr>
            <a:endParaRPr lang="ru-RU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9831836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03"/>
          <p:cNvGrpSpPr>
            <a:grpSpLocks/>
          </p:cNvGrpSpPr>
          <p:nvPr/>
        </p:nvGrpSpPr>
        <p:grpSpPr bwMode="auto">
          <a:xfrm>
            <a:off x="1928813" y="3133551"/>
            <a:ext cx="1062037" cy="571500"/>
            <a:chOff x="1438307" y="3286125"/>
            <a:chExt cx="1061992" cy="571504"/>
          </a:xfrm>
        </p:grpSpPr>
        <p:sp>
          <p:nvSpPr>
            <p:cNvPr id="43" name="AutoShape 46"/>
            <p:cNvSpPr>
              <a:spLocks noChangeArrowheads="1"/>
            </p:cNvSpPr>
            <p:nvPr/>
          </p:nvSpPr>
          <p:spPr bwMode="auto">
            <a:xfrm>
              <a:off x="1438307" y="3286125"/>
              <a:ext cx="1061992" cy="571504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marL="536575" algn="ctr">
                <a:spcAft>
                  <a:spcPts val="1000"/>
                </a:spcAft>
                <a:defRPr/>
              </a:pPr>
              <a:r>
                <a:rPr lang="ru-RU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С</a:t>
              </a:r>
              <a:r>
                <a:rPr lang="en-US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:</a:t>
              </a:r>
              <a:endParaRPr lang="ru-RU" sz="2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pic>
          <p:nvPicPr>
            <p:cNvPr id="10304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8022" y="3323463"/>
              <a:ext cx="591287" cy="999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5643563" y="4971876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5643563" y="5400501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3643313" y="3814589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3643313" y="4400376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3657600" y="5043314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95" t="17999" r="62489" b="74001"/>
          <a:stretch>
            <a:fillRect/>
          </a:stretch>
        </p:blipFill>
        <p:spPr bwMode="auto">
          <a:xfrm>
            <a:off x="3643313" y="3185939"/>
            <a:ext cx="4826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858000" y="5972001"/>
            <a:ext cx="1911350" cy="488950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План воспит.работы.</a:t>
            </a:r>
            <a:r>
              <a:rPr lang="en-US" sz="1400" b="1">
                <a:latin typeface="Calibri" pitchFamily="34" charset="0"/>
              </a:rPr>
              <a:t>doc</a:t>
            </a:r>
            <a:endParaRPr lang="ru-RU" sz="1400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858000" y="6543501"/>
            <a:ext cx="1911350" cy="269875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11 класс.</a:t>
            </a:r>
            <a:r>
              <a:rPr lang="en-US" sz="1400" b="1">
                <a:latin typeface="Calibri" pitchFamily="34" charset="0"/>
              </a:rPr>
              <a:t>jpg</a:t>
            </a:r>
            <a:endParaRPr lang="ru-RU" sz="1400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5749925" y="3686001"/>
            <a:ext cx="1911350" cy="271463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домик.</a:t>
            </a:r>
            <a:r>
              <a:rPr lang="en-US" sz="1400" b="1">
                <a:latin typeface="Calibri" pitchFamily="34" charset="0"/>
              </a:rPr>
              <a:t>bmp</a:t>
            </a:r>
            <a:endParaRPr lang="ru-RU" sz="1400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5749925" y="4043189"/>
            <a:ext cx="1911350" cy="269875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777.</a:t>
            </a:r>
            <a:r>
              <a:rPr lang="en-US" sz="1400" b="1">
                <a:latin typeface="Calibri" pitchFamily="34" charset="0"/>
              </a:rPr>
              <a:t>gif</a:t>
            </a:r>
            <a:endParaRPr lang="ru-RU" sz="1400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5749925" y="4471814"/>
            <a:ext cx="1911350" cy="269875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ШКОЛА.</a:t>
            </a:r>
            <a:r>
              <a:rPr lang="en-US" sz="1400" b="1">
                <a:latin typeface="Calibri" pitchFamily="34" charset="0"/>
              </a:rPr>
              <a:t>jpg</a:t>
            </a:r>
            <a:endParaRPr lang="ru-RU" sz="1400"/>
          </a:p>
        </p:txBody>
      </p:sp>
      <p:sp>
        <p:nvSpPr>
          <p:cNvPr id="15" name="AutoShape 16"/>
          <p:cNvSpPr>
            <a:spLocks noChangeArrowheads="1"/>
          </p:cNvSpPr>
          <p:nvPr/>
        </p:nvSpPr>
        <p:spPr bwMode="auto">
          <a:xfrm>
            <a:off x="4151313" y="5027439"/>
            <a:ext cx="1149350" cy="444500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latin typeface="Calibri" pitchFamily="34" charset="0"/>
              </a:rPr>
              <a:t>Учителя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16" name="AutoShape 17"/>
          <p:cNvSpPr>
            <a:spLocks noChangeArrowheads="1"/>
          </p:cNvSpPr>
          <p:nvPr/>
        </p:nvSpPr>
        <p:spPr bwMode="auto">
          <a:xfrm>
            <a:off x="4143375" y="4400376"/>
            <a:ext cx="1149350" cy="444500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latin typeface="Calibri" pitchFamily="34" charset="0"/>
              </a:rPr>
              <a:t>Фото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17" name="AutoShape 18"/>
          <p:cNvSpPr>
            <a:spLocks noChangeArrowheads="1"/>
          </p:cNvSpPr>
          <p:nvPr/>
        </p:nvSpPr>
        <p:spPr bwMode="auto">
          <a:xfrm>
            <a:off x="4148138" y="3800301"/>
            <a:ext cx="1149350" cy="446088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>
                <a:latin typeface="Calibri" pitchFamily="34" charset="0"/>
              </a:rPr>
              <a:t>Рисунки</a:t>
            </a:r>
            <a:endParaRPr lang="ru-RU" sz="1400">
              <a:latin typeface="Arial" pitchFamily="34" charset="0"/>
            </a:endParaRPr>
          </a:p>
        </p:txBody>
      </p:sp>
      <p:sp>
        <p:nvSpPr>
          <p:cNvPr id="18" name="AutoShape 19"/>
          <p:cNvSpPr>
            <a:spLocks noChangeArrowheads="1"/>
          </p:cNvSpPr>
          <p:nvPr/>
        </p:nvSpPr>
        <p:spPr bwMode="auto">
          <a:xfrm>
            <a:off x="4148138" y="3185939"/>
            <a:ext cx="1149350" cy="444500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5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latin typeface="Calibri" pitchFamily="34" charset="0"/>
              </a:rPr>
              <a:t>5 класс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19" name="AutoShape 20"/>
          <p:cNvSpPr>
            <a:spLocks noChangeArrowheads="1"/>
          </p:cNvSpPr>
          <p:nvPr/>
        </p:nvSpPr>
        <p:spPr bwMode="auto">
          <a:xfrm>
            <a:off x="5749925" y="3185939"/>
            <a:ext cx="1911350" cy="269875"/>
          </a:xfrm>
          <a:prstGeom prst="flowChartProcess">
            <a:avLst/>
          </a:prstGeom>
          <a:ln>
            <a:prstDash val="sysDash"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300" b="1">
                <a:solidFill>
                  <a:srgbClr val="000000"/>
                </a:solidFill>
                <a:latin typeface="Calibri" pitchFamily="34" charset="0"/>
              </a:rPr>
              <a:t>Характеристика</a:t>
            </a:r>
            <a:r>
              <a:rPr lang="ru-RU" sz="1300" b="1">
                <a:solidFill>
                  <a:srgbClr val="000000"/>
                </a:solidFill>
                <a:latin typeface="Times New Roman" pitchFamily="18" charset="0"/>
              </a:rPr>
              <a:t>.</a:t>
            </a:r>
            <a:r>
              <a:rPr lang="en-US" sz="1300" b="1">
                <a:solidFill>
                  <a:srgbClr val="000000"/>
                </a:solidFill>
                <a:latin typeface="Calibri" pitchFamily="34" charset="0"/>
              </a:rPr>
              <a:t>doc</a:t>
            </a:r>
            <a:endParaRPr lang="ru-RU" sz="1300">
              <a:solidFill>
                <a:srgbClr val="000000"/>
              </a:solidFill>
            </a:endParaRPr>
          </a:p>
        </p:txBody>
      </p:sp>
      <p:sp>
        <p:nvSpPr>
          <p:cNvPr id="20" name="AutoShape 21"/>
          <p:cNvSpPr>
            <a:spLocks noChangeArrowheads="1"/>
          </p:cNvSpPr>
          <p:nvPr/>
        </p:nvSpPr>
        <p:spPr bwMode="auto">
          <a:xfrm>
            <a:off x="6107113" y="5471939"/>
            <a:ext cx="2322512" cy="361950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7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latin typeface="Calibri" pitchFamily="34" charset="0"/>
              </a:rPr>
              <a:t>Потёмкина</a:t>
            </a:r>
            <a:r>
              <a:rPr lang="en-US" sz="1400" b="1" dirty="0">
                <a:latin typeface="Calibri" pitchFamily="34" charset="0"/>
              </a:rPr>
              <a:t> C</a:t>
            </a:r>
            <a:r>
              <a:rPr lang="ru-RU" sz="1400" b="1" dirty="0">
                <a:latin typeface="Calibri" pitchFamily="34" charset="0"/>
              </a:rPr>
              <a:t>.А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21" name="AutoShape 22"/>
          <p:cNvSpPr>
            <a:spLocks noChangeArrowheads="1"/>
          </p:cNvSpPr>
          <p:nvPr/>
        </p:nvSpPr>
        <p:spPr bwMode="auto">
          <a:xfrm>
            <a:off x="6107113" y="4971876"/>
            <a:ext cx="2322512" cy="361950"/>
          </a:xfrm>
          <a:prstGeom prst="flowChartProcess">
            <a:avLst/>
          </a:prstGeom>
          <a:solidFill>
            <a:schemeClr val="accent1">
              <a:lumMod val="60000"/>
              <a:lumOff val="40000"/>
              <a:alpha val="37000"/>
            </a:schemeClr>
          </a:solidFill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sz="1400" b="1" dirty="0">
                <a:latin typeface="Calibri" pitchFamily="34" charset="0"/>
              </a:rPr>
              <a:t>Абрамова Л.И.</a:t>
            </a:r>
            <a:endParaRPr lang="ru-RU" sz="1400" dirty="0">
              <a:latin typeface="Arial" pitchFamily="34" charset="0"/>
            </a:endParaRPr>
          </a:p>
        </p:txBody>
      </p:sp>
      <p:sp>
        <p:nvSpPr>
          <p:cNvPr id="37" name="AutoShape 39"/>
          <p:cNvSpPr>
            <a:spLocks noChangeArrowheads="1"/>
          </p:cNvSpPr>
          <p:nvPr/>
        </p:nvSpPr>
        <p:spPr bwMode="auto">
          <a:xfrm>
            <a:off x="3786188" y="1042814"/>
            <a:ext cx="2011362" cy="428625"/>
          </a:xfrm>
          <a:prstGeom prst="flowChartProcess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ru-RU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РАБОЧИЙ СТОЛ</a:t>
            </a:r>
            <a:endParaRPr lang="ru-RU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cxnSp>
        <p:nvCxnSpPr>
          <p:cNvPr id="44" name="AutoShape 52"/>
          <p:cNvCxnSpPr>
            <a:cxnSpLocks noChangeShapeType="1"/>
          </p:cNvCxnSpPr>
          <p:nvPr/>
        </p:nvCxnSpPr>
        <p:spPr bwMode="auto">
          <a:xfrm>
            <a:off x="2422525" y="1666701"/>
            <a:ext cx="4679950" cy="0"/>
          </a:xfrm>
          <a:prstGeom prst="straightConnector1">
            <a:avLst/>
          </a:prstGeom>
          <a:ln w="28575"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AutoShape 53"/>
          <p:cNvCxnSpPr>
            <a:cxnSpLocks noChangeShapeType="1"/>
          </p:cNvCxnSpPr>
          <p:nvPr/>
        </p:nvCxnSpPr>
        <p:spPr bwMode="auto">
          <a:xfrm>
            <a:off x="4779963" y="1507951"/>
            <a:ext cx="0" cy="269875"/>
          </a:xfrm>
          <a:prstGeom prst="straightConnector1">
            <a:avLst/>
          </a:prstGeom>
          <a:ln w="28575"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AutoShape 54"/>
          <p:cNvCxnSpPr>
            <a:cxnSpLocks noChangeShapeType="1"/>
          </p:cNvCxnSpPr>
          <p:nvPr/>
        </p:nvCxnSpPr>
        <p:spPr bwMode="auto">
          <a:xfrm>
            <a:off x="2436813" y="1674639"/>
            <a:ext cx="0" cy="111125"/>
          </a:xfrm>
          <a:prstGeom prst="straightConnector1">
            <a:avLst/>
          </a:prstGeom>
          <a:ln w="28575"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AutoShape 55"/>
          <p:cNvCxnSpPr>
            <a:cxnSpLocks noChangeShapeType="1"/>
          </p:cNvCxnSpPr>
          <p:nvPr/>
        </p:nvCxnSpPr>
        <p:spPr bwMode="auto">
          <a:xfrm>
            <a:off x="7104063" y="1666701"/>
            <a:ext cx="0" cy="111125"/>
          </a:xfrm>
          <a:prstGeom prst="straightConnector1">
            <a:avLst/>
          </a:prstGeom>
          <a:ln w="28575"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104"/>
          <p:cNvGrpSpPr>
            <a:grpSpLocks/>
          </p:cNvGrpSpPr>
          <p:nvPr/>
        </p:nvGrpSpPr>
        <p:grpSpPr bwMode="auto">
          <a:xfrm>
            <a:off x="1928813" y="3919364"/>
            <a:ext cx="1062037" cy="571500"/>
            <a:chOff x="1438307" y="3286125"/>
            <a:chExt cx="1061992" cy="571504"/>
          </a:xfrm>
        </p:grpSpPr>
        <p:sp>
          <p:nvSpPr>
            <p:cNvPr id="106" name="AutoShape 46"/>
            <p:cNvSpPr>
              <a:spLocks noChangeArrowheads="1"/>
            </p:cNvSpPr>
            <p:nvPr/>
          </p:nvSpPr>
          <p:spPr bwMode="auto">
            <a:xfrm>
              <a:off x="1438307" y="3286125"/>
              <a:ext cx="1061992" cy="571504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spcAft>
                  <a:spcPts val="1000"/>
                </a:spcAft>
                <a:defRPr/>
              </a:pP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Е</a:t>
              </a:r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:</a:t>
              </a:r>
              <a:endParaRPr lang="ru-RU" sz="20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pic>
          <p:nvPicPr>
            <p:cNvPr id="10302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69" t="24001" r="51315" b="67999"/>
            <a:stretch>
              <a:fillRect/>
            </a:stretch>
          </p:blipFill>
          <p:spPr bwMode="auto">
            <a:xfrm>
              <a:off x="1472270" y="3331885"/>
              <a:ext cx="542476" cy="482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Группа 107"/>
          <p:cNvGrpSpPr>
            <a:grpSpLocks/>
          </p:cNvGrpSpPr>
          <p:nvPr/>
        </p:nvGrpSpPr>
        <p:grpSpPr bwMode="auto">
          <a:xfrm>
            <a:off x="1928813" y="4705176"/>
            <a:ext cx="1062037" cy="571500"/>
            <a:chOff x="1438307" y="3286125"/>
            <a:chExt cx="1061992" cy="571504"/>
          </a:xfrm>
        </p:grpSpPr>
        <p:sp>
          <p:nvSpPr>
            <p:cNvPr id="109" name="AutoShape 46"/>
            <p:cNvSpPr>
              <a:spLocks noChangeArrowheads="1"/>
            </p:cNvSpPr>
            <p:nvPr/>
          </p:nvSpPr>
          <p:spPr bwMode="auto">
            <a:xfrm>
              <a:off x="1438307" y="3286125"/>
              <a:ext cx="1061992" cy="571504"/>
            </a:xfrm>
            <a:prstGeom prst="flowChartProcess">
              <a:avLst/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r">
                <a:spcAft>
                  <a:spcPts val="1000"/>
                </a:spcAft>
                <a:defRPr/>
              </a:pPr>
              <a:r>
                <a:rPr lang="en-US" sz="20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alibri" pitchFamily="34" charset="0"/>
                </a:rPr>
                <a:t>D:</a:t>
              </a:r>
              <a:endParaRPr lang="ru-RU" sz="20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pic>
          <p:nvPicPr>
            <p:cNvPr id="10300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769" t="24001" r="51315" b="67999"/>
            <a:stretch>
              <a:fillRect/>
            </a:stretch>
          </p:blipFill>
          <p:spPr bwMode="auto">
            <a:xfrm>
              <a:off x="1472270" y="3331885"/>
              <a:ext cx="542476" cy="482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18" name="Прямая соединительная линия 117"/>
          <p:cNvCxnSpPr/>
          <p:nvPr/>
        </p:nvCxnSpPr>
        <p:spPr>
          <a:xfrm rot="10800000" flipV="1">
            <a:off x="1524000" y="2257251"/>
            <a:ext cx="433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 rot="5400000">
            <a:off x="171450" y="3614564"/>
            <a:ext cx="2716213" cy="15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rot="10800000">
            <a:off x="1538288" y="3420889"/>
            <a:ext cx="39052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rot="10800000">
            <a:off x="1528763" y="4186064"/>
            <a:ext cx="392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rot="10800000">
            <a:off x="1522413" y="4971876"/>
            <a:ext cx="3921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rot="10800000" flipV="1">
            <a:off x="3594100" y="2257251"/>
            <a:ext cx="6842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rot="5400000">
            <a:off x="2105819" y="3726482"/>
            <a:ext cx="295275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rot="10800000">
            <a:off x="3571875" y="3400251"/>
            <a:ext cx="179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rot="10800000">
            <a:off x="3571875" y="4043189"/>
            <a:ext cx="179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10800000">
            <a:off x="3571875" y="4614689"/>
            <a:ext cx="179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rot="10800000">
            <a:off x="3571875" y="5186189"/>
            <a:ext cx="179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rot="10800000">
            <a:off x="5319713" y="3328814"/>
            <a:ext cx="395287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 rot="10800000">
            <a:off x="5286375" y="4030489"/>
            <a:ext cx="1793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 rot="10800000">
            <a:off x="5314950" y="4630564"/>
            <a:ext cx="396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Прямая соединительная линия 134"/>
          <p:cNvCxnSpPr/>
          <p:nvPr/>
        </p:nvCxnSpPr>
        <p:spPr>
          <a:xfrm rot="5400000">
            <a:off x="5278437" y="4008264"/>
            <a:ext cx="360363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 rot="10800000">
            <a:off x="5456238" y="3841576"/>
            <a:ext cx="215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Прямая соединительная линия 136"/>
          <p:cNvCxnSpPr/>
          <p:nvPr/>
        </p:nvCxnSpPr>
        <p:spPr>
          <a:xfrm rot="10800000">
            <a:off x="5457825" y="4186064"/>
            <a:ext cx="215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Прямая соединительная линия 137"/>
          <p:cNvCxnSpPr/>
          <p:nvPr/>
        </p:nvCxnSpPr>
        <p:spPr>
          <a:xfrm rot="5400000">
            <a:off x="5258594" y="5482257"/>
            <a:ext cx="431800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Прямая соединительная линия 138"/>
          <p:cNvCxnSpPr/>
          <p:nvPr/>
        </p:nvCxnSpPr>
        <p:spPr>
          <a:xfrm rot="10800000">
            <a:off x="5291138" y="5270326"/>
            <a:ext cx="3968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Прямая соединительная линия 139"/>
          <p:cNvCxnSpPr/>
          <p:nvPr/>
        </p:nvCxnSpPr>
        <p:spPr>
          <a:xfrm rot="10800000">
            <a:off x="5473700" y="5698951"/>
            <a:ext cx="2174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Прямая соединительная линия 140"/>
          <p:cNvCxnSpPr/>
          <p:nvPr/>
        </p:nvCxnSpPr>
        <p:spPr>
          <a:xfrm rot="5400000">
            <a:off x="6157119" y="6271245"/>
            <a:ext cx="828675" cy="15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rot="10800000">
            <a:off x="6567488" y="6257751"/>
            <a:ext cx="215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 rot="10800000">
            <a:off x="6570663" y="6686376"/>
            <a:ext cx="2159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4" name="TextBox 59"/>
          <p:cNvSpPr txBox="1">
            <a:spLocks noChangeArrowheads="1"/>
          </p:cNvSpPr>
          <p:nvPr/>
        </p:nvSpPr>
        <p:spPr bwMode="auto">
          <a:xfrm>
            <a:off x="1000100" y="344850"/>
            <a:ext cx="79643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Иерархическая </a:t>
            </a:r>
            <a:r>
              <a:rPr lang="ru-RU" sz="40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файловая система</a:t>
            </a:r>
          </a:p>
        </p:txBody>
      </p:sp>
      <p:pic>
        <p:nvPicPr>
          <p:cNvPr id="10294" name="Рисунок 64" descr="Рисунок4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3" y="1828626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5" name="Рисунок 65" descr="Рисунок5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1817514"/>
            <a:ext cx="1074737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6" name="Рисунок 66" descr="Рисунок6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1833389"/>
            <a:ext cx="1143000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Левая фигурная скобка 61"/>
          <p:cNvSpPr/>
          <p:nvPr/>
        </p:nvSpPr>
        <p:spPr>
          <a:xfrm rot="16200000">
            <a:off x="2035951" y="4507538"/>
            <a:ext cx="428628" cy="192882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1000100" y="5686265"/>
            <a:ext cx="24288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Логические диски </a:t>
            </a:r>
            <a:r>
              <a:rPr lang="ru-RU" sz="2000" dirty="0" smtClean="0">
                <a:latin typeface="+mj-lt"/>
              </a:rPr>
              <a:t>винчестера</a:t>
            </a:r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828495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62" grpId="0" animBg="1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23529" y="1849438"/>
            <a:ext cx="8496943" cy="1752600"/>
          </a:xfrm>
        </p:spPr>
        <p:txBody>
          <a:bodyPr>
            <a:normAutofit/>
          </a:bodyPr>
          <a:lstStyle/>
          <a:p>
            <a:pPr marL="0" indent="0" algn="just"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путь к файлу входят записываемые через разделитель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"\"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логическое имя диска и последовательность имен вложенных друг в друга каталогов, в последнем из которых находится данный нужный файл.</a:t>
            </a:r>
          </a:p>
          <a:p>
            <a:pPr algn="just"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39552" y="556667"/>
            <a:ext cx="7497763" cy="1000125"/>
          </a:xfrm>
          <a:prstGeom prst="rect">
            <a:avLst/>
          </a:prstGeom>
        </p:spPr>
        <p:txBody>
          <a:bodyPr anchor="ctr"/>
          <a:lstStyle/>
          <a:p>
            <a:pPr algn="ctr" eaLnBrk="0" hangingPunct="0">
              <a:defRPr/>
            </a:pPr>
            <a:r>
              <a:rPr lang="ru-RU" sz="39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Путь к файлу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4221088"/>
            <a:ext cx="80010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500" b="1" dirty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:\ Мои </a:t>
            </a:r>
            <a:r>
              <a:rPr lang="ru-RU" sz="2500" b="1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документы\Петров</a:t>
            </a:r>
            <a:r>
              <a:rPr lang="ru-RU" sz="2500" dirty="0" smtClean="0">
                <a:solidFill>
                  <a:srgbClr val="0066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\Рисунки\</a:t>
            </a:r>
            <a:endParaRPr lang="ru-RU" sz="2500" dirty="0">
              <a:solidFill>
                <a:srgbClr val="0066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16136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Полное имя файла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90191" y="1591650"/>
            <a:ext cx="8499647" cy="973254"/>
          </a:xfrm>
        </p:spPr>
        <p:txBody>
          <a:bodyPr>
            <a:normAutofit/>
          </a:bodyPr>
          <a:lstStyle/>
          <a:p>
            <a:pPr marL="0" indent="0" algn="just">
              <a:buFont typeface="Wingdings" pitchFamily="2" charset="2"/>
              <a:buNone/>
            </a:pPr>
            <a:r>
              <a:rPr lang="ru-RU" sz="2400" dirty="0"/>
              <a:t>Путь к файлу вместе с именем файла называют </a:t>
            </a:r>
            <a:r>
              <a:rPr lang="ru-RU" sz="2400" u="sng" dirty="0"/>
              <a:t>полным именем файла</a:t>
            </a:r>
            <a:r>
              <a:rPr lang="ru-RU" sz="2400" dirty="0"/>
              <a:t>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4863" y="2996952"/>
            <a:ext cx="8784976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rgbClr val="0066CC"/>
                </a:solidFill>
              </a:rPr>
              <a:t>C</a:t>
            </a:r>
            <a:r>
              <a:rPr lang="ru-RU" sz="2500" b="1" dirty="0">
                <a:solidFill>
                  <a:srgbClr val="0066CC"/>
                </a:solidFill>
              </a:rPr>
              <a:t>:\ Мои </a:t>
            </a:r>
            <a:r>
              <a:rPr lang="ru-RU" sz="2500" b="1" dirty="0" err="1">
                <a:solidFill>
                  <a:srgbClr val="0066CC"/>
                </a:solidFill>
              </a:rPr>
              <a:t>документы\Петров\Рисунки\Школа</a:t>
            </a:r>
            <a:r>
              <a:rPr lang="ru-RU" sz="2500" b="1" dirty="0">
                <a:solidFill>
                  <a:srgbClr val="0066CC"/>
                </a:solidFill>
              </a:rPr>
              <a:t>.</a:t>
            </a:r>
            <a:r>
              <a:rPr lang="en-US" sz="2500" b="1" dirty="0">
                <a:solidFill>
                  <a:srgbClr val="0066CC"/>
                </a:solidFill>
              </a:rPr>
              <a:t>bmp</a:t>
            </a:r>
            <a:endParaRPr lang="ru-RU" sz="2500" b="1" dirty="0">
              <a:solidFill>
                <a:srgbClr val="0066CC"/>
              </a:solidFill>
            </a:endParaRPr>
          </a:p>
          <a:p>
            <a:pPr>
              <a:defRPr/>
            </a:pPr>
            <a:endParaRPr lang="ru-RU" b="1" dirty="0">
              <a:solidFill>
                <a:srgbClr val="0066CC"/>
              </a:solidFill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16200000">
            <a:off x="3466649" y="630058"/>
            <a:ext cx="392821" cy="5814961"/>
          </a:xfrm>
          <a:prstGeom prst="leftBrace">
            <a:avLst>
              <a:gd name="adj1" fmla="val 8333"/>
              <a:gd name="adj2" fmla="val 50001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Левая фигурная скобка 9"/>
          <p:cNvSpPr/>
          <p:nvPr/>
        </p:nvSpPr>
        <p:spPr>
          <a:xfrm rot="16200000">
            <a:off x="7352176" y="2618134"/>
            <a:ext cx="348104" cy="1794093"/>
          </a:xfrm>
          <a:prstGeom prst="leftBrace">
            <a:avLst>
              <a:gd name="adj1" fmla="val 8333"/>
              <a:gd name="adj2" fmla="val 49284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275856" y="371703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путь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7092280" y="3687415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имя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5864690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  <p:bldP spid="76803" grpId="0" build="p"/>
      <p:bldP spid="6" grpId="0"/>
      <p:bldP spid="9" grpId="0" animBg="1"/>
      <p:bldP spid="10" grpId="0" animBg="1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267385"/>
            <a:ext cx="8072437" cy="155427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Задание 1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/>
              <a:t>Записать полное имя всех  файлов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</p:txBody>
      </p:sp>
      <p:grpSp>
        <p:nvGrpSpPr>
          <p:cNvPr id="12291" name="Группа 4"/>
          <p:cNvGrpSpPr>
            <a:grpSpLocks/>
          </p:cNvGrpSpPr>
          <p:nvPr/>
        </p:nvGrpSpPr>
        <p:grpSpPr bwMode="auto">
          <a:xfrm>
            <a:off x="3714750" y="1214438"/>
            <a:ext cx="2214563" cy="1214437"/>
            <a:chOff x="1223993" y="3169151"/>
            <a:chExt cx="2214578" cy="728665"/>
          </a:xfrm>
        </p:grpSpPr>
        <p:sp>
          <p:nvSpPr>
            <p:cNvPr id="6" name="AutoShape 46"/>
            <p:cNvSpPr>
              <a:spLocks noChangeArrowheads="1"/>
            </p:cNvSpPr>
            <p:nvPr/>
          </p:nvSpPr>
          <p:spPr bwMode="auto">
            <a:xfrm>
              <a:off x="1223993" y="3254876"/>
              <a:ext cx="2214578" cy="642940"/>
            </a:xfrm>
            <a:prstGeom prst="flowChartProcess">
              <a:avLst/>
            </a:prstGeom>
            <a:solidFill>
              <a:schemeClr val="lt1">
                <a:alpha val="0"/>
              </a:schemeClr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 dirty="0">
                  <a:latin typeface="Calibri" pitchFamily="34" charset="0"/>
                </a:rPr>
                <a:t>         </a:t>
              </a: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       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Локальный                                            диск С: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42769" t="24000" r="51315" b="68000"/>
            <a:stretch>
              <a:fillRect/>
            </a:stretch>
          </p:blipFill>
          <p:spPr bwMode="auto">
            <a:xfrm>
              <a:off x="1938373" y="3169151"/>
              <a:ext cx="714380" cy="4018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12292" name="Группа 16"/>
          <p:cNvGrpSpPr>
            <a:grpSpLocks/>
          </p:cNvGrpSpPr>
          <p:nvPr/>
        </p:nvGrpSpPr>
        <p:grpSpPr bwMode="auto">
          <a:xfrm>
            <a:off x="6000750" y="1928813"/>
            <a:ext cx="1500188" cy="1266825"/>
            <a:chOff x="5643570" y="2428868"/>
            <a:chExt cx="1500198" cy="1267248"/>
          </a:xfrm>
        </p:grpSpPr>
        <p:pic>
          <p:nvPicPr>
            <p:cNvPr id="1232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8" y="2428868"/>
              <a:ext cx="1143008" cy="1143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5643570" y="3357865"/>
              <a:ext cx="1500198" cy="33825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Моя музыка</a:t>
              </a:r>
            </a:p>
          </p:txBody>
        </p:sp>
      </p:grpSp>
      <p:grpSp>
        <p:nvGrpSpPr>
          <p:cNvPr id="12293" name="Группа 15"/>
          <p:cNvGrpSpPr>
            <a:grpSpLocks/>
          </p:cNvGrpSpPr>
          <p:nvPr/>
        </p:nvGrpSpPr>
        <p:grpSpPr bwMode="auto">
          <a:xfrm>
            <a:off x="2214563" y="2071688"/>
            <a:ext cx="1857375" cy="1052512"/>
            <a:chOff x="2214546" y="2571744"/>
            <a:chExt cx="1857388" cy="1052934"/>
          </a:xfrm>
        </p:grpSpPr>
        <p:pic>
          <p:nvPicPr>
            <p:cNvPr id="12327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25" t="22501" r="57500" b="64999"/>
            <a:stretch>
              <a:fillRect/>
            </a:stretch>
          </p:blipFill>
          <p:spPr bwMode="auto">
            <a:xfrm>
              <a:off x="2500298" y="2571744"/>
              <a:ext cx="1000132" cy="1000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2214546" y="3286405"/>
              <a:ext cx="1857388" cy="3382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Мои документы</a:t>
              </a:r>
            </a:p>
          </p:txBody>
        </p:sp>
      </p:grpSp>
      <p:grpSp>
        <p:nvGrpSpPr>
          <p:cNvPr id="8" name="Группа 93"/>
          <p:cNvGrpSpPr>
            <a:grpSpLocks/>
          </p:cNvGrpSpPr>
          <p:nvPr/>
        </p:nvGrpSpPr>
        <p:grpSpPr bwMode="auto">
          <a:xfrm>
            <a:off x="7000875" y="3500438"/>
            <a:ext cx="2143125" cy="766762"/>
            <a:chOff x="7000892" y="3500438"/>
            <a:chExt cx="2143140" cy="767182"/>
          </a:xfrm>
        </p:grpSpPr>
        <p:sp>
          <p:nvSpPr>
            <p:cNvPr id="12325" name="TextBox 10"/>
            <p:cNvSpPr txBox="1">
              <a:spLocks noChangeArrowheads="1"/>
            </p:cNvSpPr>
            <p:nvPr/>
          </p:nvSpPr>
          <p:spPr bwMode="auto">
            <a:xfrm>
              <a:off x="7000892" y="3929066"/>
              <a:ext cx="214314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Гимн школы.</a:t>
              </a:r>
              <a:r>
                <a:rPr lang="en-US"/>
                <a:t>mp3</a:t>
              </a:r>
              <a:endParaRPr lang="ru-RU"/>
            </a:p>
          </p:txBody>
        </p:sp>
        <p:pic>
          <p:nvPicPr>
            <p:cNvPr id="12326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3834" y="3500438"/>
              <a:ext cx="500066" cy="50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9" t="23000" r="76950" b="70000"/>
          <a:stretch>
            <a:fillRect/>
          </a:stretch>
        </p:blipFill>
        <p:spPr bwMode="auto">
          <a:xfrm>
            <a:off x="1500188" y="3214688"/>
            <a:ext cx="500062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Box 19"/>
          <p:cNvSpPr txBox="1">
            <a:spLocks noChangeArrowheads="1"/>
          </p:cNvSpPr>
          <p:nvPr/>
        </p:nvSpPr>
        <p:spPr bwMode="auto">
          <a:xfrm>
            <a:off x="1285875" y="3714750"/>
            <a:ext cx="9286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Иванов </a:t>
            </a:r>
          </a:p>
        </p:txBody>
      </p:sp>
      <p:grpSp>
        <p:nvGrpSpPr>
          <p:cNvPr id="12297" name="Группа 22"/>
          <p:cNvGrpSpPr>
            <a:grpSpLocks/>
          </p:cNvGrpSpPr>
          <p:nvPr/>
        </p:nvGrpSpPr>
        <p:grpSpPr bwMode="auto">
          <a:xfrm>
            <a:off x="3857625" y="3233738"/>
            <a:ext cx="928688" cy="838200"/>
            <a:chOff x="3714744" y="3714752"/>
            <a:chExt cx="928694" cy="838620"/>
          </a:xfrm>
        </p:grpSpPr>
        <p:pic>
          <p:nvPicPr>
            <p:cNvPr id="12323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49" t="23000" r="76950" b="70000"/>
            <a:stretch>
              <a:fillRect/>
            </a:stretch>
          </p:blipFill>
          <p:spPr bwMode="auto">
            <a:xfrm>
              <a:off x="3929058" y="3714752"/>
              <a:ext cx="500066" cy="50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4" name="TextBox 21"/>
            <p:cNvSpPr txBox="1">
              <a:spLocks noChangeArrowheads="1"/>
            </p:cNvSpPr>
            <p:nvPr/>
          </p:nvSpPr>
          <p:spPr bwMode="auto">
            <a:xfrm>
              <a:off x="3714744" y="4214818"/>
              <a:ext cx="92869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Петров</a:t>
              </a:r>
            </a:p>
          </p:txBody>
        </p:sp>
      </p:grpSp>
      <p:grpSp>
        <p:nvGrpSpPr>
          <p:cNvPr id="12298" name="Группа 23"/>
          <p:cNvGrpSpPr>
            <a:grpSpLocks/>
          </p:cNvGrpSpPr>
          <p:nvPr/>
        </p:nvGrpSpPr>
        <p:grpSpPr bwMode="auto">
          <a:xfrm>
            <a:off x="4857750" y="4000500"/>
            <a:ext cx="1214438" cy="838200"/>
            <a:chOff x="3714744" y="3714752"/>
            <a:chExt cx="1214446" cy="838620"/>
          </a:xfrm>
        </p:grpSpPr>
        <p:pic>
          <p:nvPicPr>
            <p:cNvPr id="12321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49" t="23000" r="76950" b="70000"/>
            <a:stretch>
              <a:fillRect/>
            </a:stretch>
          </p:blipFill>
          <p:spPr bwMode="auto">
            <a:xfrm>
              <a:off x="3929058" y="3714752"/>
              <a:ext cx="500066" cy="50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2" name="TextBox 25"/>
            <p:cNvSpPr txBox="1">
              <a:spLocks noChangeArrowheads="1"/>
            </p:cNvSpPr>
            <p:nvPr/>
          </p:nvSpPr>
          <p:spPr bwMode="auto">
            <a:xfrm>
              <a:off x="3714744" y="4214818"/>
              <a:ext cx="121444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Рисунки </a:t>
              </a:r>
            </a:p>
          </p:txBody>
        </p:sp>
      </p:grpSp>
      <p:grpSp>
        <p:nvGrpSpPr>
          <p:cNvPr id="11" name="Группа 92"/>
          <p:cNvGrpSpPr>
            <a:grpSpLocks/>
          </p:cNvGrpSpPr>
          <p:nvPr/>
        </p:nvGrpSpPr>
        <p:grpSpPr bwMode="auto">
          <a:xfrm>
            <a:off x="5857875" y="4714875"/>
            <a:ext cx="1500188" cy="1123950"/>
            <a:chOff x="5857884" y="4714884"/>
            <a:chExt cx="1500198" cy="1124372"/>
          </a:xfrm>
        </p:grpSpPr>
        <p:pic>
          <p:nvPicPr>
            <p:cNvPr id="12319" name="Picture 4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9" t="73167" r="74107" b="17444"/>
            <a:stretch>
              <a:fillRect/>
            </a:stretch>
          </p:blipFill>
          <p:spPr bwMode="auto">
            <a:xfrm>
              <a:off x="6215074" y="4714884"/>
              <a:ext cx="642942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0" name="TextBox 30"/>
            <p:cNvSpPr txBox="1">
              <a:spLocks noChangeArrowheads="1"/>
            </p:cNvSpPr>
            <p:nvPr/>
          </p:nvSpPr>
          <p:spPr bwMode="auto">
            <a:xfrm>
              <a:off x="5857884" y="5500702"/>
              <a:ext cx="15001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Школа</a:t>
              </a:r>
              <a:r>
                <a:rPr lang="en-US"/>
                <a:t>.bmp</a:t>
              </a:r>
              <a:endParaRPr lang="ru-RU"/>
            </a:p>
          </p:txBody>
        </p:sp>
      </p:grpSp>
      <p:grpSp>
        <p:nvGrpSpPr>
          <p:cNvPr id="13" name="Группа 90"/>
          <p:cNvGrpSpPr>
            <a:grpSpLocks/>
          </p:cNvGrpSpPr>
          <p:nvPr/>
        </p:nvGrpSpPr>
        <p:grpSpPr bwMode="auto">
          <a:xfrm>
            <a:off x="1571625" y="4572000"/>
            <a:ext cx="1714500" cy="1227138"/>
            <a:chOff x="1571604" y="4572008"/>
            <a:chExt cx="1714512" cy="1227717"/>
          </a:xfrm>
        </p:grpSpPr>
        <p:pic>
          <p:nvPicPr>
            <p:cNvPr id="12317" name="Picture 7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894" t="16000" r="61876" b="72000"/>
            <a:stretch>
              <a:fillRect/>
            </a:stretch>
          </p:blipFill>
          <p:spPr bwMode="auto">
            <a:xfrm>
              <a:off x="2000232" y="4572008"/>
              <a:ext cx="785818" cy="8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8" name="TextBox 29"/>
            <p:cNvSpPr txBox="1">
              <a:spLocks noChangeArrowheads="1"/>
            </p:cNvSpPr>
            <p:nvPr/>
          </p:nvSpPr>
          <p:spPr bwMode="auto">
            <a:xfrm>
              <a:off x="1571604" y="5214950"/>
              <a:ext cx="171451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en-US"/>
                <a:t>Turbo</a:t>
              </a:r>
            </a:p>
            <a:p>
              <a:pPr algn="ctr" eaLnBrk="1" hangingPunct="1"/>
              <a:r>
                <a:rPr lang="en-US"/>
                <a:t>Pascal.exe</a:t>
              </a:r>
              <a:endParaRPr lang="ru-RU"/>
            </a:p>
          </p:txBody>
        </p:sp>
      </p:grpSp>
      <p:grpSp>
        <p:nvGrpSpPr>
          <p:cNvPr id="14" name="Группа 91"/>
          <p:cNvGrpSpPr>
            <a:grpSpLocks/>
          </p:cNvGrpSpPr>
          <p:nvPr/>
        </p:nvGrpSpPr>
        <p:grpSpPr bwMode="auto">
          <a:xfrm>
            <a:off x="2786063" y="4000500"/>
            <a:ext cx="1285875" cy="838200"/>
            <a:chOff x="2786050" y="4000504"/>
            <a:chExt cx="1285884" cy="838620"/>
          </a:xfrm>
        </p:grpSpPr>
        <p:pic>
          <p:nvPicPr>
            <p:cNvPr id="12315" name="Picture 8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0364" y="4000504"/>
              <a:ext cx="714380" cy="785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16" name="TextBox 28"/>
            <p:cNvSpPr txBox="1">
              <a:spLocks noChangeArrowheads="1"/>
            </p:cNvSpPr>
            <p:nvPr/>
          </p:nvSpPr>
          <p:spPr bwMode="auto">
            <a:xfrm>
              <a:off x="2786050" y="4500570"/>
              <a:ext cx="128588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КЛЮЧИ</a:t>
              </a:r>
              <a:r>
                <a:rPr lang="en-US"/>
                <a:t>.txt</a:t>
              </a:r>
              <a:endParaRPr lang="ru-RU"/>
            </a:p>
          </p:txBody>
        </p:sp>
      </p:grpSp>
      <p:cxnSp>
        <p:nvCxnSpPr>
          <p:cNvPr id="39" name="Прямая соединительная линия 38"/>
          <p:cNvCxnSpPr/>
          <p:nvPr/>
        </p:nvCxnSpPr>
        <p:spPr>
          <a:xfrm rot="10800000" flipV="1">
            <a:off x="3286125" y="1600200"/>
            <a:ext cx="857250" cy="5429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214938" y="1571625"/>
            <a:ext cx="1000125" cy="78581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rot="10800000" flipV="1">
            <a:off x="1857375" y="2643188"/>
            <a:ext cx="714375" cy="5715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429000" y="2571750"/>
            <a:ext cx="785813" cy="6429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643063" y="4071938"/>
            <a:ext cx="714375" cy="5715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0800000" flipV="1">
            <a:off x="3429000" y="3500438"/>
            <a:ext cx="642938" cy="5715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4572000" y="3482975"/>
            <a:ext cx="571500" cy="5048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5572125" y="4429125"/>
            <a:ext cx="500063" cy="4286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7000875" y="2928938"/>
            <a:ext cx="642938" cy="5000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143000" y="5991225"/>
            <a:ext cx="74295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:\ Мои </a:t>
            </a:r>
            <a:r>
              <a:rPr lang="ru-RU" sz="2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документы\</a:t>
            </a:r>
            <a:r>
              <a:rPr lang="ru-RU" sz="25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Иванов\</a:t>
            </a:r>
            <a:r>
              <a:rPr lang="en-US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TurboPascal.exe</a:t>
            </a:r>
            <a:endParaRPr lang="ru-RU" sz="25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143000" y="5991225"/>
            <a:ext cx="74295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:\ Мои </a:t>
            </a:r>
            <a:r>
              <a:rPr lang="ru-RU" sz="2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документы\</a:t>
            </a:r>
            <a:r>
              <a:rPr lang="ru-RU" sz="25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Петров\Ключи</a:t>
            </a:r>
            <a:r>
              <a:rPr lang="ru-RU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txt</a:t>
            </a:r>
            <a:endParaRPr lang="ru-RU" sz="25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928688" y="5991225"/>
            <a:ext cx="80010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:\ Мои </a:t>
            </a:r>
            <a:r>
              <a:rPr lang="ru-RU" sz="2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документы\Петров</a:t>
            </a:r>
            <a:r>
              <a:rPr lang="ru-RU" sz="25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\Рисунки\Школа</a:t>
            </a:r>
            <a:r>
              <a:rPr lang="ru-RU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bmp</a:t>
            </a:r>
            <a:endParaRPr lang="ru-RU" sz="25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143000" y="5991225"/>
            <a:ext cx="7429500" cy="7540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5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:\ Моя </a:t>
            </a:r>
            <a:r>
              <a:rPr lang="ru-RU" sz="25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музыка\</a:t>
            </a:r>
            <a:r>
              <a:rPr lang="ru-RU" sz="2500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Гимн</a:t>
            </a:r>
            <a:r>
              <a:rPr lang="ru-RU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школы.</a:t>
            </a:r>
            <a:r>
              <a:rPr lang="en-US" sz="25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mp3</a:t>
            </a:r>
            <a:endParaRPr lang="ru-RU" sz="25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43585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65200" y="692696"/>
            <a:ext cx="8072437" cy="1508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Задание 2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Постройте </a:t>
            </a: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дерево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каталогов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23528" y="2420888"/>
            <a:ext cx="849694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/>
              <a:t>C:\Мои </a:t>
            </a:r>
            <a:r>
              <a:rPr lang="ru-RU" sz="2000" dirty="0" err="1" smtClean="0"/>
              <a:t>Рисунки\Природа\Небо.bmp</a:t>
            </a:r>
            <a:endParaRPr lang="ru-RU" sz="2000" dirty="0"/>
          </a:p>
          <a:p>
            <a:pPr>
              <a:defRPr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C:\Мои </a:t>
            </a:r>
            <a:r>
              <a:rPr lang="ru-RU" sz="2000" dirty="0" err="1" smtClean="0"/>
              <a:t>Рисунки\Природа\Снег.bmp</a:t>
            </a:r>
            <a:endParaRPr lang="ru-RU" sz="2000" dirty="0"/>
          </a:p>
          <a:p>
            <a:pPr>
              <a:defRPr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C:\Мои </a:t>
            </a:r>
            <a:r>
              <a:rPr lang="ru-RU" sz="2000" dirty="0" err="1" smtClean="0"/>
              <a:t>Рисунки\Компьютер\Монитор.bmp</a:t>
            </a:r>
            <a:endParaRPr lang="ru-RU" sz="2000" dirty="0"/>
          </a:p>
          <a:p>
            <a:pPr>
              <a:defRPr/>
            </a:pP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C:\Мои документы</a:t>
            </a:r>
            <a:r>
              <a:rPr lang="ru-RU" sz="2000" dirty="0"/>
              <a:t>\Ученики\11 </a:t>
            </a:r>
            <a:r>
              <a:rPr lang="ru-RU" sz="2000" dirty="0" smtClean="0"/>
              <a:t>класс\</a:t>
            </a:r>
            <a:r>
              <a:rPr lang="ru-RU" sz="2000" dirty="0" err="1" smtClean="0"/>
              <a:t>Долголенко</a:t>
            </a:r>
            <a:r>
              <a:rPr lang="ru-RU" sz="2000" dirty="0" smtClean="0"/>
              <a:t> А.Э</a:t>
            </a:r>
            <a:r>
              <a:rPr lang="ru-RU" sz="2000" dirty="0"/>
              <a:t>.\Доклад.doc</a:t>
            </a:r>
          </a:p>
          <a:p>
            <a:pPr>
              <a:defRPr/>
            </a:pP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8080132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3643313" y="571500"/>
            <a:ext cx="2214562" cy="1214438"/>
            <a:chOff x="1223993" y="3169151"/>
            <a:chExt cx="2214578" cy="728665"/>
          </a:xfrm>
        </p:grpSpPr>
        <p:sp>
          <p:nvSpPr>
            <p:cNvPr id="5" name="AutoShape 46"/>
            <p:cNvSpPr>
              <a:spLocks noChangeArrowheads="1"/>
            </p:cNvSpPr>
            <p:nvPr/>
          </p:nvSpPr>
          <p:spPr bwMode="auto">
            <a:xfrm>
              <a:off x="1223993" y="3254876"/>
              <a:ext cx="2214578" cy="642940"/>
            </a:xfrm>
            <a:prstGeom prst="flowChartProcess">
              <a:avLst/>
            </a:prstGeom>
            <a:solidFill>
              <a:schemeClr val="lt1">
                <a:alpha val="0"/>
              </a:schemeClr>
            </a:solidFill>
            <a:ln>
              <a:noFill/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spcAft>
                  <a:spcPts val="1000"/>
                </a:spcAft>
                <a:defRPr/>
              </a:pPr>
              <a:r>
                <a:rPr lang="ru-RU" sz="1400" b="1" dirty="0">
                  <a:latin typeface="Calibri" pitchFamily="34" charset="0"/>
                </a:rPr>
                <a:t>         </a:t>
              </a:r>
              <a:r>
                <a:rPr lang="ru-RU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        </a:t>
              </a:r>
            </a:p>
            <a:p>
              <a:pPr algn="ctr">
                <a:spcAft>
                  <a:spcPts val="1000"/>
                </a:spcAft>
                <a:defRPr/>
              </a:pP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itchFamily="34" charset="0"/>
                </a:rPr>
                <a:t>Локальный                                            диск С: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endParaRPr>
            </a:p>
          </p:txBody>
        </p:sp>
        <p:pic>
          <p:nvPicPr>
            <p:cNvPr id="6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 l="42769" t="24000" r="51315" b="68000"/>
            <a:stretch>
              <a:fillRect/>
            </a:stretch>
          </p:blipFill>
          <p:spPr bwMode="auto">
            <a:xfrm>
              <a:off x="1938373" y="3169151"/>
              <a:ext cx="714380" cy="40183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3500438" y="957263"/>
            <a:ext cx="642937" cy="40005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214938" y="928688"/>
            <a:ext cx="714375" cy="5000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1285875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15"/>
          <p:cNvGrpSpPr>
            <a:grpSpLocks/>
          </p:cNvGrpSpPr>
          <p:nvPr/>
        </p:nvGrpSpPr>
        <p:grpSpPr bwMode="auto">
          <a:xfrm>
            <a:off x="2195513" y="1412875"/>
            <a:ext cx="1857375" cy="1052513"/>
            <a:chOff x="2214546" y="2571744"/>
            <a:chExt cx="1857388" cy="1052934"/>
          </a:xfrm>
        </p:grpSpPr>
        <p:pic>
          <p:nvPicPr>
            <p:cNvPr id="1437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25" t="22501" r="57500" b="64999"/>
            <a:stretch>
              <a:fillRect/>
            </a:stretch>
          </p:blipFill>
          <p:spPr bwMode="auto">
            <a:xfrm>
              <a:off x="2500298" y="2571744"/>
              <a:ext cx="1000132" cy="10001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2214546" y="3286405"/>
              <a:ext cx="1857388" cy="33827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Мои документы</a:t>
              </a:r>
            </a:p>
          </p:txBody>
        </p:sp>
      </p:grpSp>
      <p:sp>
        <p:nvSpPr>
          <p:cNvPr id="13" name="TextBox 12"/>
          <p:cNvSpPr txBox="1"/>
          <p:nvPr/>
        </p:nvSpPr>
        <p:spPr bwMode="auto">
          <a:xfrm>
            <a:off x="5357813" y="2143125"/>
            <a:ext cx="18573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Мои рисунки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9" t="23000" r="76950" b="70000"/>
          <a:stretch>
            <a:fillRect/>
          </a:stretch>
        </p:blipFill>
        <p:spPr bwMode="auto">
          <a:xfrm>
            <a:off x="4714875" y="3143250"/>
            <a:ext cx="5000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9"/>
          <p:cNvSpPr txBox="1">
            <a:spLocks noChangeArrowheads="1"/>
          </p:cNvSpPr>
          <p:nvPr/>
        </p:nvSpPr>
        <p:spPr bwMode="auto">
          <a:xfrm>
            <a:off x="4500563" y="3643313"/>
            <a:ext cx="1357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Компьютер </a:t>
            </a:r>
          </a:p>
        </p:txBody>
      </p:sp>
      <p:grpSp>
        <p:nvGrpSpPr>
          <p:cNvPr id="4" name="Группа 22"/>
          <p:cNvGrpSpPr>
            <a:grpSpLocks/>
          </p:cNvGrpSpPr>
          <p:nvPr/>
        </p:nvGrpSpPr>
        <p:grpSpPr bwMode="auto">
          <a:xfrm>
            <a:off x="7072313" y="3162300"/>
            <a:ext cx="1143000" cy="838200"/>
            <a:chOff x="3714743" y="3714752"/>
            <a:chExt cx="1143033" cy="838785"/>
          </a:xfrm>
        </p:grpSpPr>
        <p:pic>
          <p:nvPicPr>
            <p:cNvPr id="14377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49" t="23000" r="76950" b="70000"/>
            <a:stretch>
              <a:fillRect/>
            </a:stretch>
          </p:blipFill>
          <p:spPr bwMode="auto">
            <a:xfrm>
              <a:off x="3929058" y="3714752"/>
              <a:ext cx="500066" cy="500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8" name="TextBox 21"/>
            <p:cNvSpPr txBox="1">
              <a:spLocks noChangeArrowheads="1"/>
            </p:cNvSpPr>
            <p:nvPr/>
          </p:nvSpPr>
          <p:spPr bwMode="auto">
            <a:xfrm>
              <a:off x="3714743" y="4214814"/>
              <a:ext cx="1143033" cy="338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/>
                <a:t>Природа</a:t>
              </a:r>
            </a:p>
          </p:txBody>
        </p:sp>
      </p:grpSp>
      <p:cxnSp>
        <p:nvCxnSpPr>
          <p:cNvPr id="19" name="Прямая соединительная линия 18"/>
          <p:cNvCxnSpPr/>
          <p:nvPr/>
        </p:nvCxnSpPr>
        <p:spPr>
          <a:xfrm rot="10800000" flipV="1">
            <a:off x="5072063" y="2571750"/>
            <a:ext cx="714375" cy="5715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643688" y="2500313"/>
            <a:ext cx="785812" cy="6429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0800000" flipV="1">
            <a:off x="6643688" y="3429000"/>
            <a:ext cx="642937" cy="5715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7786688" y="3411538"/>
            <a:ext cx="571500" cy="50482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9" t="23000" r="76950" b="70000"/>
          <a:stretch>
            <a:fillRect/>
          </a:stretch>
        </p:blipFill>
        <p:spPr bwMode="auto">
          <a:xfrm>
            <a:off x="1285875" y="4233863"/>
            <a:ext cx="500063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928688" y="4733925"/>
            <a:ext cx="13573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/>
              <a:t>11 класс </a:t>
            </a: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9" t="23000" r="76950" b="70000"/>
          <a:stretch>
            <a:fillRect/>
          </a:stretch>
        </p:blipFill>
        <p:spPr bwMode="auto">
          <a:xfrm>
            <a:off x="2357438" y="5019675"/>
            <a:ext cx="500062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785938" y="5519738"/>
            <a:ext cx="19288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Долголенко А.Э</a:t>
            </a:r>
          </a:p>
        </p:txBody>
      </p:sp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9" t="23000" r="76950" b="70000"/>
          <a:stretch>
            <a:fillRect/>
          </a:stretch>
        </p:blipFill>
        <p:spPr bwMode="auto">
          <a:xfrm>
            <a:off x="2286000" y="3143250"/>
            <a:ext cx="5000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19"/>
          <p:cNvSpPr txBox="1">
            <a:spLocks noChangeArrowheads="1"/>
          </p:cNvSpPr>
          <p:nvPr/>
        </p:nvSpPr>
        <p:spPr bwMode="auto">
          <a:xfrm>
            <a:off x="1928813" y="3643313"/>
            <a:ext cx="13573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/>
              <a:t>Ученики</a:t>
            </a:r>
          </a:p>
        </p:txBody>
      </p:sp>
      <p:pic>
        <p:nvPicPr>
          <p:cNvPr id="30" name="Picture 4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5730875"/>
            <a:ext cx="725488" cy="88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3143250" y="6448425"/>
            <a:ext cx="13573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Доклад.</a:t>
            </a:r>
            <a:r>
              <a:rPr lang="en-US"/>
              <a:t>doc</a:t>
            </a:r>
            <a:endParaRPr lang="ru-RU"/>
          </a:p>
        </p:txBody>
      </p:sp>
      <p:grpSp>
        <p:nvGrpSpPr>
          <p:cNvPr id="9" name="Группа 92"/>
          <p:cNvGrpSpPr>
            <a:grpSpLocks/>
          </p:cNvGrpSpPr>
          <p:nvPr/>
        </p:nvGrpSpPr>
        <p:grpSpPr bwMode="auto">
          <a:xfrm>
            <a:off x="3643313" y="4071939"/>
            <a:ext cx="1464468" cy="1270443"/>
            <a:chOff x="5857884" y="4714884"/>
            <a:chExt cx="1500198" cy="1456005"/>
          </a:xfrm>
        </p:grpSpPr>
        <p:pic>
          <p:nvPicPr>
            <p:cNvPr id="14375" name="Picture 4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9" t="73167" r="74107" b="17444"/>
            <a:stretch>
              <a:fillRect/>
            </a:stretch>
          </p:blipFill>
          <p:spPr bwMode="auto">
            <a:xfrm>
              <a:off x="6215074" y="4714884"/>
              <a:ext cx="642942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6" name="TextBox 30"/>
            <p:cNvSpPr txBox="1">
              <a:spLocks noChangeArrowheads="1"/>
            </p:cNvSpPr>
            <p:nvPr/>
          </p:nvSpPr>
          <p:spPr bwMode="auto">
            <a:xfrm>
              <a:off x="5857884" y="5500701"/>
              <a:ext cx="1500198" cy="670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dirty="0" smtClean="0"/>
                <a:t>монитор</a:t>
              </a:r>
              <a:r>
                <a:rPr lang="en-US" dirty="0" smtClean="0"/>
                <a:t>.bmp</a:t>
              </a:r>
              <a:endParaRPr lang="ru-RU" dirty="0"/>
            </a:p>
          </p:txBody>
        </p:sp>
      </p:grpSp>
      <p:grpSp>
        <p:nvGrpSpPr>
          <p:cNvPr id="10" name="Группа 92"/>
          <p:cNvGrpSpPr>
            <a:grpSpLocks/>
          </p:cNvGrpSpPr>
          <p:nvPr/>
        </p:nvGrpSpPr>
        <p:grpSpPr bwMode="auto">
          <a:xfrm>
            <a:off x="5786438" y="4029075"/>
            <a:ext cx="1500187" cy="1123950"/>
            <a:chOff x="5857884" y="4714884"/>
            <a:chExt cx="1500198" cy="1124372"/>
          </a:xfrm>
        </p:grpSpPr>
        <p:pic>
          <p:nvPicPr>
            <p:cNvPr id="14373" name="Picture 4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9" t="73167" r="74107" b="17444"/>
            <a:stretch>
              <a:fillRect/>
            </a:stretch>
          </p:blipFill>
          <p:spPr bwMode="auto">
            <a:xfrm>
              <a:off x="6215074" y="4714884"/>
              <a:ext cx="642942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4" name="TextBox 30"/>
            <p:cNvSpPr txBox="1">
              <a:spLocks noChangeArrowheads="1"/>
            </p:cNvSpPr>
            <p:nvPr/>
          </p:nvSpPr>
          <p:spPr bwMode="auto">
            <a:xfrm>
              <a:off x="5857884" y="5500702"/>
              <a:ext cx="15001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dirty="0" smtClean="0"/>
                <a:t>небо</a:t>
              </a:r>
              <a:r>
                <a:rPr lang="en-US" dirty="0" smtClean="0"/>
                <a:t>.bmp</a:t>
              </a:r>
              <a:endParaRPr lang="ru-RU" dirty="0"/>
            </a:p>
          </p:txBody>
        </p:sp>
      </p:grpSp>
      <p:grpSp>
        <p:nvGrpSpPr>
          <p:cNvPr id="11" name="Группа 92"/>
          <p:cNvGrpSpPr>
            <a:grpSpLocks/>
          </p:cNvGrpSpPr>
          <p:nvPr/>
        </p:nvGrpSpPr>
        <p:grpSpPr bwMode="auto">
          <a:xfrm>
            <a:off x="7858125" y="4029075"/>
            <a:ext cx="1500188" cy="1123950"/>
            <a:chOff x="5857884" y="4714884"/>
            <a:chExt cx="1500198" cy="1124372"/>
          </a:xfrm>
        </p:grpSpPr>
        <p:pic>
          <p:nvPicPr>
            <p:cNvPr id="14371" name="Picture 47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619" t="73167" r="74107" b="17444"/>
            <a:stretch>
              <a:fillRect/>
            </a:stretch>
          </p:blipFill>
          <p:spPr bwMode="auto">
            <a:xfrm>
              <a:off x="6215074" y="4714884"/>
              <a:ext cx="642942" cy="928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72" name="TextBox 30"/>
            <p:cNvSpPr txBox="1">
              <a:spLocks noChangeArrowheads="1"/>
            </p:cNvSpPr>
            <p:nvPr/>
          </p:nvSpPr>
          <p:spPr bwMode="auto">
            <a:xfrm>
              <a:off x="5857884" y="5500702"/>
              <a:ext cx="150019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16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dirty="0" smtClean="0"/>
                <a:t>снег</a:t>
              </a:r>
              <a:r>
                <a:rPr lang="en-US" dirty="0" smtClean="0"/>
                <a:t>.bmp</a:t>
              </a:r>
              <a:endParaRPr lang="ru-RU" dirty="0"/>
            </a:p>
          </p:txBody>
        </p:sp>
      </p:grpSp>
      <p:cxnSp>
        <p:nvCxnSpPr>
          <p:cNvPr id="44" name="Прямая соединительная линия 43"/>
          <p:cNvCxnSpPr/>
          <p:nvPr/>
        </p:nvCxnSpPr>
        <p:spPr>
          <a:xfrm rot="10800000" flipV="1">
            <a:off x="4238625" y="3614738"/>
            <a:ext cx="463550" cy="4206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12" idx="2"/>
          </p:cNvCxnSpPr>
          <p:nvPr/>
        </p:nvCxnSpPr>
        <p:spPr>
          <a:xfrm rot="5400000">
            <a:off x="2650331" y="2439195"/>
            <a:ext cx="447675" cy="50006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0800000" flipV="1">
            <a:off x="1643063" y="3714750"/>
            <a:ext cx="500062" cy="4476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rot="10800000">
            <a:off x="1785938" y="4643438"/>
            <a:ext cx="561975" cy="4714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rot="16200000" flipV="1">
            <a:off x="3357563" y="5786438"/>
            <a:ext cx="214312" cy="2143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917278" y="573580"/>
            <a:ext cx="494059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Проверка: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240756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5" grpId="0"/>
      <p:bldP spid="27" grpId="0"/>
      <p:bldP spid="29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CA93C-D725-4E79-852D-35CD89A024E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63700" y="2708275"/>
            <a:ext cx="6653213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§ 11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80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Конспект урока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058986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Назначение системной среды</a:t>
            </a:r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    	</a:t>
            </a:r>
            <a:r>
              <a:rPr lang="en-US" dirty="0" smtClean="0">
                <a:cs typeface="Times New Roman" pitchFamily="18" charset="0"/>
              </a:rPr>
              <a:t>Windows</a:t>
            </a:r>
            <a:r>
              <a:rPr lang="ru-RU" dirty="0" smtClean="0">
                <a:cs typeface="Times New Roman" pitchFamily="18" charset="0"/>
              </a:rPr>
              <a:t> 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1928802"/>
            <a:ext cx="5715040" cy="106489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atin typeface="+mj-lt"/>
                <a:cs typeface="Times New Roman" pitchFamily="18" charset="0"/>
              </a:rPr>
              <a:t>Основной системной программой является операционная система</a:t>
            </a:r>
            <a:r>
              <a:rPr lang="ru-RU" dirty="0" smtClean="0">
                <a:latin typeface="+mj-lt"/>
                <a:cs typeface="Times New Roman" pitchFamily="18" charset="0"/>
              </a:rPr>
              <a:t>. </a:t>
            </a:r>
            <a:endParaRPr lang="ru-RU" dirty="0">
              <a:latin typeface="+mj-lt"/>
            </a:endParaRPr>
          </a:p>
        </p:txBody>
      </p:sp>
      <p:pic>
        <p:nvPicPr>
          <p:cNvPr id="4" name="Рисунок 3" descr="виндоу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28736"/>
            <a:ext cx="3025234" cy="18554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4797152"/>
            <a:ext cx="792961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ct val="20000"/>
              </a:spcBef>
              <a:buClr>
                <a:srgbClr val="0BD0D9"/>
              </a:buClr>
              <a:buSzPct val="95000"/>
            </a:pPr>
            <a:r>
              <a:rPr lang="ru-RU" sz="2600" dirty="0" smtClean="0">
                <a:solidFill>
                  <a:prstClr val="black"/>
                </a:solidFill>
                <a:latin typeface="+mj-lt"/>
                <a:cs typeface="Times New Roman" pitchFamily="18" charset="0"/>
              </a:rPr>
              <a:t>ОС обеспечивает управление ресурсами компьютера, выполнение прикладных программ и взаимодействие пользователя с компьютером</a:t>
            </a:r>
            <a:r>
              <a:rPr lang="ru-RU" sz="2600" dirty="0" smtClean="0">
                <a:solidFill>
                  <a:prstClr val="black"/>
                </a:solidFill>
                <a:latin typeface="+mj-lt"/>
              </a:rPr>
              <a:t>.</a:t>
            </a:r>
            <a:endParaRPr lang="ru-RU" sz="26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6" name="Picture 4" descr="http://im7-tub-by.yandex.net/i?id=107242049-64-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8" y="3071820"/>
            <a:ext cx="12096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im2-tub-by.yandex.net/i?id=177573802-50-7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3071820"/>
            <a:ext cx="118110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cs typeface="Times New Roman" pitchFamily="18" charset="0"/>
              </a:rPr>
              <a:t> </a:t>
            </a:r>
            <a:r>
              <a:rPr lang="ru-RU" dirty="0" smtClean="0">
                <a:cs typeface="Times New Roman" pitchFamily="18" charset="0"/>
              </a:rPr>
              <a:t>Изучив тему, вы узнаете:</a:t>
            </a:r>
            <a:endParaRPr lang="ru-RU" dirty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+mj-lt"/>
                <a:cs typeface="Times New Roman" pitchFamily="18" charset="0"/>
              </a:rPr>
              <a:t>Назначение файловой системы </a:t>
            </a:r>
            <a:r>
              <a:rPr lang="en-US" dirty="0" smtClean="0">
                <a:latin typeface="+mj-lt"/>
                <a:cs typeface="Times New Roman" pitchFamily="18" charset="0"/>
              </a:rPr>
              <a:t>Windows</a:t>
            </a:r>
            <a:r>
              <a:rPr lang="ru-RU" dirty="0" smtClean="0">
                <a:latin typeface="+mj-lt"/>
                <a:cs typeface="Times New Roman" pitchFamily="18" charset="0"/>
              </a:rPr>
              <a:t>, её графическое представление;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Что такое файл, параметры файла;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Что такое папка, параметры папки;</a:t>
            </a:r>
          </a:p>
          <a:p>
            <a:r>
              <a:rPr lang="ru-RU" dirty="0" smtClean="0">
                <a:latin typeface="+mj-lt"/>
                <a:cs typeface="Times New Roman" pitchFamily="18" charset="0"/>
              </a:rPr>
              <a:t>Что такое путь к файлу и его полное имя.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Информационные объекты среды </a:t>
            </a:r>
            <a:r>
              <a:rPr lang="ru-RU" dirty="0" err="1" smtClean="0">
                <a:cs typeface="Times New Roman" pitchFamily="18" charset="0"/>
              </a:rPr>
              <a:t>Windows</a:t>
            </a:r>
            <a:endParaRPr lang="ru-RU" dirty="0" smtClean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6984"/>
            <a:ext cx="8229600" cy="3779536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latin typeface="+mj-lt"/>
                <a:cs typeface="Times New Roman" pitchFamily="18" charset="0"/>
              </a:rPr>
              <a:t>Графический интерфейс</a:t>
            </a:r>
          </a:p>
          <a:p>
            <a:pPr algn="just"/>
            <a:r>
              <a:rPr lang="ru-RU" sz="2800" dirty="0" smtClean="0">
                <a:latin typeface="+mj-lt"/>
                <a:cs typeface="Times New Roman" pitchFamily="18" charset="0"/>
              </a:rPr>
              <a:t>Файл</a:t>
            </a:r>
          </a:p>
          <a:p>
            <a:pPr algn="just"/>
            <a:r>
              <a:rPr lang="ru-RU" sz="2800" dirty="0" smtClean="0">
                <a:latin typeface="+mj-lt"/>
                <a:cs typeface="Times New Roman" pitchFamily="18" charset="0"/>
              </a:rPr>
              <a:t>Папка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Файлы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1" y="3573016"/>
            <a:ext cx="1512168" cy="148257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Штриховая стрелка вправо 6"/>
          <p:cNvSpPr/>
          <p:nvPr/>
        </p:nvSpPr>
        <p:spPr>
          <a:xfrm>
            <a:off x="3347864" y="3990268"/>
            <a:ext cx="1800200" cy="648072"/>
          </a:xfrm>
          <a:prstGeom prst="stripedRightArrow">
            <a:avLst>
              <a:gd name="adj1" fmla="val 50000"/>
              <a:gd name="adj2" fmla="val 111997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08104" y="3501008"/>
            <a:ext cx="1872208" cy="2448272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52120" y="3573016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КОТ</a:t>
            </a:r>
            <a:endParaRPr lang="ru-RU" sz="28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64088" y="3039343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Жесткий диск</a:t>
            </a:r>
            <a:endParaRPr lang="ru-RU" sz="28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47664" y="5533781"/>
            <a:ext cx="18001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Данные (рисунок)</a:t>
            </a:r>
            <a:endParaRPr lang="ru-RU" sz="2800" dirty="0"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40218" y="3803848"/>
            <a:ext cx="1280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+mj-lt"/>
              </a:rPr>
              <a:t>Файл </a:t>
            </a:r>
            <a:endParaRPr lang="ru-RU" sz="2800" dirty="0">
              <a:latin typeface="+mj-lt"/>
            </a:endParaRPr>
          </a:p>
        </p:txBody>
      </p:sp>
      <p:cxnSp>
        <p:nvCxnSpPr>
          <p:cNvPr id="14" name="Прямая со стрелкой 13"/>
          <p:cNvCxnSpPr>
            <a:stCxn id="11" idx="0"/>
            <a:endCxn id="6" idx="2"/>
          </p:cNvCxnSpPr>
          <p:nvPr/>
        </p:nvCxnSpPr>
        <p:spPr>
          <a:xfrm flipV="1">
            <a:off x="2447764" y="5055592"/>
            <a:ext cx="1" cy="478189"/>
          </a:xfrm>
          <a:prstGeom prst="straightConnector1">
            <a:avLst/>
          </a:prstGeom>
          <a:ln w="571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2" idx="1"/>
            <a:endCxn id="9" idx="3"/>
          </p:cNvCxnSpPr>
          <p:nvPr/>
        </p:nvCxnSpPr>
        <p:spPr>
          <a:xfrm flipH="1" flipV="1">
            <a:off x="6588224" y="3834626"/>
            <a:ext cx="951994" cy="230832"/>
          </a:xfrm>
          <a:prstGeom prst="straightConnector1">
            <a:avLst/>
          </a:prstGeom>
          <a:ln w="57150">
            <a:solidFill>
              <a:schemeClr val="bg2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415834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4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cs typeface="Times New Roman" pitchFamily="18" charset="0"/>
              </a:rPr>
              <a:t>Информационные объекты среды </a:t>
            </a:r>
            <a:r>
              <a:rPr lang="ru-RU" dirty="0" err="1" smtClean="0">
                <a:cs typeface="Times New Roman" pitchFamily="18" charset="0"/>
              </a:rPr>
              <a:t>Windows</a:t>
            </a:r>
            <a:endParaRPr lang="ru-RU" dirty="0" smtClean="0"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6984"/>
            <a:ext cx="8229600" cy="3779536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Графический интерфейс</a:t>
            </a:r>
          </a:p>
          <a:p>
            <a:pPr algn="just"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Файл – </a:t>
            </a:r>
            <a:r>
              <a:rPr lang="ru-RU" sz="2800" dirty="0">
                <a:latin typeface="+mj-lt"/>
                <a:cs typeface="Times New Roman" pitchFamily="18" charset="0"/>
              </a:rPr>
              <a:t>именованная область внешней памяти, хранящая какие-либо данные</a:t>
            </a:r>
            <a:r>
              <a:rPr lang="ru-RU" sz="2800" dirty="0" smtClean="0">
                <a:latin typeface="+mj-lt"/>
                <a:cs typeface="Times New Roman" pitchFamily="18" charset="0"/>
              </a:rPr>
              <a:t>.</a:t>
            </a:r>
            <a:endParaRPr lang="ru-RU" sz="2800" dirty="0">
              <a:latin typeface="+mj-lt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+mj-lt"/>
              <a:cs typeface="Times New Roman" pitchFamily="18" charset="0"/>
            </a:endParaRPr>
          </a:p>
          <a:p>
            <a:pPr algn="just"/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Папка (каталог) –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объект среды </a:t>
            </a:r>
            <a:r>
              <a:rPr lang="ru-RU" sz="2800" dirty="0" err="1" smtClean="0">
                <a:latin typeface="+mj-lt"/>
                <a:cs typeface="Times New Roman" pitchFamily="18" charset="0"/>
              </a:rPr>
              <a:t>Windows</a:t>
            </a:r>
            <a:r>
              <a:rPr lang="ru-RU" sz="2800" dirty="0" smtClean="0">
                <a:latin typeface="+mj-lt"/>
                <a:cs typeface="Times New Roman" pitchFamily="18" charset="0"/>
              </a:rPr>
              <a:t>, предназначенный для объединения других папок и файлов в группы.</a:t>
            </a:r>
          </a:p>
        </p:txBody>
      </p:sp>
    </p:spTree>
    <p:extLst>
      <p:ext uri="{BB962C8B-B14F-4D97-AF65-F5344CB8AC3E}">
        <p14:creationId xmlns:p14="http://schemas.microsoft.com/office/powerpoint/2010/main" val="71442460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-24"/>
            <a:ext cx="8401080" cy="1143000"/>
          </a:xfrm>
        </p:spPr>
        <p:txBody>
          <a:bodyPr>
            <a:normAutofit/>
          </a:bodyPr>
          <a:lstStyle/>
          <a:p>
            <a:pPr algn="ctr"/>
            <a:r>
              <a:rPr lang="ru-RU" sz="5600" dirty="0" smtClean="0">
                <a:cs typeface="Times New Roman" pitchFamily="18" charset="0"/>
              </a:rPr>
              <a:t>Параметры файла и папки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5918414"/>
              </p:ext>
            </p:extLst>
          </p:nvPr>
        </p:nvGraphicFramePr>
        <p:xfrm>
          <a:off x="0" y="1136353"/>
          <a:ext cx="9143999" cy="55723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2678"/>
                <a:gridCol w="3503485"/>
                <a:gridCol w="3297836"/>
              </a:tblGrid>
              <a:tr h="38795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j-lt"/>
                        </a:rPr>
                        <a:t>Параметр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j-lt"/>
                        </a:rPr>
                        <a:t>Файл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+mj-lt"/>
                        </a:rPr>
                        <a:t>Папка 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125968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Имя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Длина – до 256 символов.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Нельзя использовать знаки: </a:t>
                      </a:r>
                    </a:p>
                    <a:p>
                      <a:pPr marL="0" indent="0">
                        <a:buNone/>
                      </a:pP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\ /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*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? :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“</a:t>
                      </a: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+mj-lt"/>
                          <a:cs typeface="Times New Roman" pitchFamily="18" charset="0"/>
                        </a:rPr>
                        <a:t>&lt; &gt; |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Аналогично 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98481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Тип (расширение)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Позволяет судить о виде информации, которую  он содержит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Не имеет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120370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Значок – графическое расширение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Указывает</a:t>
                      </a:r>
                      <a:r>
                        <a:rPr lang="ru-RU" sz="2000" baseline="0" dirty="0" smtClean="0">
                          <a:latin typeface="+mj-lt"/>
                        </a:rPr>
                        <a:t> на среду, в которой создан файл, или на тип файла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Все папки имеют одинаковый значок,</a:t>
                      </a:r>
                      <a:r>
                        <a:rPr lang="ru-RU" sz="2000" baseline="0" dirty="0" smtClean="0">
                          <a:latin typeface="+mj-lt"/>
                        </a:rPr>
                        <a:t> кроме нескольких специальных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98481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Размер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+mj-lt"/>
                          <a:cs typeface="Times New Roman" pitchFamily="18" charset="0"/>
                        </a:rPr>
                        <a:t>C</a:t>
                      </a:r>
                      <a:r>
                        <a:rPr lang="ru-RU" sz="2000" dirty="0" err="1" smtClean="0">
                          <a:latin typeface="+mj-lt"/>
                          <a:cs typeface="Times New Roman" pitchFamily="18" charset="0"/>
                        </a:rPr>
                        <a:t>колько</a:t>
                      </a:r>
                      <a:r>
                        <a:rPr lang="ru-RU" sz="2000" dirty="0" smtClean="0">
                          <a:latin typeface="+mj-lt"/>
                          <a:cs typeface="Times New Roman" pitchFamily="18" charset="0"/>
                        </a:rPr>
                        <a:t> информации содержит файл и сколько места он занимает на диске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Суммарный размер всех содержащихся файлов и папок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  <a:tr h="6863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Дата и время создания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Есть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Есть </a:t>
                      </a:r>
                      <a:endParaRPr lang="ru-RU" sz="20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>
            <a:hlinkClick r:id="rId2" action="ppaction://hlinksldjump"/>
          </p:cNvPr>
          <p:cNvSpPr/>
          <p:nvPr/>
        </p:nvSpPr>
        <p:spPr>
          <a:xfrm>
            <a:off x="0" y="2857496"/>
            <a:ext cx="2285984" cy="857256"/>
          </a:xfrm>
          <a:prstGeom prst="rect">
            <a:avLst/>
          </a:prstGeom>
          <a:solidFill>
            <a:schemeClr val="accent1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0" y="3786190"/>
            <a:ext cx="2357422" cy="1214446"/>
          </a:xfrm>
          <a:prstGeom prst="rect">
            <a:avLst/>
          </a:prstGeom>
          <a:solidFill>
            <a:schemeClr val="accent1">
              <a:lumMod val="20000"/>
              <a:lumOff val="80000"/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далее 6">
            <a:hlinkClick r:id="rId4" action="ppaction://hlinksldjump" highlightClick="1"/>
          </p:cNvPr>
          <p:cNvSpPr/>
          <p:nvPr/>
        </p:nvSpPr>
        <p:spPr>
          <a:xfrm>
            <a:off x="8572528" y="6357958"/>
            <a:ext cx="571472" cy="500042"/>
          </a:xfrm>
          <a:prstGeom prst="actionButtonForwardNex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89774"/>
            <a:ext cx="8229600" cy="7246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600" dirty="0" smtClean="0">
                <a:cs typeface="Times New Roman" pitchFamily="18" charset="0"/>
              </a:rPr>
              <a:t>Тип файла</a:t>
            </a:r>
          </a:p>
        </p:txBody>
      </p:sp>
      <p:graphicFrame>
        <p:nvGraphicFramePr>
          <p:cNvPr id="5" name="Group 8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7563660"/>
              </p:ext>
            </p:extLst>
          </p:nvPr>
        </p:nvGraphicFramePr>
        <p:xfrm>
          <a:off x="428596" y="1214420"/>
          <a:ext cx="8319868" cy="500066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546578"/>
                <a:gridCol w="2773290"/>
              </a:tblGrid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Тип файла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Расширение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Исполнимые файлы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exe, com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Текстовые файлы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txt, doc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Web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-страницы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htm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, html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Графические файлы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bmp, gif, jpg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Звуковые файлы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wav, mid</a:t>
                      </a: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mp3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Видеофайлы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avi</a:t>
                      </a: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, </a:t>
                      </a: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wmf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6250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Архивы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zip, 7z, </a:t>
                      </a:r>
                      <a:r>
                        <a:rPr kumimoji="0" lang="en-US" sz="2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j-lt"/>
                          <a:cs typeface="Times New Roman" pitchFamily="18" charset="0"/>
                        </a:rPr>
                        <a:t>rar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horzOverflow="overflow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000100" y="6215082"/>
            <a:ext cx="5929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+mj-lt"/>
              </a:rPr>
              <a:t>Урок.</a:t>
            </a:r>
            <a:r>
              <a:rPr lang="en-US" sz="2800" dirty="0" smtClean="0">
                <a:latin typeface="+mj-lt"/>
              </a:rPr>
              <a:t>txt</a:t>
            </a:r>
            <a:r>
              <a:rPr lang="ru-RU" sz="2800" dirty="0" smtClean="0">
                <a:latin typeface="+mj-lt"/>
              </a:rPr>
              <a:t>            Урок.</a:t>
            </a:r>
            <a:r>
              <a:rPr lang="en-US" sz="2800" dirty="0" smtClean="0">
                <a:latin typeface="+mj-lt"/>
              </a:rPr>
              <a:t>bmp</a:t>
            </a:r>
            <a:endParaRPr lang="ru-RU" sz="2800" dirty="0">
              <a:latin typeface="+mj-lt"/>
            </a:endParaRPr>
          </a:p>
        </p:txBody>
      </p:sp>
      <p:sp>
        <p:nvSpPr>
          <p:cNvPr id="6" name="Управляющая кнопка: назад 5">
            <a:hlinkClick r:id="" action="ppaction://hlinkshowjump?jump=previousslide" highlightClick="1"/>
          </p:cNvPr>
          <p:cNvSpPr/>
          <p:nvPr/>
        </p:nvSpPr>
        <p:spPr>
          <a:xfrm>
            <a:off x="8315930" y="6215082"/>
            <a:ext cx="613788" cy="5000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+mj-lt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7115196" cy="1143000"/>
          </a:xfrm>
        </p:spPr>
        <p:txBody>
          <a:bodyPr/>
          <a:lstStyle/>
          <a:p>
            <a:pPr algn="ctr"/>
            <a:r>
              <a:rPr lang="ru-RU" dirty="0" smtClean="0">
                <a:cs typeface="Times New Roman" pitchFamily="18" charset="0"/>
              </a:rPr>
              <a:t>Значок файла</a:t>
            </a:r>
            <a:endParaRPr lang="ru-RU" dirty="0"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99592" y="1142983"/>
            <a:ext cx="6768752" cy="5715017"/>
            <a:chOff x="1357290" y="1142983"/>
            <a:chExt cx="6072230" cy="5429289"/>
          </a:xfrm>
        </p:grpSpPr>
        <p:pic>
          <p:nvPicPr>
            <p:cNvPr id="4" name="Рисунок 8" descr="http://www.philosof.onu.edu.ua/education_1/images_total/files.gif"/>
            <p:cNvPicPr>
              <a:picLocks noChangeAspect="1" noChangeArrowheads="1"/>
            </p:cNvPicPr>
            <p:nvPr/>
          </p:nvPicPr>
          <p:blipFill>
            <a:blip r:embed="rId2"/>
            <a:srcRect t="63181" b="3242"/>
            <a:stretch>
              <a:fillRect/>
            </a:stretch>
          </p:blipFill>
          <p:spPr bwMode="auto">
            <a:xfrm>
              <a:off x="1357290" y="4424776"/>
              <a:ext cx="6072230" cy="2147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Рисунок 8" descr="http://www.philosof.onu.edu.ua/education_1/images_total/files.gif"/>
            <p:cNvPicPr>
              <a:picLocks noChangeAspect="1" noChangeArrowheads="1"/>
            </p:cNvPicPr>
            <p:nvPr/>
          </p:nvPicPr>
          <p:blipFill>
            <a:blip r:embed="rId2"/>
            <a:srcRect b="49055"/>
            <a:stretch>
              <a:fillRect/>
            </a:stretch>
          </p:blipFill>
          <p:spPr bwMode="auto">
            <a:xfrm>
              <a:off x="1357290" y="1142983"/>
              <a:ext cx="6072230" cy="3258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8315930" y="6215082"/>
            <a:ext cx="613788" cy="500066"/>
          </a:xfrm>
          <a:prstGeom prst="actionButtonBackPreviou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2663</TotalTime>
  <Words>517</Words>
  <Application>Microsoft Office PowerPoint</Application>
  <PresentationFormat>Экран (4:3)</PresentationFormat>
  <Paragraphs>150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Calibri</vt:lpstr>
      <vt:lpstr>Constantia</vt:lpstr>
      <vt:lpstr>Corbel</vt:lpstr>
      <vt:lpstr>Times New Roman</vt:lpstr>
      <vt:lpstr>Wingdings</vt:lpstr>
      <vt:lpstr>Wingdings 2</vt:lpstr>
      <vt:lpstr>Поток</vt:lpstr>
      <vt:lpstr>Файловая система</vt:lpstr>
      <vt:lpstr>Назначение системной среды      Windows </vt:lpstr>
      <vt:lpstr> Изучив тему, вы узнаете:</vt:lpstr>
      <vt:lpstr>Информационные объекты среды Windows</vt:lpstr>
      <vt:lpstr>Файлы </vt:lpstr>
      <vt:lpstr>Информационные объекты среды Windows</vt:lpstr>
      <vt:lpstr>Параметры файла и папки</vt:lpstr>
      <vt:lpstr>Тип файла</vt:lpstr>
      <vt:lpstr>Значок файла</vt:lpstr>
      <vt:lpstr>Свойства объекта</vt:lpstr>
      <vt:lpstr>Файловая структура</vt:lpstr>
      <vt:lpstr>Графическое представление</vt:lpstr>
      <vt:lpstr>Презентация PowerPoint</vt:lpstr>
      <vt:lpstr>Презентация PowerPoint</vt:lpstr>
      <vt:lpstr>Полное имя файла</vt:lpstr>
      <vt:lpstr>Презентация PowerPoint</vt:lpstr>
      <vt:lpstr>Презентация PowerPoint</vt:lpstr>
      <vt:lpstr>Презентация PowerPoint</vt:lpstr>
      <vt:lpstr>Домашнее задание</vt:lpstr>
    </vt:vector>
  </TitlesOfParts>
  <Company>МОУ СОШ №18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Системная среда Windows</dc:title>
  <dc:creator>Ученик</dc:creator>
  <cp:lastModifiedBy>Татьяна</cp:lastModifiedBy>
  <cp:revision>109</cp:revision>
  <dcterms:created xsi:type="dcterms:W3CDTF">2011-05-05T04:32:52Z</dcterms:created>
  <dcterms:modified xsi:type="dcterms:W3CDTF">2021-12-24T13:52:31Z</dcterms:modified>
</cp:coreProperties>
</file>