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64" r:id="rId3"/>
    <p:sldId id="290" r:id="rId4"/>
    <p:sldId id="257" r:id="rId5"/>
    <p:sldId id="282" r:id="rId6"/>
    <p:sldId id="287" r:id="rId7"/>
    <p:sldId id="286" r:id="rId8"/>
    <p:sldId id="283" r:id="rId9"/>
    <p:sldId id="284" r:id="rId10"/>
    <p:sldId id="289" r:id="rId11"/>
    <p:sldId id="285" r:id="rId12"/>
    <p:sldId id="29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7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772400" cy="204608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Урок русского языка в 7 классе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Тема :</a:t>
            </a:r>
            <a:r>
              <a:rPr lang="ru-RU" dirty="0" smtClean="0"/>
              <a:t> </a:t>
            </a:r>
            <a:r>
              <a:rPr lang="ru-RU" dirty="0"/>
              <a:t>Причастный оборот. Выделение причастного оборота запятыми.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653136"/>
            <a:ext cx="7448872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chemeClr val="tx1"/>
                </a:solidFill>
              </a:rPr>
              <a:t>Ф.И.О. учителя: </a:t>
            </a:r>
            <a:endParaRPr lang="ru-RU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Кадочникова Елена Андреевна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77274"/>
      </p:ext>
    </p:extLst>
  </p:cSld>
  <p:clrMapOvr>
    <a:masterClrMapping/>
  </p:clrMapOvr>
  <p:transition spd="slow">
    <p:cover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647056"/>
          </a:xfrm>
        </p:spPr>
        <p:txBody>
          <a:bodyPr>
            <a:no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</a:t>
            </a:r>
            <a:r>
              <a:rPr lang="ru-RU" sz="2400" b="1" u="sng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Напишите 3 аргумента, подтверждающих или опровергающих суждение, используя в предложениях причастный оборот.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16832"/>
            <a:ext cx="8075240" cy="2990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Тезис: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Россия- страна возможностей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Аргумент 1_____________________________________</a:t>
            </a: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Аргумент 2_____________________________________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Аргумент 3______________________________________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459609"/>
      </p:ext>
    </p:extLst>
  </p:cSld>
  <p:clrMapOvr>
    <a:masterClrMapping/>
  </p:clrMapOvr>
  <p:transition spd="slow"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073008" cy="5112568"/>
          </a:xfrm>
          <a:solidFill>
            <a:schemeClr val="accent3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 fontScale="90000"/>
          </a:bodyPr>
          <a:lstStyle/>
          <a:p>
            <a:r>
              <a:rPr lang="ru-RU" sz="5300" b="1" u="sng" dirty="0">
                <a:solidFill>
                  <a:srgbClr val="FF0000"/>
                </a:solidFill>
              </a:rPr>
              <a:t>Домашнее </a:t>
            </a:r>
            <a:r>
              <a:rPr lang="ru-RU" sz="5300" b="1" u="sng" dirty="0" smtClean="0">
                <a:solidFill>
                  <a:srgbClr val="FF0000"/>
                </a:solidFill>
              </a:rPr>
              <a:t>задание:</a:t>
            </a:r>
            <a:r>
              <a:rPr lang="ru-RU" sz="5300" u="sng" dirty="0" smtClean="0">
                <a:solidFill>
                  <a:srgbClr val="FF0000"/>
                </a:solidFill>
              </a:rPr>
              <a:t> </a:t>
            </a: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dirty="0"/>
              <a:t>1. Выполнить задание из учебника. (Параграф 14, упр. 89)</a:t>
            </a:r>
            <a:br>
              <a:rPr lang="ru-RU" dirty="0"/>
            </a:br>
            <a:r>
              <a:rPr lang="ru-RU" dirty="0"/>
              <a:t>2. Выполнить задание по карточке. </a:t>
            </a:r>
            <a:br>
              <a:rPr lang="ru-RU" dirty="0"/>
            </a:br>
            <a:r>
              <a:rPr lang="ru-RU" dirty="0"/>
              <a:t>3. Написать сочинение-рассуждение по данному тезису («Россия –страна возможностей»), используя написанные аргументы</a:t>
            </a:r>
            <a:r>
              <a:rPr lang="ru-RU" sz="9600" dirty="0"/>
              <a:t/>
            </a:r>
            <a:br>
              <a:rPr lang="ru-RU" sz="9600" dirty="0"/>
            </a:br>
            <a:endParaRPr lang="ru-RU" sz="9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80487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28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37737"/>
      </p:ext>
    </p:extLst>
  </p:cSld>
  <p:clrMapOvr>
    <a:masterClrMapping/>
  </p:clrMapOvr>
  <p:transition spd="slow">
    <p:cover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hvl32[1]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262" y="692696"/>
            <a:ext cx="8783550" cy="554461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:p14="http://schemas.microsoft.com/office/powerpoint/2010/main" val="956098156"/>
      </p:ext>
    </p:extLst>
  </p:cSld>
  <p:clrMapOvr>
    <a:masterClrMapping/>
  </p:clrMapOvr>
  <p:transition spd="slow">
    <p:cover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63272" cy="5760640"/>
          </a:xfrm>
          <a:solidFill>
            <a:schemeClr val="accent2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Autofit/>
          </a:bodyPr>
          <a:lstStyle/>
          <a:p>
            <a:r>
              <a:rPr lang="ru-RU" sz="72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Россия-</a:t>
            </a:r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многонациональная страна.</a:t>
            </a:r>
            <a:endParaRPr lang="ru-RU" sz="7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i[6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76672"/>
            <a:ext cx="7868159" cy="587489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86809057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52736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B0F0"/>
                </a:solidFill>
              </a:rPr>
              <a:t>Задание:</a:t>
            </a:r>
            <a:r>
              <a:rPr lang="ru-RU" dirty="0">
                <a:solidFill>
                  <a:srgbClr val="00B0F0"/>
                </a:solidFill>
              </a:rPr>
              <a:t> Расставьте знаки препинания</a:t>
            </a:r>
            <a:r>
              <a:rPr lang="ru-RU" b="1" dirty="0">
                <a:solidFill>
                  <a:srgbClr val="00B0F0"/>
                </a:solidFill>
              </a:rPr>
              <a:t>.</a:t>
            </a:r>
            <a:r>
              <a:rPr lang="ru-RU" dirty="0">
                <a:solidFill>
                  <a:srgbClr val="00B0F0"/>
                </a:solidFill>
              </a:rPr>
              <a:t> </a:t>
            </a:r>
            <a:r>
              <a:rPr lang="ru-RU" b="1" dirty="0">
                <a:solidFill>
                  <a:srgbClr val="00B0F0"/>
                </a:solidFill>
              </a:rPr>
              <a:t>Укажите цифры</a:t>
            </a:r>
            <a:r>
              <a:rPr lang="ru-RU" dirty="0">
                <a:solidFill>
                  <a:srgbClr val="00B0F0"/>
                </a:solidFill>
              </a:rPr>
              <a:t>, на месте которых должны стоять </a:t>
            </a:r>
            <a:r>
              <a:rPr lang="ru-RU" b="1" dirty="0">
                <a:solidFill>
                  <a:srgbClr val="00B0F0"/>
                </a:solidFill>
              </a:rPr>
              <a:t>запятые</a:t>
            </a:r>
            <a:r>
              <a:rPr lang="ru-RU" dirty="0"/>
              <a:t>.</a:t>
            </a: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780928"/>
            <a:ext cx="87849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Кремль </a:t>
            </a:r>
            <a:r>
              <a:rPr lang="ru-RU" sz="3600" i="1" dirty="0"/>
              <a:t>(1) самая древняя часть столицы России (2) расположенная</a:t>
            </a:r>
            <a:br>
              <a:rPr lang="ru-RU" sz="3600" i="1" dirty="0"/>
            </a:br>
            <a:r>
              <a:rPr lang="ru-RU" sz="3600" i="1" dirty="0"/>
              <a:t>на берегу Москвы-реки. На Боровицком холме </a:t>
            </a:r>
            <a:r>
              <a:rPr lang="ru-RU" sz="3600" i="1" dirty="0" smtClean="0"/>
              <a:t>ещё в </a:t>
            </a:r>
            <a:r>
              <a:rPr lang="ru-RU" sz="3600" i="1" dirty="0"/>
              <a:t>середине XII века князь Юрий Долгорукий основал свою усадьбу-крепость (3) впервые упомянутую в 1147 году</a:t>
            </a:r>
            <a:endParaRPr lang="ru-RU" sz="3600" dirty="0"/>
          </a:p>
          <a:p>
            <a:r>
              <a:rPr lang="ru-RU" sz="3600" i="1" dirty="0"/>
              <a:t/>
            </a:r>
            <a:br>
              <a:rPr lang="ru-RU" sz="3600" i="1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07874920"/>
      </p:ext>
    </p:extLst>
  </p:cSld>
  <p:clrMapOvr>
    <a:masterClrMapping/>
  </p:clrMapOvr>
  <p:transition spd="slow">
    <p:cover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F0"/>
                </a:solidFill>
              </a:rPr>
              <a:t>Задание:</a:t>
            </a:r>
            <a:r>
              <a:rPr lang="ru-RU" dirty="0">
                <a:solidFill>
                  <a:srgbClr val="00B0F0"/>
                </a:solidFill>
              </a:rPr>
              <a:t> из отрывков стихотворений </a:t>
            </a:r>
            <a:r>
              <a:rPr lang="ru-RU" dirty="0" smtClean="0">
                <a:solidFill>
                  <a:srgbClr val="00B0F0"/>
                </a:solidFill>
              </a:rPr>
              <a:t>выпишите </a:t>
            </a:r>
            <a:r>
              <a:rPr lang="ru-RU" b="1" dirty="0" smtClean="0">
                <a:solidFill>
                  <a:srgbClr val="00B0F0"/>
                </a:solidFill>
              </a:rPr>
              <a:t>предложения</a:t>
            </a: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с причастным оборотом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916832"/>
            <a:ext cx="8964488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1-ый вариант:                                     2-ой вариант: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М. Ю. Лермонтов «Бородино»</a:t>
            </a:r>
            <a:r>
              <a:rPr lang="ru-RU" sz="2400" dirty="0">
                <a:solidFill>
                  <a:srgbClr val="FF0000"/>
                </a:solidFill>
              </a:rPr>
              <a:t>      </a:t>
            </a:r>
            <a:r>
              <a:rPr lang="ru-RU" sz="2400" b="1" dirty="0">
                <a:solidFill>
                  <a:srgbClr val="FF0000"/>
                </a:solidFill>
              </a:rPr>
              <a:t>М.Ю. Лермонтов «Родина»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Скажи-ка, дядя, ведь недаром    Люблю </a:t>
            </a:r>
            <a:r>
              <a:rPr lang="ru-RU" sz="2400" dirty="0"/>
              <a:t>дымок спаленной жнивы,</a:t>
            </a:r>
            <a:br>
              <a:rPr lang="ru-RU" sz="2400" dirty="0"/>
            </a:br>
            <a:r>
              <a:rPr lang="ru-RU" sz="2400" dirty="0"/>
              <a:t>Москва, спаленная пожаром</a:t>
            </a:r>
            <a:r>
              <a:rPr lang="ru-RU" sz="2400" dirty="0" smtClean="0"/>
              <a:t>,        В </a:t>
            </a:r>
            <a:r>
              <a:rPr lang="ru-RU" sz="2400" dirty="0"/>
              <a:t>степи ночующий обоз,</a:t>
            </a:r>
            <a:br>
              <a:rPr lang="ru-RU" sz="2400" dirty="0"/>
            </a:br>
            <a:r>
              <a:rPr lang="ru-RU" sz="2400" dirty="0"/>
              <a:t>Французу отдана</a:t>
            </a:r>
            <a:r>
              <a:rPr lang="ru-RU" sz="2400" dirty="0" smtClean="0"/>
              <a:t>?                              И </a:t>
            </a:r>
            <a:r>
              <a:rPr lang="ru-RU" sz="2400" dirty="0"/>
              <a:t>на холме средь желтой нивы</a:t>
            </a:r>
            <a:br>
              <a:rPr lang="ru-RU" sz="2400" dirty="0"/>
            </a:br>
            <a:r>
              <a:rPr lang="ru-RU" sz="2400" dirty="0"/>
              <a:t>Ведь были ж схватки боевые</a:t>
            </a:r>
            <a:r>
              <a:rPr lang="ru-RU" sz="2400" dirty="0" smtClean="0"/>
              <a:t>,        Чету</a:t>
            </a:r>
            <a:r>
              <a:rPr lang="ru-RU" sz="2400" dirty="0"/>
              <a:t> белеющих берез.</a:t>
            </a:r>
          </a:p>
          <a:p>
            <a:r>
              <a:rPr lang="ru-RU" sz="2400" dirty="0"/>
              <a:t>Да, говорят, еще какие</a:t>
            </a:r>
            <a:r>
              <a:rPr lang="ru-RU" sz="2400" dirty="0" smtClean="0"/>
              <a:t>!                    С </a:t>
            </a:r>
            <a:r>
              <a:rPr lang="ru-RU" sz="2400" dirty="0"/>
              <a:t>отрадой, многим незнакомой,</a:t>
            </a:r>
            <a:br>
              <a:rPr lang="ru-RU" sz="2400" dirty="0"/>
            </a:br>
            <a:r>
              <a:rPr lang="ru-RU" sz="2400" dirty="0"/>
              <a:t>Недаром помнит вся </a:t>
            </a:r>
            <a:r>
              <a:rPr lang="ru-RU" sz="2400" dirty="0" smtClean="0"/>
              <a:t>Россия           Я </a:t>
            </a:r>
            <a:r>
              <a:rPr lang="ru-RU" sz="2400" dirty="0"/>
              <a:t>вижу полное гумно,</a:t>
            </a:r>
            <a:br>
              <a:rPr lang="ru-RU" sz="2400" dirty="0"/>
            </a:br>
            <a:r>
              <a:rPr lang="ru-RU" sz="2400" dirty="0"/>
              <a:t>Про день Бородина</a:t>
            </a:r>
            <a:r>
              <a:rPr lang="ru-RU" sz="2400" dirty="0" smtClean="0"/>
              <a:t>!                          Избу, покрытую соломой,</a:t>
            </a:r>
            <a:endParaRPr lang="ru-RU" sz="2400" dirty="0"/>
          </a:p>
          <a:p>
            <a:r>
              <a:rPr lang="ru-RU" sz="2400" dirty="0" smtClean="0"/>
              <a:t>                                                                 С </a:t>
            </a:r>
            <a:r>
              <a:rPr lang="ru-RU" sz="2400" dirty="0"/>
              <a:t>резными ставнями окно…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57599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60" y="116632"/>
            <a:ext cx="9073008" cy="6552728"/>
          </a:xfrm>
          <a:solidFill>
            <a:schemeClr val="accent3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>
                <a:solidFill>
                  <a:srgbClr val="0070C0"/>
                </a:solidFill>
              </a:rPr>
              <a:t>тот, кто</a:t>
            </a:r>
            <a:r>
              <a:rPr lang="ru-RU" sz="4800" i="1" dirty="0">
                <a:solidFill>
                  <a:srgbClr val="0070C0"/>
                </a:solidFill>
              </a:rPr>
              <a:t> </a:t>
            </a:r>
            <a:r>
              <a:rPr lang="ru-RU" sz="4800" i="1" u="sng" dirty="0">
                <a:solidFill>
                  <a:srgbClr val="0070C0"/>
                </a:solidFill>
              </a:rPr>
              <a:t>любит </a:t>
            </a:r>
            <a:r>
              <a:rPr lang="ru-RU" sz="4800" dirty="0">
                <a:solidFill>
                  <a:srgbClr val="0070C0"/>
                </a:solidFill>
              </a:rPr>
              <a:t>свое отечество, </a:t>
            </a:r>
            <a:r>
              <a:rPr lang="ru-RU" sz="4800" i="1" u="sng" dirty="0">
                <a:solidFill>
                  <a:srgbClr val="0070C0"/>
                </a:solidFill>
              </a:rPr>
              <a:t>предан</a:t>
            </a:r>
            <a:r>
              <a:rPr lang="ru-RU" sz="4800" u="sng" dirty="0">
                <a:solidFill>
                  <a:srgbClr val="0070C0"/>
                </a:solidFill>
              </a:rPr>
              <a:t> </a:t>
            </a:r>
            <a:r>
              <a:rPr lang="ru-RU" sz="4800" dirty="0">
                <a:solidFill>
                  <a:srgbClr val="0070C0"/>
                </a:solidFill>
              </a:rPr>
              <a:t>своему народу, </a:t>
            </a:r>
            <a:r>
              <a:rPr lang="ru-RU" sz="4800" i="1" u="sng" dirty="0">
                <a:solidFill>
                  <a:srgbClr val="0070C0"/>
                </a:solidFill>
              </a:rPr>
              <a:t>готов</a:t>
            </a:r>
            <a:r>
              <a:rPr lang="ru-RU" sz="4800" dirty="0">
                <a:solidFill>
                  <a:srgbClr val="0070C0"/>
                </a:solidFill>
              </a:rPr>
              <a:t> на жертвы и подвиги во имя интересов своей Родины. </a:t>
            </a:r>
            <a:r>
              <a:rPr lang="ru-RU" sz="3100" i="1" dirty="0">
                <a:solidFill>
                  <a:srgbClr val="00B0F0"/>
                </a:solidFill>
              </a:rPr>
              <a:t>(Толковый словарь Ефремовой</a:t>
            </a:r>
            <a:r>
              <a:rPr lang="ru-RU" sz="3100" i="1" dirty="0">
                <a:solidFill>
                  <a:srgbClr val="00B0F0"/>
                </a:solidFill>
              </a:rPr>
              <a:t>)</a:t>
            </a:r>
            <a:r>
              <a:rPr lang="ru-RU" sz="3100" i="1" dirty="0">
                <a:solidFill>
                  <a:srgbClr val="00B0F0"/>
                </a:solidFill>
              </a:rPr>
              <a:t> </a:t>
            </a:r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: Образуйте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от выделенных слов причастия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и запишите измененный текст</a:t>
            </a:r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45408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060" y="188640"/>
            <a:ext cx="9073008" cy="6480720"/>
          </a:xfrm>
          <a:solidFill>
            <a:schemeClr val="accent3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/>
          </a:bodyPr>
          <a:lstStyle/>
          <a:p>
            <a:endParaRPr lang="ru-RU" sz="4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2646"/>
            <a:ext cx="8568952" cy="642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6678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</TotalTime>
  <Words>75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Урок русского языка в 7 классе  Тема : Причастный оборот. Выделение причастного оборота запятыми. </vt:lpstr>
      <vt:lpstr>Презентация PowerPoint</vt:lpstr>
      <vt:lpstr>Презентация PowerPoint</vt:lpstr>
      <vt:lpstr>Россия-многонациональная страна.</vt:lpstr>
      <vt:lpstr>Презентация PowerPoint</vt:lpstr>
      <vt:lpstr>Задание: Расставьте знаки препинания. Укажите цифры, на месте которых должны стоять запятые. </vt:lpstr>
      <vt:lpstr>Задание: из отрывков стихотворений выпишите предложения с причастным оборотом </vt:lpstr>
      <vt:lpstr>Патриот – тот, кто любит свое отечество, предан своему народу, готов на жертвы и подвиги во имя интересов своей Родины. (Толковый словарь Ефремовой)  Задание: Образуйте от выделенных слов причастия и запишите измененный текст</vt:lpstr>
      <vt:lpstr>Презентация PowerPoint</vt:lpstr>
      <vt:lpstr> Задание: Напишите 3 аргумента, подтверждающих или опровергающих суждение, используя в предложениях причастный оборот.   </vt:lpstr>
      <vt:lpstr>Домашнее задание:  1. Выполнить задание из учебника. (Параграф 14, упр. 89) 2. Выполнить задание по карточке.  3. Написать сочинение-рассуждение по данному тезису («Россия –страна возможностей»), используя написанные аргументы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</dc:creator>
  <cp:lastModifiedBy>Елана Кадочникова</cp:lastModifiedBy>
  <cp:revision>48</cp:revision>
  <dcterms:created xsi:type="dcterms:W3CDTF">2014-08-20T06:29:21Z</dcterms:created>
  <dcterms:modified xsi:type="dcterms:W3CDTF">2023-06-12T19:37:42Z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594316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