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0" r:id="rId2"/>
  </p:sldMasterIdLst>
  <p:notesMasterIdLst>
    <p:notesMasterId r:id="rId22"/>
  </p:notesMasterIdLst>
  <p:sldIdLst>
    <p:sldId id="256" r:id="rId3"/>
    <p:sldId id="283" r:id="rId4"/>
    <p:sldId id="257" r:id="rId5"/>
    <p:sldId id="299" r:id="rId6"/>
    <p:sldId id="300" r:id="rId7"/>
    <p:sldId id="276" r:id="rId8"/>
    <p:sldId id="284" r:id="rId9"/>
    <p:sldId id="298" r:id="rId10"/>
    <p:sldId id="285" r:id="rId11"/>
    <p:sldId id="278" r:id="rId12"/>
    <p:sldId id="286" r:id="rId13"/>
    <p:sldId id="272" r:id="rId14"/>
    <p:sldId id="287" r:id="rId15"/>
    <p:sldId id="288" r:id="rId16"/>
    <p:sldId id="280" r:id="rId17"/>
    <p:sldId id="282" r:id="rId18"/>
    <p:sldId id="289" r:id="rId19"/>
    <p:sldId id="279" r:id="rId20"/>
    <p:sldId id="29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99"/>
    <a:srgbClr val="FFFF99"/>
    <a:srgbClr val="006BBC"/>
    <a:srgbClr val="FF33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1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9A8A7D-3C1F-41B5-8268-C847509AB878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F93729-A02D-48BF-A0EF-6911A89101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772700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69A28-337B-43AD-A525-A5B26254A211}" type="datetime1">
              <a:rPr lang="ru-RU" smtClean="0"/>
              <a:pPr/>
              <a:t>19.02.2021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7990-E5A4-4B8D-A9A3-BA3ED1B10B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144819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ECBA8-059B-48E9-AA64-5360503B9A08}" type="datetime1">
              <a:rPr lang="ru-RU" smtClean="0"/>
              <a:pPr/>
              <a:t>19.02.2021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7990-E5A4-4B8D-A9A3-BA3ED1B10B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07887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ADCFC-06DA-45CF-BCBF-4F0DF00866F4}" type="datetime1">
              <a:rPr lang="ru-RU" smtClean="0"/>
              <a:pPr/>
              <a:t>19.02.2021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7990-E5A4-4B8D-A9A3-BA3ED1B10B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608910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CFEFB-014E-4E3F-BF2C-C2257CE8D5B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7990-E5A4-4B8D-A9A3-BA3ED1B10B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15965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2572C-0320-4B48-8482-8207FFF1039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7990-E5A4-4B8D-A9A3-BA3ED1B10B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14270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F80D1-DDF3-4747-BB5F-6A3B70C8B94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7990-E5A4-4B8D-A9A3-BA3ED1B10B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55512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2AD2F-8953-45F0-A4AC-E688C67B649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7990-E5A4-4B8D-A9A3-BA3ED1B10B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65608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12B5A-6DAA-429D-B6D8-B0B6C2A0DF5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7990-E5A4-4B8D-A9A3-BA3ED1B10B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02161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105EE-C5DC-4E1A-A3F3-EF9DA41E0CF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7990-E5A4-4B8D-A9A3-BA3ED1B10B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23976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C52A2-0FE5-40B8-9EC5-19B8400FC72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7990-E5A4-4B8D-A9A3-BA3ED1B10B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68422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3FA18-725D-4E63-A6C0-C68FE3BFA67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7990-E5A4-4B8D-A9A3-BA3ED1B10B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22592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3C7CC-EF03-4646-8D9A-17DA37ADE3F5}" type="datetime1">
              <a:rPr lang="ru-RU" smtClean="0"/>
              <a:pPr/>
              <a:t>19.02.2021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7990-E5A4-4B8D-A9A3-BA3ED1B10B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133540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07ACF-B7E3-432A-BB4D-6ECFC3E4A86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7990-E5A4-4B8D-A9A3-BA3ED1B10B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53257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3035D-1A10-4B45-94E0-A929D0D79C7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7990-E5A4-4B8D-A9A3-BA3ED1B10B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72098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5180B-7998-4383-97A2-88CB15841AC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7990-E5A4-4B8D-A9A3-BA3ED1B10B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0380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97EDD-287B-491E-9BDA-F1F24D1C8C78}" type="datetime1">
              <a:rPr lang="ru-RU" smtClean="0"/>
              <a:pPr/>
              <a:t>19.02.2021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7990-E5A4-4B8D-A9A3-BA3ED1B10B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89357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421B9-2FB6-4057-9656-A2F9D0FD7F5E}" type="datetime1">
              <a:rPr lang="ru-RU" smtClean="0"/>
              <a:pPr/>
              <a:t>19.02.2021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7990-E5A4-4B8D-A9A3-BA3ED1B10B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4080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640D2-964A-46B6-96EC-B49A49AF46D3}" type="datetime1">
              <a:rPr lang="ru-RU" smtClean="0"/>
              <a:pPr/>
              <a:t>19.02.2021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7990-E5A4-4B8D-A9A3-BA3ED1B10B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68805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5A6F8-F614-4B1B-8274-CF31D6167EE2}" type="datetime1">
              <a:rPr lang="ru-RU" smtClean="0"/>
              <a:pPr/>
              <a:t>19.02.2021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7990-E5A4-4B8D-A9A3-BA3ED1B10B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645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2FE3-947D-49A2-A42F-C6D45B898176}" type="datetime1">
              <a:rPr lang="ru-RU" smtClean="0"/>
              <a:pPr/>
              <a:t>19.02.2021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7990-E5A4-4B8D-A9A3-BA3ED1B10B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69836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58292-8AF2-4F60-824C-BE5B3824E60B}" type="datetime1">
              <a:rPr lang="ru-RU" smtClean="0"/>
              <a:pPr/>
              <a:t>19.02.2021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7990-E5A4-4B8D-A9A3-BA3ED1B10B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821579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6F614-3755-4481-9297-226360C54184}" type="datetime1">
              <a:rPr lang="ru-RU" smtClean="0"/>
              <a:pPr/>
              <a:t>19.02.2021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7990-E5A4-4B8D-A9A3-BA3ED1B10B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15336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99">
            <a:alpha val="2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A2C669-1B30-4063-A0EC-63ACD91773C8}" type="datetime1">
              <a:rPr lang="ru-RU" smtClean="0"/>
              <a:pPr/>
              <a:t>19.02.2021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CA7990-E5A4-4B8D-A9A3-BA3ED1B10B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94665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99">
            <a:alpha val="2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00E0FC-291F-4D46-8116-E8147948148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CA7990-E5A4-4B8D-A9A3-BA3ED1B10B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4724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Relationship Id="rId6" Type="http://schemas.openxmlformats.org/officeDocument/2006/relationships/image" Target="../media/image12.gif"/><Relationship Id="rId5" Type="http://schemas.openxmlformats.org/officeDocument/2006/relationships/image" Target="../media/image11.gif"/><Relationship Id="rId4" Type="http://schemas.openxmlformats.org/officeDocument/2006/relationships/image" Target="../media/image6.gi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5" Type="http://schemas.openxmlformats.org/officeDocument/2006/relationships/image" Target="../media/image7.png"/><Relationship Id="rId4" Type="http://schemas.openxmlformats.org/officeDocument/2006/relationships/image" Target="../media/image6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861048"/>
            <a:ext cx="6400800" cy="17526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Участники: 6 класс, 12 лет.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Автор: учитель математики 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МБОУ «Тёшинская средняя школа» </a:t>
            </a:r>
          </a:p>
          <a:p>
            <a:r>
              <a:rPr lang="ru-RU" sz="2400" b="1" dirty="0" err="1" smtClean="0">
                <a:solidFill>
                  <a:srgbClr val="002060"/>
                </a:solidFill>
              </a:rPr>
              <a:t>Аверина</a:t>
            </a:r>
            <a:r>
              <a:rPr lang="ru-RU" sz="2400" b="1" dirty="0" smtClean="0">
                <a:solidFill>
                  <a:srgbClr val="002060"/>
                </a:solidFill>
              </a:rPr>
              <a:t> А.И.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67757" y="620688"/>
            <a:ext cx="635641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Презентация 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 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року математики</a:t>
            </a:r>
            <a:endParaRPr lang="ru-RU" sz="5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Picture 2" descr="C:\Users\Vito\Pictures\Vopro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0490" y="3206011"/>
            <a:ext cx="3118408" cy="36301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7990-E5A4-4B8D-A9A3-BA3ED1B10B9C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65582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tarodux-castle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9" y="285728"/>
            <a:ext cx="1785950" cy="1423179"/>
          </a:xfrm>
          <a:prstGeom prst="rect">
            <a:avLst/>
          </a:prstGeom>
        </p:spPr>
      </p:pic>
      <p:pic>
        <p:nvPicPr>
          <p:cNvPr id="3" name="Рисунок 2" descr="tarodux-castle2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9388" y="357166"/>
            <a:ext cx="2357929" cy="135973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786050" y="5500702"/>
            <a:ext cx="17145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1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Black" pitchFamily="34" charset="0"/>
              </a:rPr>
              <a:t>+6</a:t>
            </a:r>
            <a:endParaRPr lang="ru-RU" sz="6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1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71934" y="5500702"/>
            <a:ext cx="12858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1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Black" pitchFamily="34" charset="0"/>
              </a:rPr>
              <a:t>-6</a:t>
            </a:r>
            <a:endParaRPr lang="ru-RU" sz="6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1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072066" y="5500702"/>
            <a:ext cx="7858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1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Black" pitchFamily="34" charset="0"/>
              </a:rPr>
              <a:t>=</a:t>
            </a:r>
            <a:endParaRPr lang="ru-RU" sz="6000" dirty="0">
              <a:solidFill>
                <a:schemeClr val="accent1">
                  <a:lumMod val="10000"/>
                </a:schemeClr>
              </a:solidFill>
              <a:latin typeface="Arial Black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15008" y="5500702"/>
            <a:ext cx="11430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1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Black" pitchFamily="34" charset="0"/>
              </a:rPr>
              <a:t>0</a:t>
            </a:r>
            <a:endParaRPr lang="ru-RU" sz="6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1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70" name="Группа 69"/>
          <p:cNvGrpSpPr/>
          <p:nvPr/>
        </p:nvGrpSpPr>
        <p:grpSpPr>
          <a:xfrm>
            <a:off x="2000232" y="785794"/>
            <a:ext cx="1714512" cy="1334752"/>
            <a:chOff x="2428860" y="642918"/>
            <a:chExt cx="1714512" cy="1334752"/>
          </a:xfrm>
        </p:grpSpPr>
        <p:sp>
          <p:nvSpPr>
            <p:cNvPr id="71" name="TextBox 70"/>
            <p:cNvSpPr txBox="1"/>
            <p:nvPr/>
          </p:nvSpPr>
          <p:spPr>
            <a:xfrm>
              <a:off x="3286116" y="642918"/>
              <a:ext cx="85725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chemeClr val="accent1">
                      <a:lumMod val="10000"/>
                    </a:schemeClr>
                  </a:solidFill>
                </a:rPr>
                <a:t>+</a:t>
              </a:r>
              <a:endParaRPr lang="ru-RU" sz="8000" dirty="0">
                <a:solidFill>
                  <a:schemeClr val="accent1">
                    <a:lumMod val="10000"/>
                  </a:schemeClr>
                </a:solidFill>
              </a:endParaRPr>
            </a:p>
          </p:txBody>
        </p:sp>
        <p:pic>
          <p:nvPicPr>
            <p:cNvPr id="72" name="Рисунок 71" descr="Photo 024.gif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428860" y="714356"/>
              <a:ext cx="1208726" cy="1263314"/>
            </a:xfrm>
            <a:prstGeom prst="rect">
              <a:avLst/>
            </a:prstGeom>
            <a:scene3d>
              <a:camera prst="orthographicFront">
                <a:rot lat="0" lon="10800000" rev="0"/>
              </a:camera>
              <a:lightRig rig="threePt" dir="t"/>
            </a:scene3d>
          </p:spPr>
        </p:pic>
      </p:grpSp>
      <p:grpSp>
        <p:nvGrpSpPr>
          <p:cNvPr id="73" name="Группа 72"/>
          <p:cNvGrpSpPr/>
          <p:nvPr/>
        </p:nvGrpSpPr>
        <p:grpSpPr>
          <a:xfrm>
            <a:off x="5214942" y="785794"/>
            <a:ext cx="1251014" cy="1430466"/>
            <a:chOff x="4572000" y="500042"/>
            <a:chExt cx="1251014" cy="1430466"/>
          </a:xfrm>
        </p:grpSpPr>
        <p:pic>
          <p:nvPicPr>
            <p:cNvPr id="74" name="Рисунок 73" descr="b87b9a26cd779d6db76f83ba7d69d01b.gif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643438" y="714356"/>
              <a:ext cx="1179576" cy="1216152"/>
            </a:xfrm>
            <a:prstGeom prst="rect">
              <a:avLst/>
            </a:prstGeom>
          </p:spPr>
        </p:pic>
        <p:sp>
          <p:nvSpPr>
            <p:cNvPr id="75" name="TextBox 74"/>
            <p:cNvSpPr txBox="1"/>
            <p:nvPr/>
          </p:nvSpPr>
          <p:spPr>
            <a:xfrm>
              <a:off x="4572000" y="500042"/>
              <a:ext cx="78581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chemeClr val="accent1">
                      <a:lumMod val="10000"/>
                    </a:schemeClr>
                  </a:solidFill>
                </a:rPr>
                <a:t>-</a:t>
              </a:r>
              <a:endParaRPr lang="ru-RU" sz="8000" dirty="0">
                <a:solidFill>
                  <a:schemeClr val="accent1">
                    <a:lumMod val="10000"/>
                  </a:schemeClr>
                </a:solidFill>
              </a:endParaRPr>
            </a:p>
          </p:txBody>
        </p:sp>
      </p:grpSp>
      <p:grpSp>
        <p:nvGrpSpPr>
          <p:cNvPr id="76" name="Группа 75"/>
          <p:cNvGrpSpPr/>
          <p:nvPr/>
        </p:nvGrpSpPr>
        <p:grpSpPr>
          <a:xfrm>
            <a:off x="2000232" y="1357298"/>
            <a:ext cx="1714512" cy="1334752"/>
            <a:chOff x="2428860" y="642918"/>
            <a:chExt cx="1714512" cy="1334752"/>
          </a:xfrm>
        </p:grpSpPr>
        <p:sp>
          <p:nvSpPr>
            <p:cNvPr id="77" name="TextBox 76"/>
            <p:cNvSpPr txBox="1"/>
            <p:nvPr/>
          </p:nvSpPr>
          <p:spPr>
            <a:xfrm>
              <a:off x="3286116" y="642918"/>
              <a:ext cx="85725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chemeClr val="accent1">
                      <a:lumMod val="10000"/>
                    </a:schemeClr>
                  </a:solidFill>
                </a:rPr>
                <a:t>+</a:t>
              </a:r>
              <a:endParaRPr lang="ru-RU" sz="8000" dirty="0">
                <a:solidFill>
                  <a:schemeClr val="accent1">
                    <a:lumMod val="10000"/>
                  </a:schemeClr>
                </a:solidFill>
              </a:endParaRPr>
            </a:p>
          </p:txBody>
        </p:sp>
        <p:pic>
          <p:nvPicPr>
            <p:cNvPr id="78" name="Рисунок 77" descr="Photo 024.gif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428860" y="714356"/>
              <a:ext cx="1208726" cy="1263314"/>
            </a:xfrm>
            <a:prstGeom prst="rect">
              <a:avLst/>
            </a:prstGeom>
            <a:scene3d>
              <a:camera prst="orthographicFront">
                <a:rot lat="0" lon="10800000" rev="0"/>
              </a:camera>
              <a:lightRig rig="threePt" dir="t"/>
            </a:scene3d>
          </p:spPr>
        </p:pic>
      </p:grpSp>
      <p:grpSp>
        <p:nvGrpSpPr>
          <p:cNvPr id="79" name="Группа 78"/>
          <p:cNvGrpSpPr/>
          <p:nvPr/>
        </p:nvGrpSpPr>
        <p:grpSpPr>
          <a:xfrm>
            <a:off x="5214942" y="1357298"/>
            <a:ext cx="1251014" cy="1430466"/>
            <a:chOff x="4572000" y="500042"/>
            <a:chExt cx="1251014" cy="1430466"/>
          </a:xfrm>
        </p:grpSpPr>
        <p:pic>
          <p:nvPicPr>
            <p:cNvPr id="80" name="Рисунок 79" descr="b87b9a26cd779d6db76f83ba7d69d01b.gif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643438" y="714356"/>
              <a:ext cx="1179576" cy="1216152"/>
            </a:xfrm>
            <a:prstGeom prst="rect">
              <a:avLst/>
            </a:prstGeom>
          </p:spPr>
        </p:pic>
        <p:sp>
          <p:nvSpPr>
            <p:cNvPr id="81" name="TextBox 80"/>
            <p:cNvSpPr txBox="1"/>
            <p:nvPr/>
          </p:nvSpPr>
          <p:spPr>
            <a:xfrm>
              <a:off x="4572000" y="500042"/>
              <a:ext cx="78581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chemeClr val="accent1">
                      <a:lumMod val="10000"/>
                    </a:schemeClr>
                  </a:solidFill>
                </a:rPr>
                <a:t>-</a:t>
              </a:r>
              <a:endParaRPr lang="ru-RU" sz="8000" dirty="0">
                <a:solidFill>
                  <a:schemeClr val="accent1">
                    <a:lumMod val="10000"/>
                  </a:schemeClr>
                </a:solidFill>
              </a:endParaRPr>
            </a:p>
          </p:txBody>
        </p:sp>
      </p:grpSp>
      <p:grpSp>
        <p:nvGrpSpPr>
          <p:cNvPr id="82" name="Группа 81"/>
          <p:cNvGrpSpPr/>
          <p:nvPr/>
        </p:nvGrpSpPr>
        <p:grpSpPr>
          <a:xfrm>
            <a:off x="2000232" y="1928802"/>
            <a:ext cx="1714512" cy="1334752"/>
            <a:chOff x="2428860" y="642918"/>
            <a:chExt cx="1714512" cy="1334752"/>
          </a:xfrm>
        </p:grpSpPr>
        <p:sp>
          <p:nvSpPr>
            <p:cNvPr id="83" name="TextBox 82"/>
            <p:cNvSpPr txBox="1"/>
            <p:nvPr/>
          </p:nvSpPr>
          <p:spPr>
            <a:xfrm>
              <a:off x="3286116" y="642918"/>
              <a:ext cx="85725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chemeClr val="accent1">
                      <a:lumMod val="10000"/>
                    </a:schemeClr>
                  </a:solidFill>
                </a:rPr>
                <a:t>+</a:t>
              </a:r>
              <a:endParaRPr lang="ru-RU" sz="8000" dirty="0">
                <a:solidFill>
                  <a:schemeClr val="accent1">
                    <a:lumMod val="10000"/>
                  </a:schemeClr>
                </a:solidFill>
              </a:endParaRPr>
            </a:p>
          </p:txBody>
        </p:sp>
        <p:pic>
          <p:nvPicPr>
            <p:cNvPr id="84" name="Рисунок 83" descr="Photo 024.gif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428860" y="714356"/>
              <a:ext cx="1208726" cy="1263314"/>
            </a:xfrm>
            <a:prstGeom prst="rect">
              <a:avLst/>
            </a:prstGeom>
            <a:scene3d>
              <a:camera prst="orthographicFront">
                <a:rot lat="0" lon="10800000" rev="0"/>
              </a:camera>
              <a:lightRig rig="threePt" dir="t"/>
            </a:scene3d>
          </p:spPr>
        </p:pic>
      </p:grpSp>
      <p:grpSp>
        <p:nvGrpSpPr>
          <p:cNvPr id="85" name="Группа 84"/>
          <p:cNvGrpSpPr/>
          <p:nvPr/>
        </p:nvGrpSpPr>
        <p:grpSpPr>
          <a:xfrm>
            <a:off x="5214942" y="1928802"/>
            <a:ext cx="1251014" cy="1430466"/>
            <a:chOff x="4572000" y="500042"/>
            <a:chExt cx="1251014" cy="1430466"/>
          </a:xfrm>
        </p:grpSpPr>
        <p:pic>
          <p:nvPicPr>
            <p:cNvPr id="86" name="Рисунок 85" descr="b87b9a26cd779d6db76f83ba7d69d01b.gif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643438" y="714356"/>
              <a:ext cx="1179576" cy="1216152"/>
            </a:xfrm>
            <a:prstGeom prst="rect">
              <a:avLst/>
            </a:prstGeom>
          </p:spPr>
        </p:pic>
        <p:sp>
          <p:nvSpPr>
            <p:cNvPr id="87" name="TextBox 86"/>
            <p:cNvSpPr txBox="1"/>
            <p:nvPr/>
          </p:nvSpPr>
          <p:spPr>
            <a:xfrm>
              <a:off x="4572000" y="500042"/>
              <a:ext cx="78581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chemeClr val="accent1">
                      <a:lumMod val="10000"/>
                    </a:schemeClr>
                  </a:solidFill>
                </a:rPr>
                <a:t>-</a:t>
              </a:r>
              <a:endParaRPr lang="ru-RU" sz="8000" dirty="0">
                <a:solidFill>
                  <a:schemeClr val="accent1">
                    <a:lumMod val="10000"/>
                  </a:schemeClr>
                </a:solidFill>
              </a:endParaRPr>
            </a:p>
          </p:txBody>
        </p:sp>
      </p:grpSp>
      <p:grpSp>
        <p:nvGrpSpPr>
          <p:cNvPr id="88" name="Группа 87"/>
          <p:cNvGrpSpPr/>
          <p:nvPr/>
        </p:nvGrpSpPr>
        <p:grpSpPr>
          <a:xfrm>
            <a:off x="2000232" y="2500306"/>
            <a:ext cx="1714512" cy="1334752"/>
            <a:chOff x="2428860" y="642918"/>
            <a:chExt cx="1714512" cy="1334752"/>
          </a:xfrm>
        </p:grpSpPr>
        <p:sp>
          <p:nvSpPr>
            <p:cNvPr id="89" name="TextBox 88"/>
            <p:cNvSpPr txBox="1"/>
            <p:nvPr/>
          </p:nvSpPr>
          <p:spPr>
            <a:xfrm>
              <a:off x="3286116" y="642918"/>
              <a:ext cx="85725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chemeClr val="accent1">
                      <a:lumMod val="10000"/>
                    </a:schemeClr>
                  </a:solidFill>
                </a:rPr>
                <a:t>+</a:t>
              </a:r>
              <a:endParaRPr lang="ru-RU" sz="8000" dirty="0">
                <a:solidFill>
                  <a:schemeClr val="accent1">
                    <a:lumMod val="10000"/>
                  </a:schemeClr>
                </a:solidFill>
              </a:endParaRPr>
            </a:p>
          </p:txBody>
        </p:sp>
        <p:pic>
          <p:nvPicPr>
            <p:cNvPr id="90" name="Рисунок 89" descr="Photo 024.gif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428860" y="714356"/>
              <a:ext cx="1208726" cy="1263314"/>
            </a:xfrm>
            <a:prstGeom prst="rect">
              <a:avLst/>
            </a:prstGeom>
            <a:scene3d>
              <a:camera prst="orthographicFront">
                <a:rot lat="0" lon="10800000" rev="0"/>
              </a:camera>
              <a:lightRig rig="threePt" dir="t"/>
            </a:scene3d>
          </p:spPr>
        </p:pic>
      </p:grpSp>
      <p:grpSp>
        <p:nvGrpSpPr>
          <p:cNvPr id="91" name="Группа 90"/>
          <p:cNvGrpSpPr/>
          <p:nvPr/>
        </p:nvGrpSpPr>
        <p:grpSpPr>
          <a:xfrm>
            <a:off x="5286380" y="2500306"/>
            <a:ext cx="1251014" cy="1430466"/>
            <a:chOff x="4572000" y="500042"/>
            <a:chExt cx="1251014" cy="1430466"/>
          </a:xfrm>
        </p:grpSpPr>
        <p:pic>
          <p:nvPicPr>
            <p:cNvPr id="92" name="Рисунок 91" descr="b87b9a26cd779d6db76f83ba7d69d01b.gif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643438" y="714356"/>
              <a:ext cx="1179576" cy="1216152"/>
            </a:xfrm>
            <a:prstGeom prst="rect">
              <a:avLst/>
            </a:prstGeom>
          </p:spPr>
        </p:pic>
        <p:sp>
          <p:nvSpPr>
            <p:cNvPr id="93" name="TextBox 92"/>
            <p:cNvSpPr txBox="1"/>
            <p:nvPr/>
          </p:nvSpPr>
          <p:spPr>
            <a:xfrm>
              <a:off x="4572000" y="500042"/>
              <a:ext cx="78581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chemeClr val="accent1">
                      <a:lumMod val="10000"/>
                    </a:schemeClr>
                  </a:solidFill>
                </a:rPr>
                <a:t>-</a:t>
              </a:r>
              <a:endParaRPr lang="ru-RU" sz="8000" dirty="0">
                <a:solidFill>
                  <a:schemeClr val="accent1">
                    <a:lumMod val="10000"/>
                  </a:schemeClr>
                </a:solidFill>
              </a:endParaRPr>
            </a:p>
          </p:txBody>
        </p:sp>
      </p:grpSp>
      <p:grpSp>
        <p:nvGrpSpPr>
          <p:cNvPr id="94" name="Группа 93"/>
          <p:cNvGrpSpPr/>
          <p:nvPr/>
        </p:nvGrpSpPr>
        <p:grpSpPr>
          <a:xfrm>
            <a:off x="2000232" y="3071810"/>
            <a:ext cx="1714512" cy="1334752"/>
            <a:chOff x="2428860" y="642918"/>
            <a:chExt cx="1714512" cy="1334752"/>
          </a:xfrm>
        </p:grpSpPr>
        <p:sp>
          <p:nvSpPr>
            <p:cNvPr id="95" name="TextBox 94"/>
            <p:cNvSpPr txBox="1"/>
            <p:nvPr/>
          </p:nvSpPr>
          <p:spPr>
            <a:xfrm>
              <a:off x="3286116" y="642918"/>
              <a:ext cx="85725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chemeClr val="accent1">
                      <a:lumMod val="10000"/>
                    </a:schemeClr>
                  </a:solidFill>
                </a:rPr>
                <a:t>+</a:t>
              </a:r>
              <a:endParaRPr lang="ru-RU" sz="8000" dirty="0">
                <a:solidFill>
                  <a:schemeClr val="accent1">
                    <a:lumMod val="10000"/>
                  </a:schemeClr>
                </a:solidFill>
              </a:endParaRPr>
            </a:p>
          </p:txBody>
        </p:sp>
        <p:pic>
          <p:nvPicPr>
            <p:cNvPr id="96" name="Рисунок 95" descr="Photo 024.gif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428860" y="714356"/>
              <a:ext cx="1208726" cy="1263314"/>
            </a:xfrm>
            <a:prstGeom prst="rect">
              <a:avLst/>
            </a:prstGeom>
            <a:scene3d>
              <a:camera prst="orthographicFront">
                <a:rot lat="0" lon="10800000" rev="0"/>
              </a:camera>
              <a:lightRig rig="threePt" dir="t"/>
            </a:scene3d>
          </p:spPr>
        </p:pic>
      </p:grpSp>
      <p:grpSp>
        <p:nvGrpSpPr>
          <p:cNvPr id="97" name="Группа 96"/>
          <p:cNvGrpSpPr/>
          <p:nvPr/>
        </p:nvGrpSpPr>
        <p:grpSpPr>
          <a:xfrm>
            <a:off x="5286380" y="3071810"/>
            <a:ext cx="1251014" cy="1430466"/>
            <a:chOff x="4572000" y="500042"/>
            <a:chExt cx="1251014" cy="1430466"/>
          </a:xfrm>
        </p:grpSpPr>
        <p:pic>
          <p:nvPicPr>
            <p:cNvPr id="98" name="Рисунок 97" descr="b87b9a26cd779d6db76f83ba7d69d01b.gif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643438" y="714356"/>
              <a:ext cx="1179576" cy="1216152"/>
            </a:xfrm>
            <a:prstGeom prst="rect">
              <a:avLst/>
            </a:prstGeom>
          </p:spPr>
        </p:pic>
        <p:sp>
          <p:nvSpPr>
            <p:cNvPr id="99" name="TextBox 98"/>
            <p:cNvSpPr txBox="1"/>
            <p:nvPr/>
          </p:nvSpPr>
          <p:spPr>
            <a:xfrm>
              <a:off x="4572000" y="500042"/>
              <a:ext cx="78581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chemeClr val="accent1">
                      <a:lumMod val="10000"/>
                    </a:schemeClr>
                  </a:solidFill>
                </a:rPr>
                <a:t>-</a:t>
              </a:r>
              <a:endParaRPr lang="ru-RU" sz="8000" dirty="0">
                <a:solidFill>
                  <a:schemeClr val="accent1">
                    <a:lumMod val="10000"/>
                  </a:schemeClr>
                </a:solidFill>
              </a:endParaRPr>
            </a:p>
          </p:txBody>
        </p:sp>
      </p:grpSp>
      <p:grpSp>
        <p:nvGrpSpPr>
          <p:cNvPr id="100" name="Группа 99"/>
          <p:cNvGrpSpPr/>
          <p:nvPr/>
        </p:nvGrpSpPr>
        <p:grpSpPr>
          <a:xfrm>
            <a:off x="2000232" y="3643314"/>
            <a:ext cx="1714512" cy="1334752"/>
            <a:chOff x="2428860" y="642918"/>
            <a:chExt cx="1714512" cy="1334752"/>
          </a:xfrm>
        </p:grpSpPr>
        <p:sp>
          <p:nvSpPr>
            <p:cNvPr id="101" name="TextBox 100"/>
            <p:cNvSpPr txBox="1"/>
            <p:nvPr/>
          </p:nvSpPr>
          <p:spPr>
            <a:xfrm>
              <a:off x="3286116" y="642918"/>
              <a:ext cx="85725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chemeClr val="accent1">
                      <a:lumMod val="10000"/>
                    </a:schemeClr>
                  </a:solidFill>
                </a:rPr>
                <a:t>+</a:t>
              </a:r>
              <a:endParaRPr lang="ru-RU" sz="8000" dirty="0">
                <a:solidFill>
                  <a:schemeClr val="accent1">
                    <a:lumMod val="10000"/>
                  </a:schemeClr>
                </a:solidFill>
              </a:endParaRPr>
            </a:p>
          </p:txBody>
        </p:sp>
        <p:pic>
          <p:nvPicPr>
            <p:cNvPr id="102" name="Рисунок 101" descr="Photo 024.gif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428860" y="714356"/>
              <a:ext cx="1208726" cy="1263314"/>
            </a:xfrm>
            <a:prstGeom prst="rect">
              <a:avLst/>
            </a:prstGeom>
            <a:scene3d>
              <a:camera prst="orthographicFront">
                <a:rot lat="0" lon="10800000" rev="0"/>
              </a:camera>
              <a:lightRig rig="threePt" dir="t"/>
            </a:scene3d>
          </p:spPr>
        </p:pic>
      </p:grpSp>
      <p:grpSp>
        <p:nvGrpSpPr>
          <p:cNvPr id="103" name="Группа 102"/>
          <p:cNvGrpSpPr/>
          <p:nvPr/>
        </p:nvGrpSpPr>
        <p:grpSpPr>
          <a:xfrm>
            <a:off x="5286380" y="3643314"/>
            <a:ext cx="1251014" cy="1430466"/>
            <a:chOff x="4572000" y="500042"/>
            <a:chExt cx="1251014" cy="1430466"/>
          </a:xfrm>
        </p:grpSpPr>
        <p:pic>
          <p:nvPicPr>
            <p:cNvPr id="104" name="Рисунок 103" descr="b87b9a26cd779d6db76f83ba7d69d01b.gif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643438" y="714356"/>
              <a:ext cx="1179576" cy="1216152"/>
            </a:xfrm>
            <a:prstGeom prst="rect">
              <a:avLst/>
            </a:prstGeom>
          </p:spPr>
        </p:pic>
        <p:sp>
          <p:nvSpPr>
            <p:cNvPr id="105" name="TextBox 104"/>
            <p:cNvSpPr txBox="1"/>
            <p:nvPr/>
          </p:nvSpPr>
          <p:spPr>
            <a:xfrm>
              <a:off x="4572000" y="500042"/>
              <a:ext cx="78581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chemeClr val="accent1">
                      <a:lumMod val="10000"/>
                    </a:schemeClr>
                  </a:solidFill>
                </a:rPr>
                <a:t>-</a:t>
              </a:r>
              <a:endParaRPr lang="ru-RU" sz="8000" dirty="0">
                <a:solidFill>
                  <a:schemeClr val="accent1">
                    <a:lumMod val="10000"/>
                  </a:schemeClr>
                </a:solidFill>
              </a:endParaRPr>
            </a:p>
          </p:txBody>
        </p:sp>
      </p:grpSp>
      <p:pic>
        <p:nvPicPr>
          <p:cNvPr id="51" name="MS900097485[1].wav">
            <a:hlinkClick r:id="" action="ppaction://media"/>
          </p:cNvPr>
          <p:cNvPicPr>
            <a:picLocks noRot="1" noChangeAspect="1"/>
          </p:cNvPicPr>
          <p:nvPr>
            <a:wavAudioFile r:embed="rId1" name="MS900097485[1].wav"/>
          </p:nvPr>
        </p:nvPicPr>
        <p:blipFill>
          <a:blip r:embed="rId7" cstate="print"/>
          <a:stretch>
            <a:fillRect/>
          </a:stretch>
        </p:blipFill>
        <p:spPr>
          <a:xfrm>
            <a:off x="8839200" y="4714884"/>
            <a:ext cx="304800" cy="304800"/>
          </a:xfrm>
          <a:prstGeom prst="rect">
            <a:avLst/>
          </a:prstGeom>
        </p:spPr>
      </p:pic>
      <p:pic>
        <p:nvPicPr>
          <p:cNvPr id="52" name="MS900097485[1].wav">
            <a:hlinkClick r:id="" action="ppaction://media"/>
          </p:cNvPr>
          <p:cNvPicPr>
            <a:picLocks noRot="1" noChangeAspect="1"/>
          </p:cNvPicPr>
          <p:nvPr>
            <a:wavAudioFile r:embed="rId1" name="MS900097485[1].wav"/>
          </p:nvPr>
        </p:nvPicPr>
        <p:blipFill>
          <a:blip r:embed="rId7" cstate="print"/>
          <a:stretch>
            <a:fillRect/>
          </a:stretch>
        </p:blipFill>
        <p:spPr>
          <a:xfrm>
            <a:off x="8839200" y="4429132"/>
            <a:ext cx="304800" cy="304800"/>
          </a:xfrm>
          <a:prstGeom prst="rect">
            <a:avLst/>
          </a:prstGeom>
        </p:spPr>
      </p:pic>
      <p:pic>
        <p:nvPicPr>
          <p:cNvPr id="53" name="MS900097485[1].wav">
            <a:hlinkClick r:id="" action="ppaction://media"/>
          </p:cNvPr>
          <p:cNvPicPr>
            <a:picLocks noRot="1" noChangeAspect="1"/>
          </p:cNvPicPr>
          <p:nvPr>
            <a:wavAudioFile r:embed="rId1" name="MS900097485[1].wav"/>
          </p:nvPr>
        </p:nvPicPr>
        <p:blipFill>
          <a:blip r:embed="rId7" cstate="print"/>
          <a:stretch>
            <a:fillRect/>
          </a:stretch>
        </p:blipFill>
        <p:spPr>
          <a:xfrm>
            <a:off x="8839200" y="4071942"/>
            <a:ext cx="304800" cy="304800"/>
          </a:xfrm>
          <a:prstGeom prst="rect">
            <a:avLst/>
          </a:prstGeom>
        </p:spPr>
      </p:pic>
      <p:pic>
        <p:nvPicPr>
          <p:cNvPr id="54" name="MS900097485[1].wav">
            <a:hlinkClick r:id="" action="ppaction://media"/>
          </p:cNvPr>
          <p:cNvPicPr>
            <a:picLocks noRot="1" noChangeAspect="1"/>
          </p:cNvPicPr>
          <p:nvPr>
            <a:wavAudioFile r:embed="rId1" name="MS900097485[1].wav"/>
          </p:nvPr>
        </p:nvPicPr>
        <p:blipFill>
          <a:blip r:embed="rId7" cstate="print"/>
          <a:stretch>
            <a:fillRect/>
          </a:stretch>
        </p:blipFill>
        <p:spPr>
          <a:xfrm>
            <a:off x="8839200" y="3714752"/>
            <a:ext cx="304800" cy="304800"/>
          </a:xfrm>
          <a:prstGeom prst="rect">
            <a:avLst/>
          </a:prstGeom>
        </p:spPr>
      </p:pic>
      <p:pic>
        <p:nvPicPr>
          <p:cNvPr id="55" name="MS900097485[1].wav">
            <a:hlinkClick r:id="" action="ppaction://media"/>
          </p:cNvPr>
          <p:cNvPicPr>
            <a:picLocks noRot="1" noChangeAspect="1"/>
          </p:cNvPicPr>
          <p:nvPr>
            <a:wavAudioFile r:embed="rId1" name="MS900097485[1].wav"/>
          </p:nvPr>
        </p:nvPicPr>
        <p:blipFill>
          <a:blip r:embed="rId7" cstate="print"/>
          <a:stretch>
            <a:fillRect/>
          </a:stretch>
        </p:blipFill>
        <p:spPr>
          <a:xfrm>
            <a:off x="8839200" y="3357562"/>
            <a:ext cx="304800" cy="304800"/>
          </a:xfrm>
          <a:prstGeom prst="rect">
            <a:avLst/>
          </a:prstGeom>
        </p:spPr>
      </p:pic>
      <p:pic>
        <p:nvPicPr>
          <p:cNvPr id="56" name="MS900097485[1].wav">
            <a:hlinkClick r:id="" action="ppaction://media"/>
          </p:cNvPr>
          <p:cNvPicPr>
            <a:picLocks noRot="1" noChangeAspect="1"/>
          </p:cNvPicPr>
          <p:nvPr>
            <a:wavAudioFile r:embed="rId1" name="MS900097485[1].wav"/>
          </p:nvPr>
        </p:nvPicPr>
        <p:blipFill>
          <a:blip r:embed="rId7" cstate="print"/>
          <a:stretch>
            <a:fillRect/>
          </a:stretch>
        </p:blipFill>
        <p:spPr>
          <a:xfrm>
            <a:off x="8839200" y="5072074"/>
            <a:ext cx="304800" cy="304800"/>
          </a:xfrm>
          <a:prstGeom prst="rect">
            <a:avLst/>
          </a:prstGeom>
        </p:spPr>
      </p:pic>
      <p:pic>
        <p:nvPicPr>
          <p:cNvPr id="57" name="MS900097485[1].wav">
            <a:hlinkClick r:id="" action="ppaction://media"/>
          </p:cNvPr>
          <p:cNvPicPr>
            <a:picLocks noRot="1" noChangeAspect="1"/>
          </p:cNvPicPr>
          <p:nvPr>
            <a:wavAudioFile r:embed="rId1" name="MS900097485[1].wav"/>
          </p:nvPr>
        </p:nvPicPr>
        <p:blipFill>
          <a:blip r:embed="rId7" cstate="print"/>
          <a:stretch>
            <a:fillRect/>
          </a:stretch>
        </p:blipFill>
        <p:spPr>
          <a:xfrm>
            <a:off x="8839200" y="5357826"/>
            <a:ext cx="304800" cy="304800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7990-E5A4-4B8D-A9A3-BA3ED1B10B9C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81275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507 0.01688 L 0.14809 0.0152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" y="-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5 0.00972 L -0.15434 0.008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" y="-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271" fill="hold"/>
                                        <p:tgtEl>
                                          <p:spTgt spid="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507 0.01618 L 0.14809 0.0159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5 0.00971 L -0.15452 0.00902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271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507 0.01665 L 0.14809 0.01642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5 0.00972 L -0.15434 0.00972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271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507 0.01711 L 0.14809 0.01711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5 0.00971 L -0.16233 0.01017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1271" fill="hold"/>
                                        <p:tgtEl>
                                          <p:spTgt spid="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0"/>
                            </p:stCondLst>
                            <p:childTnLst>
                              <p:par>
                                <p:cTn id="4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507 0.01781 L 0.14809 0.01781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5 0.00972 L -0.16233 0.01087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127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0"/>
                            </p:stCondLst>
                            <p:childTnLst>
                              <p:par>
                                <p:cTn id="6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726 0.0185 L 0.14809 0.02058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1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344 0.01179 L -0.16129 0.01179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" y="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0" dur="1271" fill="hold"/>
                                        <p:tgtEl>
                                          <p:spTgt spid="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2000"/>
                            </p:stCondLst>
                            <p:childTnLst>
                              <p:par>
                                <p:cTn id="7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7" dur="1271" fill="hold"/>
                                        <p:tgtEl>
                                          <p:spTgt spid="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3285"/>
                            </p:stCondLst>
                            <p:childTnLst>
                              <p:par>
                                <p:cTn id="7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8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"/>
                </p:tgtEl>
              </p:cMediaNode>
            </p:audio>
            <p:audio>
              <p:cMediaNode showWhenStopped="0">
                <p:cTn id="8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"/>
                </p:tgtEl>
              </p:cMediaNode>
            </p:audio>
            <p:audio>
              <p:cMediaNode showWhenStopped="0">
                <p:cTn id="8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  <p:audio>
              <p:cMediaNode vol="57000" showWhenStopped="0">
                <p:cTn id="8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"/>
                </p:tgtEl>
              </p:cMediaNode>
            </p:audio>
            <p:audio>
              <p:cMediaNode showWhenStopped="0">
                <p:cTn id="8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5"/>
                </p:tgtEl>
              </p:cMediaNode>
            </p:audio>
            <p:audio>
              <p:cMediaNode showWhenStopped="0">
                <p:cTn id="8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  <p:audio>
              <p:cMediaNode showWhenStopped="0">
                <p:cTn id="8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52243859"/>
              </p:ext>
            </p:extLst>
          </p:nvPr>
        </p:nvGraphicFramePr>
        <p:xfrm>
          <a:off x="457200" y="3131188"/>
          <a:ext cx="8229599" cy="2208276"/>
        </p:xfrm>
        <a:graphic>
          <a:graphicData uri="http://schemas.openxmlformats.org/drawingml/2006/table">
            <a:tbl>
              <a:tblPr firstRow="1" firstCol="1" bandRow="1"/>
              <a:tblGrid>
                <a:gridCol w="1662539"/>
                <a:gridCol w="1173811"/>
                <a:gridCol w="1394169"/>
                <a:gridCol w="1210742"/>
                <a:gridCol w="1394169"/>
                <a:gridCol w="1394169"/>
              </a:tblGrid>
              <a:tr h="10521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77" marR="664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А(а)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77" marR="664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В(в)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77" marR="664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Длина отрезка АВ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77" marR="664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Из числа, лежащего правее вычесть число, лежащее левее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77" marR="664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Сравнить результаты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77" marR="664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1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77" marR="664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77" marR="664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77" marR="664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77" marR="664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77" marR="664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77" marR="664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1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77" marR="664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77" marR="664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77" marR="664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77" marR="664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77" marR="664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77" marR="664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1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77" marR="664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77" marR="664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77" marR="664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77" marR="664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77" marR="664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77" marR="664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1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77" marR="664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77" marR="664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77" marR="664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77" marR="664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77" marR="664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77" marR="664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475656" y="68419"/>
            <a:ext cx="6336704" cy="283154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0" u="sng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Внимание, исследовательская работа. Работаем в парах.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 помощью координатной прямой найдите длину отрезка АВ.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Заполните таблицу: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7990-E5A4-4B8D-A9A3-BA3ED1B10B9C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744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Физкультминутка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1640" y="1772816"/>
            <a:ext cx="6602642" cy="4480364"/>
          </a:xfr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7990-E5A4-4B8D-A9A3-BA3ED1B10B9C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711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242" r="4130"/>
          <a:stretch/>
        </p:blipFill>
        <p:spPr>
          <a:xfrm>
            <a:off x="971601" y="1662545"/>
            <a:ext cx="7008618" cy="5195455"/>
          </a:xfr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7990-E5A4-4B8D-A9A3-BA3ED1B10B9C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183039"/>
            <a:ext cx="8229600" cy="13261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  <a:spcAft>
                <a:spcPts val="600"/>
              </a:spcAft>
            </a:pPr>
            <a:r>
              <a:rPr lang="ru-RU" sz="36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Задача Мудрецов “Найти сумму всех целых чисел от – 499 до 501”.</a:t>
            </a:r>
            <a:endParaRPr lang="ru-RU" sz="1100" i="1" dirty="0">
              <a:solidFill>
                <a:srgbClr val="FF0000"/>
              </a:solidFill>
              <a:ea typeface="Calibri"/>
              <a:cs typeface="Times New Roman"/>
            </a:endParaRPr>
          </a:p>
        </p:txBody>
      </p:sp>
      <p:sp>
        <p:nvSpPr>
          <p:cNvPr id="10" name="AutoShape 2" descr="http://festival.1september.ru/articles/650652/presentation/2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4" descr="http://festival.1september.ru/articles/650652/presentation/21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11829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шифровка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905367368"/>
              </p:ext>
            </p:extLst>
          </p:nvPr>
        </p:nvGraphicFramePr>
        <p:xfrm>
          <a:off x="539552" y="4581128"/>
          <a:ext cx="8229600" cy="810488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</a:tblGrid>
              <a:tr h="414248">
                <a:tc>
                  <a:txBody>
                    <a:bodyPr/>
                    <a:lstStyle/>
                    <a:p>
                      <a:r>
                        <a:rPr lang="ru-RU" dirty="0" smtClean="0"/>
                        <a:t>-59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-47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-92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-66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Georgia" panose="02040502050405020303" pitchFamily="18" charset="0"/>
                        </a:rPr>
                        <a:t>о</a:t>
                      </a:r>
                      <a:endParaRPr lang="ru-RU" sz="2000" b="1" dirty="0"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Georgia" panose="02040502050405020303" pitchFamily="18" charset="0"/>
                        </a:rPr>
                        <a:t>л</a:t>
                      </a:r>
                      <a:endParaRPr lang="ru-RU" sz="2000" b="1" dirty="0"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Georgia" panose="02040502050405020303" pitchFamily="18" charset="0"/>
                        </a:rPr>
                        <a:t>к</a:t>
                      </a:r>
                      <a:endParaRPr lang="ru-RU" sz="2000" b="1" dirty="0"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Georgia" panose="02040502050405020303" pitchFamily="18" charset="0"/>
                        </a:rPr>
                        <a:t>е</a:t>
                      </a:r>
                      <a:endParaRPr lang="ru-RU" sz="2000" b="1" dirty="0"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Georgia" panose="02040502050405020303" pitchFamily="18" charset="0"/>
                        </a:rPr>
                        <a:t>с</a:t>
                      </a:r>
                      <a:endParaRPr lang="ru-RU" sz="2000" b="1" dirty="0"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Georgia" panose="02040502050405020303" pitchFamily="18" charset="0"/>
                        </a:rPr>
                        <a:t>п</a:t>
                      </a:r>
                      <a:endParaRPr lang="ru-RU" sz="2000" b="1" dirty="0"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Georgia" panose="02040502050405020303" pitchFamily="18" charset="0"/>
                        </a:rPr>
                        <a:t>а</a:t>
                      </a:r>
                      <a:endParaRPr lang="ru-RU" sz="2000" b="1" dirty="0"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Georgia" panose="02040502050405020303" pitchFamily="18" charset="0"/>
                        </a:rPr>
                        <a:t>р</a:t>
                      </a:r>
                      <a:endParaRPr lang="ru-RU" sz="2000" b="1" dirty="0">
                        <a:latin typeface="Georgia" panose="02040502050405020303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7990-E5A4-4B8D-A9A3-BA3ED1B10B9C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39552" y="1276073"/>
            <a:ext cx="18710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Georgia" panose="02040502050405020303" pitchFamily="18" charset="0"/>
              </a:rPr>
              <a:t>Вариант </a:t>
            </a:r>
            <a:r>
              <a:rPr lang="ru-RU" sz="3200" b="1" dirty="0" smtClean="0">
                <a:latin typeface="Georgia" panose="02040502050405020303" pitchFamily="18" charset="0"/>
              </a:rPr>
              <a:t>1</a:t>
            </a:r>
            <a:endParaRPr lang="ru-RU" sz="3200" b="1" dirty="0">
              <a:latin typeface="Georgia" panose="02040502050405020303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3740728"/>
            <a:ext cx="19271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dirty="0">
                <a:solidFill>
                  <a:prstClr val="black"/>
                </a:solidFill>
                <a:latin typeface="Georgia" panose="02040502050405020303" pitchFamily="18" charset="0"/>
              </a:rPr>
              <a:t>Вариант </a:t>
            </a:r>
            <a:r>
              <a:rPr lang="ru-RU" sz="3200" b="1" dirty="0" smtClean="0">
                <a:solidFill>
                  <a:prstClr val="black"/>
                </a:solidFill>
                <a:latin typeface="Georgia" panose="02040502050405020303" pitchFamily="18" charset="0"/>
              </a:rPr>
              <a:t>2</a:t>
            </a:r>
            <a:endParaRPr lang="ru-RU" sz="3200" b="1" dirty="0">
              <a:solidFill>
                <a:prstClr val="black"/>
              </a:solidFill>
              <a:latin typeface="Georgia" panose="02040502050405020303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11662813"/>
              </p:ext>
            </p:extLst>
          </p:nvPr>
        </p:nvGraphicFramePr>
        <p:xfrm>
          <a:off x="683568" y="2132856"/>
          <a:ext cx="7992888" cy="76200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999111"/>
                <a:gridCol w="999111"/>
                <a:gridCol w="999111"/>
                <a:gridCol w="999111"/>
                <a:gridCol w="999111"/>
                <a:gridCol w="999111"/>
                <a:gridCol w="999111"/>
                <a:gridCol w="999111"/>
              </a:tblGrid>
              <a:tr h="1390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-41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-33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-58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Georgia" panose="02040502050405020303" pitchFamily="18" charset="0"/>
                        </a:rPr>
                        <a:t>а</a:t>
                      </a:r>
                      <a:endParaRPr lang="ru-RU" sz="2000" b="1" dirty="0"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Georgia" panose="02040502050405020303" pitchFamily="18" charset="0"/>
                        </a:rPr>
                        <a:t>л</a:t>
                      </a:r>
                      <a:endParaRPr lang="ru-RU" sz="2000" b="1" dirty="0"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Georgia" panose="02040502050405020303" pitchFamily="18" charset="0"/>
                        </a:rPr>
                        <a:t>с</a:t>
                      </a:r>
                      <a:endParaRPr lang="ru-RU" sz="2000" b="1" dirty="0"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Georgia" panose="02040502050405020303" pitchFamily="18" charset="0"/>
                        </a:rPr>
                        <a:t>н</a:t>
                      </a:r>
                      <a:endParaRPr lang="ru-RU" sz="2000" b="1" dirty="0"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Georgia" panose="02040502050405020303" pitchFamily="18" charset="0"/>
                        </a:rPr>
                        <a:t>г</a:t>
                      </a:r>
                      <a:endParaRPr lang="ru-RU" sz="2000" b="1" dirty="0"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Georgia" panose="02040502050405020303" pitchFamily="18" charset="0"/>
                        </a:rPr>
                        <a:t>у</a:t>
                      </a:r>
                      <a:endParaRPr lang="ru-RU" sz="2000" b="1" dirty="0"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Georgia" panose="02040502050405020303" pitchFamily="18" charset="0"/>
                        </a:rPr>
                        <a:t>т</a:t>
                      </a:r>
                      <a:endParaRPr lang="ru-RU" sz="2000" b="1" dirty="0"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Georgia" panose="02040502050405020303" pitchFamily="18" charset="0"/>
                        </a:rPr>
                        <a:t>а</a:t>
                      </a:r>
                      <a:endParaRPr lang="ru-RU" sz="2000" b="1" dirty="0">
                        <a:latin typeface="Georgia" panose="02040502050405020303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180816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Галантус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(подснежник)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1766" y="1600200"/>
            <a:ext cx="6780468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7990-E5A4-4B8D-A9A3-BA3ED1B10B9C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42677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Пролеска или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сцилла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2030" y="1600200"/>
            <a:ext cx="7299940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7990-E5A4-4B8D-A9A3-BA3ED1B10B9C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663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Домашнее задание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№ 220(</a:t>
            </a:r>
            <a:r>
              <a:rPr lang="ru-RU" dirty="0" err="1" smtClean="0"/>
              <a:t>л-п</a:t>
            </a:r>
            <a:r>
              <a:rPr lang="ru-RU" dirty="0" smtClean="0"/>
              <a:t>), 223(в), 224(</a:t>
            </a:r>
            <a:r>
              <a:rPr lang="ru-RU" dirty="0" err="1" smtClean="0"/>
              <a:t>д,е</a:t>
            </a:r>
            <a:r>
              <a:rPr lang="ru-RU" dirty="0" smtClean="0"/>
              <a:t>).</a:t>
            </a:r>
          </a:p>
          <a:p>
            <a:r>
              <a:rPr lang="ru-RU" dirty="0" smtClean="0"/>
              <a:t>Нарисовать цветок и составить примеры на сложение и вычитание целых чисел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7990-E5A4-4B8D-A9A3-BA3ED1B10B9C}" type="slidenum">
              <a:rPr lang="ru-RU" smtClean="0"/>
              <a:pPr/>
              <a:t>17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68144" y="3573016"/>
            <a:ext cx="2736304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11864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7990-E5A4-4B8D-A9A3-BA3ED1B10B9C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35098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7990-E5A4-4B8D-A9A3-BA3ED1B10B9C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128335" y="2060848"/>
            <a:ext cx="403595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 урок!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666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870" t="9540" r="5104" b="7809"/>
          <a:stretch/>
        </p:blipFill>
        <p:spPr>
          <a:xfrm>
            <a:off x="4928414" y="1784857"/>
            <a:ext cx="3942114" cy="3659769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1755335"/>
            <a:ext cx="3600400" cy="3600400"/>
          </a:xfrm>
        </p:spPr>
      </p:pic>
      <p:sp>
        <p:nvSpPr>
          <p:cNvPr id="7" name="TextBox 6"/>
          <p:cNvSpPr txBox="1"/>
          <p:nvPr/>
        </p:nvSpPr>
        <p:spPr>
          <a:xfrm>
            <a:off x="5780793" y="5359663"/>
            <a:ext cx="3384376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плохое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5312241"/>
            <a:ext cx="28754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хорошее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59631" y="404664"/>
            <a:ext cx="6213349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настроение</a:t>
            </a:r>
            <a:endParaRPr lang="ru-RU" sz="66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7990-E5A4-4B8D-A9A3-BA3ED1B10B9C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46426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491" y="50126"/>
            <a:ext cx="3459476" cy="35377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" y="3789040"/>
            <a:ext cx="9144001" cy="3414044"/>
          </a:xfr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Ребята, а для чего вы изучаете такую сложную науку  как математика?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923928" y="418594"/>
            <a:ext cx="482453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4000" b="1" dirty="0">
                <a:solidFill>
                  <a:srgbClr val="C00000"/>
                </a:solidFill>
                <a:latin typeface="Georgia" panose="02040502050405020303" pitchFamily="18" charset="0"/>
              </a:rPr>
              <a:t>Девиз урока: </a:t>
            </a:r>
          </a:p>
          <a:p>
            <a:pPr lvl="0" algn="ctr">
              <a:spcBef>
                <a:spcPct val="20000"/>
              </a:spcBef>
            </a:pPr>
            <a:r>
              <a:rPr lang="ru-RU" sz="4000" b="1" dirty="0">
                <a:solidFill>
                  <a:srgbClr val="C00000"/>
                </a:solidFill>
                <a:latin typeface="Georgia" panose="02040502050405020303" pitchFamily="18" charset="0"/>
              </a:rPr>
              <a:t>« Не для школы, </a:t>
            </a:r>
          </a:p>
          <a:p>
            <a:pPr lvl="0" algn="ctr">
              <a:spcBef>
                <a:spcPct val="20000"/>
              </a:spcBef>
            </a:pPr>
            <a:r>
              <a:rPr lang="ru-RU" sz="4000" b="1" dirty="0">
                <a:solidFill>
                  <a:srgbClr val="C00000"/>
                </a:solidFill>
                <a:latin typeface="Georgia" panose="02040502050405020303" pitchFamily="18" charset="0"/>
              </a:rPr>
              <a:t>а для жизни мы учимся!»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7990-E5A4-4B8D-A9A3-BA3ED1B10B9C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20285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861048"/>
            <a:ext cx="6400800" cy="1752600"/>
          </a:xfrm>
        </p:spPr>
        <p:txBody>
          <a:bodyPr>
            <a:normAutofit/>
          </a:bodyPr>
          <a:lstStyle/>
          <a:p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1622" y="620688"/>
            <a:ext cx="832869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Тема урока 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«Вычитание целых чисел»</a:t>
            </a:r>
          </a:p>
        </p:txBody>
      </p:sp>
      <p:pic>
        <p:nvPicPr>
          <p:cNvPr id="6" name="Picture 2" descr="C:\Users\Vito\Pictures\Vopro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0490" y="3206011"/>
            <a:ext cx="3118408" cy="36301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7990-E5A4-4B8D-A9A3-BA3ED1B10B9C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65582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Цели: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/>
              <a:t>Предметные: </a:t>
            </a:r>
            <a:r>
              <a:rPr lang="ru-RU" dirty="0" smtClean="0"/>
              <a:t>находить расстояние между точками; решать примеры на сложение и вычитание целых чисел.</a:t>
            </a:r>
          </a:p>
          <a:p>
            <a:r>
              <a:rPr lang="ru-RU" b="1" dirty="0" smtClean="0"/>
              <a:t>Личностные: </a:t>
            </a:r>
            <a:r>
              <a:rPr lang="ru-RU" dirty="0" smtClean="0"/>
              <a:t>проявлять познавательный интерес к изучению математики, способам решения учебных задач; дать позитивную оценку и самооценку учебной деятельности; адекватно воспринимать оценку учителя и сверстников; понимать причины успеха в учебной деятельности.</a:t>
            </a:r>
          </a:p>
          <a:p>
            <a:r>
              <a:rPr lang="ru-RU" b="1" dirty="0" err="1" smtClean="0"/>
              <a:t>Метапредметные</a:t>
            </a:r>
            <a:r>
              <a:rPr lang="ru-RU" b="1" dirty="0" smtClean="0"/>
              <a:t>:</a:t>
            </a:r>
            <a:endParaRPr lang="ru-RU" dirty="0" smtClean="0"/>
          </a:p>
          <a:p>
            <a:r>
              <a:rPr lang="ru-RU" i="1" dirty="0" smtClean="0"/>
              <a:t>– регулятивные:</a:t>
            </a:r>
            <a:r>
              <a:rPr lang="ru-RU" b="1" dirty="0" smtClean="0"/>
              <a:t> </a:t>
            </a:r>
            <a:r>
              <a:rPr lang="ru-RU" dirty="0" smtClean="0"/>
              <a:t>определять цель учебной деятельности с помощью учителя и самостоятельно, осуществлять поиск средства ее достижения;</a:t>
            </a:r>
          </a:p>
          <a:p>
            <a:r>
              <a:rPr lang="ru-RU" i="1" dirty="0" smtClean="0"/>
              <a:t>– познавательные:</a:t>
            </a:r>
            <a:r>
              <a:rPr lang="ru-RU" b="1" i="1" dirty="0" smtClean="0"/>
              <a:t> </a:t>
            </a:r>
            <a:r>
              <a:rPr lang="ru-RU" dirty="0" smtClean="0"/>
              <a:t>передавать содержание в сжатом или развернутом виде;</a:t>
            </a:r>
          </a:p>
          <a:p>
            <a:r>
              <a:rPr lang="ru-RU" dirty="0" smtClean="0"/>
              <a:t>– </a:t>
            </a:r>
            <a:r>
              <a:rPr lang="ru-RU" i="1" dirty="0" smtClean="0"/>
              <a:t>коммуникативные: </a:t>
            </a:r>
            <a:r>
              <a:rPr lang="ru-RU" dirty="0" smtClean="0"/>
              <a:t>уметь высказывать свою точку зрения, ее обосновать, приводя аргументы.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7990-E5A4-4B8D-A9A3-BA3ED1B10B9C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488" y="571480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10000"/>
                  </a:schemeClr>
                </a:solidFill>
                <a:latin typeface="Arial Black" pitchFamily="34" charset="0"/>
              </a:rPr>
              <a:t>6,7</a:t>
            </a:r>
            <a:endParaRPr lang="ru-RU" sz="3200" dirty="0">
              <a:solidFill>
                <a:schemeClr val="accent1">
                  <a:lumMod val="10000"/>
                </a:schemeClr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4744" y="1571612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10000"/>
                  </a:schemeClr>
                </a:solidFill>
                <a:latin typeface="Arial Black" pitchFamily="34" charset="0"/>
              </a:rPr>
              <a:t>-21</a:t>
            </a:r>
            <a:endParaRPr lang="ru-RU" sz="3200" dirty="0">
              <a:solidFill>
                <a:schemeClr val="accent1">
                  <a:lumMod val="10000"/>
                </a:schemeClr>
              </a:solidFill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43834" y="50004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10000"/>
                  </a:schemeClr>
                </a:solidFill>
                <a:latin typeface="Arial Black" pitchFamily="34" charset="0"/>
              </a:rPr>
              <a:t>0</a:t>
            </a:r>
            <a:endParaRPr lang="ru-RU" sz="3200" dirty="0">
              <a:solidFill>
                <a:schemeClr val="accent1">
                  <a:lumMod val="10000"/>
                </a:schemeClr>
              </a:solidFill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43768" y="2500306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10000"/>
                  </a:schemeClr>
                </a:solidFill>
                <a:latin typeface="Arial Black" pitchFamily="34" charset="0"/>
              </a:rPr>
              <a:t>39</a:t>
            </a:r>
            <a:endParaRPr lang="ru-RU" sz="3200" dirty="0">
              <a:solidFill>
                <a:schemeClr val="accent1">
                  <a:lumMod val="10000"/>
                </a:schemeClr>
              </a:solidFill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2910" y="1571612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10000"/>
                  </a:schemeClr>
                </a:solidFill>
                <a:latin typeface="Arial Black" pitchFamily="34" charset="0"/>
              </a:rPr>
              <a:t>-5</a:t>
            </a:r>
            <a:endParaRPr lang="ru-RU" sz="3200" dirty="0">
              <a:solidFill>
                <a:schemeClr val="accent1">
                  <a:lumMod val="10000"/>
                </a:schemeClr>
              </a:solidFill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28926" y="2571744"/>
            <a:ext cx="12858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10000"/>
                  </a:schemeClr>
                </a:solidFill>
                <a:latin typeface="Arial Black" pitchFamily="34" charset="0"/>
              </a:rPr>
              <a:t>9,45</a:t>
            </a:r>
            <a:endParaRPr lang="ru-RU" sz="3200" dirty="0">
              <a:solidFill>
                <a:schemeClr val="accent1">
                  <a:lumMod val="1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71670" y="1571612"/>
            <a:ext cx="12858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10000"/>
                  </a:schemeClr>
                </a:solidFill>
                <a:latin typeface="Arial Black" pitchFamily="34" charset="0"/>
              </a:rPr>
              <a:t>17,3</a:t>
            </a:r>
            <a:endParaRPr lang="ru-RU" sz="3200" dirty="0">
              <a:solidFill>
                <a:schemeClr val="accent1">
                  <a:lumMod val="1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86380" y="2500306"/>
            <a:ext cx="12858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6">
                    <a:lumMod val="10000"/>
                  </a:schemeClr>
                </a:solidFill>
                <a:latin typeface="Arial Black" pitchFamily="34" charset="0"/>
              </a:rPr>
              <a:t>-</a:t>
            </a:r>
            <a:r>
              <a:rPr lang="ru-RU" sz="3200" dirty="0" smtClean="0">
                <a:solidFill>
                  <a:schemeClr val="accent1">
                    <a:lumMod val="10000"/>
                  </a:schemeClr>
                </a:solidFill>
                <a:latin typeface="Arial Black" pitchFamily="34" charset="0"/>
              </a:rPr>
              <a:t>7,02</a:t>
            </a:r>
            <a:endParaRPr lang="ru-RU" sz="3200" dirty="0">
              <a:solidFill>
                <a:schemeClr val="accent1">
                  <a:lumMod val="1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57950" y="1571612"/>
            <a:ext cx="121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10000"/>
                  </a:schemeClr>
                </a:solidFill>
                <a:latin typeface="Arial Black" pitchFamily="34" charset="0"/>
              </a:rPr>
              <a:t>47</a:t>
            </a:r>
            <a:endParaRPr lang="ru-RU" sz="3200" dirty="0">
              <a:solidFill>
                <a:schemeClr val="accent1">
                  <a:lumMod val="1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00628" y="1571612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10000"/>
                  </a:schemeClr>
                </a:solidFill>
                <a:latin typeface="Arial Black" pitchFamily="34" charset="0"/>
              </a:rPr>
              <a:t>-14</a:t>
            </a:r>
            <a:endParaRPr lang="ru-RU" sz="3200" dirty="0">
              <a:solidFill>
                <a:schemeClr val="accent1">
                  <a:lumMod val="1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14810" y="500042"/>
            <a:ext cx="12858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10000"/>
                  </a:schemeClr>
                </a:solidFill>
                <a:latin typeface="Arial Black" pitchFamily="34" charset="0"/>
              </a:rPr>
              <a:t>12,3</a:t>
            </a:r>
            <a:endParaRPr lang="ru-RU" sz="3200" dirty="0">
              <a:solidFill>
                <a:schemeClr val="accent1">
                  <a:lumMod val="1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28728" y="571480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10000"/>
                  </a:schemeClr>
                </a:solidFill>
                <a:latin typeface="Arial Black" pitchFamily="34" charset="0"/>
              </a:rPr>
              <a:t>-9</a:t>
            </a:r>
            <a:endParaRPr lang="ru-RU" sz="3200" dirty="0">
              <a:solidFill>
                <a:schemeClr val="accent1">
                  <a:lumMod val="1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00166" y="2500306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10000"/>
                  </a:schemeClr>
                </a:solidFill>
                <a:latin typeface="Arial Black" pitchFamily="34" charset="0"/>
              </a:rPr>
              <a:t>34</a:t>
            </a:r>
            <a:endParaRPr lang="ru-RU" sz="3200" dirty="0">
              <a:solidFill>
                <a:schemeClr val="accent1">
                  <a:lumMod val="1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929322" y="500042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10000"/>
                  </a:schemeClr>
                </a:solidFill>
                <a:latin typeface="Arial Black" pitchFamily="34" charset="0"/>
              </a:rPr>
              <a:t>-18</a:t>
            </a:r>
            <a:endParaRPr lang="ru-RU" sz="3200" dirty="0">
              <a:solidFill>
                <a:schemeClr val="accent1">
                  <a:lumMod val="1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858148" y="1428736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10000"/>
                  </a:schemeClr>
                </a:solidFill>
                <a:latin typeface="Arial Black" pitchFamily="34" charset="0"/>
              </a:rPr>
              <a:t>-64</a:t>
            </a:r>
            <a:endParaRPr lang="ru-RU" sz="3200" dirty="0">
              <a:solidFill>
                <a:schemeClr val="accent1">
                  <a:lumMod val="1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20" name="Рисунок 19" descr="tarodux-castle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10" y="3571876"/>
            <a:ext cx="3147693" cy="2508318"/>
          </a:xfrm>
          <a:prstGeom prst="rect">
            <a:avLst/>
          </a:prstGeom>
        </p:spPr>
      </p:pic>
      <p:pic>
        <p:nvPicPr>
          <p:cNvPr id="21" name="Рисунок 20" descr="tarodux-castle2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628" y="4000504"/>
            <a:ext cx="3858128" cy="2224854"/>
          </a:xfrm>
          <a:prstGeom prst="rect">
            <a:avLst/>
          </a:prstGeom>
        </p:spPr>
      </p:pic>
      <p:pic>
        <p:nvPicPr>
          <p:cNvPr id="25" name="MS900074828[2].wav">
            <a:hlinkClick r:id="" action="ppaction://media"/>
          </p:cNvPr>
          <p:cNvPicPr>
            <a:picLocks noRot="1" noChangeAspect="1"/>
          </p:cNvPicPr>
          <p:nvPr>
            <a:wavAudioFile r:embed="rId1" name="MS900074828[2].wav"/>
          </p:nvPr>
        </p:nvPicPr>
        <p:blipFill>
          <a:blip r:embed="rId5" cstate="print"/>
          <a:stretch>
            <a:fillRect/>
          </a:stretch>
        </p:blipFill>
        <p:spPr>
          <a:xfrm>
            <a:off x="4425950" y="3282950"/>
            <a:ext cx="292100" cy="2921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42910" y="6143644"/>
            <a:ext cx="31432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1">
                    <a:lumMod val="10000"/>
                  </a:schemeClr>
                </a:solidFill>
              </a:rPr>
              <a:t>Царство положительных  чисел</a:t>
            </a:r>
            <a:endParaRPr lang="ru-RU" sz="1600" b="1" dirty="0">
              <a:solidFill>
                <a:schemeClr val="accent1">
                  <a:lumMod val="1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00694" y="6215082"/>
            <a:ext cx="31432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1">
                    <a:lumMod val="10000"/>
                  </a:schemeClr>
                </a:solidFill>
              </a:rPr>
              <a:t>Царство отрицательных  чисел</a:t>
            </a:r>
            <a:endParaRPr lang="ru-RU" sz="1600" b="1" dirty="0">
              <a:solidFill>
                <a:schemeClr val="accent1">
                  <a:lumMod val="10000"/>
                </a:schemeClr>
              </a:solidFill>
            </a:endParaRPr>
          </a:p>
        </p:txBody>
      </p:sp>
      <p:sp>
        <p:nvSpPr>
          <p:cNvPr id="24" name="Полилиния 23"/>
          <p:cNvSpPr/>
          <p:nvPr/>
        </p:nvSpPr>
        <p:spPr>
          <a:xfrm>
            <a:off x="4429124" y="1142984"/>
            <a:ext cx="285752" cy="4924494"/>
          </a:xfrm>
          <a:custGeom>
            <a:avLst/>
            <a:gdLst>
              <a:gd name="connsiteX0" fmla="*/ 73584 w 252747"/>
              <a:gd name="connsiteY0" fmla="*/ 0 h 5281684"/>
              <a:gd name="connsiteX1" fmla="*/ 46288 w 252747"/>
              <a:gd name="connsiteY1" fmla="*/ 95535 h 5281684"/>
              <a:gd name="connsiteX2" fmla="*/ 32641 w 252747"/>
              <a:gd name="connsiteY2" fmla="*/ 150126 h 5281684"/>
              <a:gd name="connsiteX3" fmla="*/ 18993 w 252747"/>
              <a:gd name="connsiteY3" fmla="*/ 191069 h 5281684"/>
              <a:gd name="connsiteX4" fmla="*/ 5345 w 252747"/>
              <a:gd name="connsiteY4" fmla="*/ 272955 h 5281684"/>
              <a:gd name="connsiteX5" fmla="*/ 46288 w 252747"/>
              <a:gd name="connsiteY5" fmla="*/ 436729 h 5281684"/>
              <a:gd name="connsiteX6" fmla="*/ 128175 w 252747"/>
              <a:gd name="connsiteY6" fmla="*/ 491320 h 5281684"/>
              <a:gd name="connsiteX7" fmla="*/ 141823 w 252747"/>
              <a:gd name="connsiteY7" fmla="*/ 532263 h 5281684"/>
              <a:gd name="connsiteX8" fmla="*/ 114527 w 252747"/>
              <a:gd name="connsiteY8" fmla="*/ 668740 h 5281684"/>
              <a:gd name="connsiteX9" fmla="*/ 100879 w 252747"/>
              <a:gd name="connsiteY9" fmla="*/ 764275 h 5281684"/>
              <a:gd name="connsiteX10" fmla="*/ 87232 w 252747"/>
              <a:gd name="connsiteY10" fmla="*/ 805218 h 5281684"/>
              <a:gd name="connsiteX11" fmla="*/ 73584 w 252747"/>
              <a:gd name="connsiteY11" fmla="*/ 914400 h 5281684"/>
              <a:gd name="connsiteX12" fmla="*/ 87232 w 252747"/>
              <a:gd name="connsiteY12" fmla="*/ 1037230 h 5281684"/>
              <a:gd name="connsiteX13" fmla="*/ 128175 w 252747"/>
              <a:gd name="connsiteY13" fmla="*/ 1078173 h 5281684"/>
              <a:gd name="connsiteX14" fmla="*/ 141823 w 252747"/>
              <a:gd name="connsiteY14" fmla="*/ 1119117 h 5281684"/>
              <a:gd name="connsiteX15" fmla="*/ 128175 w 252747"/>
              <a:gd name="connsiteY15" fmla="*/ 1255594 h 5281684"/>
              <a:gd name="connsiteX16" fmla="*/ 32641 w 252747"/>
              <a:gd name="connsiteY16" fmla="*/ 1378424 h 5281684"/>
              <a:gd name="connsiteX17" fmla="*/ 5345 w 252747"/>
              <a:gd name="connsiteY17" fmla="*/ 1419367 h 5281684"/>
              <a:gd name="connsiteX18" fmla="*/ 18993 w 252747"/>
              <a:gd name="connsiteY18" fmla="*/ 1542197 h 5281684"/>
              <a:gd name="connsiteX19" fmla="*/ 46288 w 252747"/>
              <a:gd name="connsiteY19" fmla="*/ 1583140 h 5281684"/>
              <a:gd name="connsiteX20" fmla="*/ 73584 w 252747"/>
              <a:gd name="connsiteY20" fmla="*/ 1665027 h 5281684"/>
              <a:gd name="connsiteX21" fmla="*/ 114527 w 252747"/>
              <a:gd name="connsiteY21" fmla="*/ 1746914 h 5281684"/>
              <a:gd name="connsiteX22" fmla="*/ 87232 w 252747"/>
              <a:gd name="connsiteY22" fmla="*/ 2415654 h 5281684"/>
              <a:gd name="connsiteX23" fmla="*/ 73584 w 252747"/>
              <a:gd name="connsiteY23" fmla="*/ 2511188 h 5281684"/>
              <a:gd name="connsiteX24" fmla="*/ 87232 w 252747"/>
              <a:gd name="connsiteY24" fmla="*/ 2920621 h 5281684"/>
              <a:gd name="connsiteX25" fmla="*/ 128175 w 252747"/>
              <a:gd name="connsiteY25" fmla="*/ 3098042 h 5281684"/>
              <a:gd name="connsiteX26" fmla="*/ 223709 w 252747"/>
              <a:gd name="connsiteY26" fmla="*/ 3152633 h 5281684"/>
              <a:gd name="connsiteX27" fmla="*/ 196414 w 252747"/>
              <a:gd name="connsiteY27" fmla="*/ 3302758 h 5281684"/>
              <a:gd name="connsiteX28" fmla="*/ 182766 w 252747"/>
              <a:gd name="connsiteY28" fmla="*/ 3357349 h 5281684"/>
              <a:gd name="connsiteX29" fmla="*/ 155470 w 252747"/>
              <a:gd name="connsiteY29" fmla="*/ 3398293 h 5281684"/>
              <a:gd name="connsiteX30" fmla="*/ 141823 w 252747"/>
              <a:gd name="connsiteY30" fmla="*/ 3452884 h 5281684"/>
              <a:gd name="connsiteX31" fmla="*/ 114527 w 252747"/>
              <a:gd name="connsiteY31" fmla="*/ 3493827 h 5281684"/>
              <a:gd name="connsiteX32" fmla="*/ 100879 w 252747"/>
              <a:gd name="connsiteY32" fmla="*/ 3794078 h 5281684"/>
              <a:gd name="connsiteX33" fmla="*/ 114527 w 252747"/>
              <a:gd name="connsiteY33" fmla="*/ 4148920 h 5281684"/>
              <a:gd name="connsiteX34" fmla="*/ 128175 w 252747"/>
              <a:gd name="connsiteY34" fmla="*/ 4189863 h 5281684"/>
              <a:gd name="connsiteX35" fmla="*/ 59936 w 252747"/>
              <a:gd name="connsiteY35" fmla="*/ 4299045 h 5281684"/>
              <a:gd name="connsiteX36" fmla="*/ 32641 w 252747"/>
              <a:gd name="connsiteY36" fmla="*/ 4394579 h 5281684"/>
              <a:gd name="connsiteX37" fmla="*/ 46288 w 252747"/>
              <a:gd name="connsiteY37" fmla="*/ 4462818 h 5281684"/>
              <a:gd name="connsiteX38" fmla="*/ 141823 w 252747"/>
              <a:gd name="connsiteY38" fmla="*/ 4572000 h 5281684"/>
              <a:gd name="connsiteX39" fmla="*/ 223709 w 252747"/>
              <a:gd name="connsiteY39" fmla="*/ 4640239 h 5281684"/>
              <a:gd name="connsiteX40" fmla="*/ 210062 w 252747"/>
              <a:gd name="connsiteY40" fmla="*/ 4817660 h 5281684"/>
              <a:gd name="connsiteX41" fmla="*/ 196414 w 252747"/>
              <a:gd name="connsiteY41" fmla="*/ 4913194 h 5281684"/>
              <a:gd name="connsiteX42" fmla="*/ 155470 w 252747"/>
              <a:gd name="connsiteY42" fmla="*/ 4940490 h 5281684"/>
              <a:gd name="connsiteX43" fmla="*/ 128175 w 252747"/>
              <a:gd name="connsiteY43" fmla="*/ 4981433 h 5281684"/>
              <a:gd name="connsiteX44" fmla="*/ 114527 w 252747"/>
              <a:gd name="connsiteY44" fmla="*/ 5049672 h 5281684"/>
              <a:gd name="connsiteX45" fmla="*/ 100879 w 252747"/>
              <a:gd name="connsiteY45" fmla="*/ 5090615 h 5281684"/>
              <a:gd name="connsiteX46" fmla="*/ 87232 w 252747"/>
              <a:gd name="connsiteY46" fmla="*/ 5186149 h 5281684"/>
              <a:gd name="connsiteX47" fmla="*/ 73584 w 252747"/>
              <a:gd name="connsiteY47" fmla="*/ 5281684 h 5281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52747" h="5281684">
                <a:moveTo>
                  <a:pt x="73584" y="0"/>
                </a:moveTo>
                <a:cubicBezTo>
                  <a:pt x="64485" y="31845"/>
                  <a:pt x="55002" y="63583"/>
                  <a:pt x="46288" y="95535"/>
                </a:cubicBezTo>
                <a:cubicBezTo>
                  <a:pt x="41353" y="113631"/>
                  <a:pt x="37794" y="132091"/>
                  <a:pt x="32641" y="150126"/>
                </a:cubicBezTo>
                <a:cubicBezTo>
                  <a:pt x="28689" y="163958"/>
                  <a:pt x="22114" y="177026"/>
                  <a:pt x="18993" y="191069"/>
                </a:cubicBezTo>
                <a:cubicBezTo>
                  <a:pt x="12990" y="218082"/>
                  <a:pt x="9894" y="245660"/>
                  <a:pt x="5345" y="272955"/>
                </a:cubicBezTo>
                <a:cubicBezTo>
                  <a:pt x="11116" y="324891"/>
                  <a:pt x="0" y="396227"/>
                  <a:pt x="46288" y="436729"/>
                </a:cubicBezTo>
                <a:cubicBezTo>
                  <a:pt x="70976" y="458332"/>
                  <a:pt x="128175" y="491320"/>
                  <a:pt x="128175" y="491320"/>
                </a:cubicBezTo>
                <a:cubicBezTo>
                  <a:pt x="132724" y="504968"/>
                  <a:pt x="141823" y="517877"/>
                  <a:pt x="141823" y="532263"/>
                </a:cubicBezTo>
                <a:cubicBezTo>
                  <a:pt x="141823" y="594992"/>
                  <a:pt x="131334" y="618320"/>
                  <a:pt x="114527" y="668740"/>
                </a:cubicBezTo>
                <a:cubicBezTo>
                  <a:pt x="109978" y="700585"/>
                  <a:pt x="107188" y="732731"/>
                  <a:pt x="100879" y="764275"/>
                </a:cubicBezTo>
                <a:cubicBezTo>
                  <a:pt x="98058" y="778381"/>
                  <a:pt x="89805" y="791064"/>
                  <a:pt x="87232" y="805218"/>
                </a:cubicBezTo>
                <a:cubicBezTo>
                  <a:pt x="80671" y="841304"/>
                  <a:pt x="78133" y="878006"/>
                  <a:pt x="73584" y="914400"/>
                </a:cubicBezTo>
                <a:cubicBezTo>
                  <a:pt x="78133" y="955343"/>
                  <a:pt x="74205" y="998149"/>
                  <a:pt x="87232" y="1037230"/>
                </a:cubicBezTo>
                <a:cubicBezTo>
                  <a:pt x="93335" y="1055540"/>
                  <a:pt x="117469" y="1062114"/>
                  <a:pt x="128175" y="1078173"/>
                </a:cubicBezTo>
                <a:cubicBezTo>
                  <a:pt x="136155" y="1090143"/>
                  <a:pt x="137274" y="1105469"/>
                  <a:pt x="141823" y="1119117"/>
                </a:cubicBezTo>
                <a:cubicBezTo>
                  <a:pt x="137274" y="1164609"/>
                  <a:pt x="141812" y="1211956"/>
                  <a:pt x="128175" y="1255594"/>
                </a:cubicBezTo>
                <a:cubicBezTo>
                  <a:pt x="107479" y="1321822"/>
                  <a:pt x="70540" y="1332945"/>
                  <a:pt x="32641" y="1378424"/>
                </a:cubicBezTo>
                <a:cubicBezTo>
                  <a:pt x="22140" y="1391025"/>
                  <a:pt x="14444" y="1405719"/>
                  <a:pt x="5345" y="1419367"/>
                </a:cubicBezTo>
                <a:cubicBezTo>
                  <a:pt x="9894" y="1460310"/>
                  <a:pt x="9002" y="1502232"/>
                  <a:pt x="18993" y="1542197"/>
                </a:cubicBezTo>
                <a:cubicBezTo>
                  <a:pt x="22971" y="1558110"/>
                  <a:pt x="39626" y="1568151"/>
                  <a:pt x="46288" y="1583140"/>
                </a:cubicBezTo>
                <a:cubicBezTo>
                  <a:pt x="57973" y="1609432"/>
                  <a:pt x="57624" y="1641087"/>
                  <a:pt x="73584" y="1665027"/>
                </a:cubicBezTo>
                <a:cubicBezTo>
                  <a:pt x="108859" y="1717940"/>
                  <a:pt x="95692" y="1690409"/>
                  <a:pt x="114527" y="1746914"/>
                </a:cubicBezTo>
                <a:cubicBezTo>
                  <a:pt x="108290" y="1958953"/>
                  <a:pt x="107007" y="2198120"/>
                  <a:pt x="87232" y="2415654"/>
                </a:cubicBezTo>
                <a:cubicBezTo>
                  <a:pt x="84320" y="2447690"/>
                  <a:pt x="78133" y="2479343"/>
                  <a:pt x="73584" y="2511188"/>
                </a:cubicBezTo>
                <a:cubicBezTo>
                  <a:pt x="78133" y="2647666"/>
                  <a:pt x="80413" y="2784238"/>
                  <a:pt x="87232" y="2920621"/>
                </a:cubicBezTo>
                <a:cubicBezTo>
                  <a:pt x="90608" y="2988136"/>
                  <a:pt x="79788" y="3049655"/>
                  <a:pt x="128175" y="3098042"/>
                </a:cubicBezTo>
                <a:cubicBezTo>
                  <a:pt x="147468" y="3117335"/>
                  <a:pt x="202297" y="3141927"/>
                  <a:pt x="223709" y="3152633"/>
                </a:cubicBezTo>
                <a:cubicBezTo>
                  <a:pt x="214611" y="3202675"/>
                  <a:pt x="206389" y="3252884"/>
                  <a:pt x="196414" y="3302758"/>
                </a:cubicBezTo>
                <a:cubicBezTo>
                  <a:pt x="192735" y="3321151"/>
                  <a:pt x="190155" y="3340109"/>
                  <a:pt x="182766" y="3357349"/>
                </a:cubicBezTo>
                <a:cubicBezTo>
                  <a:pt x="176305" y="3372426"/>
                  <a:pt x="164569" y="3384645"/>
                  <a:pt x="155470" y="3398293"/>
                </a:cubicBezTo>
                <a:cubicBezTo>
                  <a:pt x="150921" y="3416490"/>
                  <a:pt x="149212" y="3435644"/>
                  <a:pt x="141823" y="3452884"/>
                </a:cubicBezTo>
                <a:cubicBezTo>
                  <a:pt x="135362" y="3467960"/>
                  <a:pt x="116481" y="3477541"/>
                  <a:pt x="114527" y="3493827"/>
                </a:cubicBezTo>
                <a:cubicBezTo>
                  <a:pt x="102590" y="3593300"/>
                  <a:pt x="105428" y="3693994"/>
                  <a:pt x="100879" y="3794078"/>
                </a:cubicBezTo>
                <a:cubicBezTo>
                  <a:pt x="105428" y="3912359"/>
                  <a:pt x="106383" y="4030832"/>
                  <a:pt x="114527" y="4148920"/>
                </a:cubicBezTo>
                <a:cubicBezTo>
                  <a:pt x="115517" y="4163272"/>
                  <a:pt x="131664" y="4175907"/>
                  <a:pt x="128175" y="4189863"/>
                </a:cubicBezTo>
                <a:cubicBezTo>
                  <a:pt x="119420" y="4224885"/>
                  <a:pt x="76825" y="4265268"/>
                  <a:pt x="59936" y="4299045"/>
                </a:cubicBezTo>
                <a:cubicBezTo>
                  <a:pt x="50145" y="4318627"/>
                  <a:pt x="37015" y="4377084"/>
                  <a:pt x="32641" y="4394579"/>
                </a:cubicBezTo>
                <a:cubicBezTo>
                  <a:pt x="37190" y="4417325"/>
                  <a:pt x="36689" y="4441700"/>
                  <a:pt x="46288" y="4462818"/>
                </a:cubicBezTo>
                <a:cubicBezTo>
                  <a:pt x="94000" y="4567787"/>
                  <a:pt x="81572" y="4521791"/>
                  <a:pt x="141823" y="4572000"/>
                </a:cubicBezTo>
                <a:cubicBezTo>
                  <a:pt x="246920" y="4659579"/>
                  <a:pt x="122043" y="4572460"/>
                  <a:pt x="223709" y="4640239"/>
                </a:cubicBezTo>
                <a:cubicBezTo>
                  <a:pt x="252747" y="4727349"/>
                  <a:pt x="237862" y="4660126"/>
                  <a:pt x="210062" y="4817660"/>
                </a:cubicBezTo>
                <a:cubicBezTo>
                  <a:pt x="204472" y="4849339"/>
                  <a:pt x="209479" y="4883799"/>
                  <a:pt x="196414" y="4913194"/>
                </a:cubicBezTo>
                <a:cubicBezTo>
                  <a:pt x="189752" y="4928183"/>
                  <a:pt x="169118" y="4931391"/>
                  <a:pt x="155470" y="4940490"/>
                </a:cubicBezTo>
                <a:cubicBezTo>
                  <a:pt x="146372" y="4954138"/>
                  <a:pt x="133934" y="4966075"/>
                  <a:pt x="128175" y="4981433"/>
                </a:cubicBezTo>
                <a:cubicBezTo>
                  <a:pt x="120030" y="5003153"/>
                  <a:pt x="120153" y="5027168"/>
                  <a:pt x="114527" y="5049672"/>
                </a:cubicBezTo>
                <a:cubicBezTo>
                  <a:pt x="111038" y="5063628"/>
                  <a:pt x="105428" y="5076967"/>
                  <a:pt x="100879" y="5090615"/>
                </a:cubicBezTo>
                <a:cubicBezTo>
                  <a:pt x="96330" y="5122460"/>
                  <a:pt x="92986" y="5154500"/>
                  <a:pt x="87232" y="5186149"/>
                </a:cubicBezTo>
                <a:cubicBezTo>
                  <a:pt x="70274" y="5279421"/>
                  <a:pt x="73584" y="5203472"/>
                  <a:pt x="73584" y="5281684"/>
                </a:cubicBezTo>
              </a:path>
            </a:pathLst>
          </a:custGeom>
          <a:ln>
            <a:solidFill>
              <a:schemeClr val="accent6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7990-E5A4-4B8D-A9A3-BA3ED1B10B9C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04073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1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225 0.03816 L -0.28055 0.03816 " pathEditMode="relative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257 0.04972 L -0.20643 0.04972 " pathEditMode="relative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7.40056E-7 L -0.13611 -0.00162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" y="-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17 0.05088 L -0.28438 0.06128 " pathEditMode="relative" ptsTypes="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66 0.04857 L -0.43281 0.13229 " pathEditMode="relative" ptsTypes="AA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475 0.04857 L 0.21423 0.04857 " pathEditMode="relative" ptsTypes="AA"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257 0.04972 L -0.52934 -0.02382 " pathEditMode="relative" ptsTypes="AA"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386 -0.01226 L -0.61945 -0.08557 " pathEditMode="relative" ptsTypes="AA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146 -0.01226 L 0.25312 -0.0122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591 0.04972 L 0.3158 0.04972 " pathEditMode="relative" ptsTypes="AA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58 0.11147 L 0.57257 0.12211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5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486 0.05758 L 0.31475 0.03931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" y="-9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767 -0.01342 L 0.63889 0.12303 " pathEditMode="relative" ptsTypes="AA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9.25069E-8 L -0.36319 -0.00393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229600" cy="11430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Математическое лото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068462213"/>
              </p:ext>
            </p:extLst>
          </p:nvPr>
        </p:nvGraphicFramePr>
        <p:xfrm>
          <a:off x="289279" y="1116039"/>
          <a:ext cx="8496944" cy="544526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406862"/>
                <a:gridCol w="4090082"/>
              </a:tblGrid>
              <a:tr h="3047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05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Координатной  прямой </a:t>
                      </a:r>
                      <a:r>
                        <a:rPr lang="ru-RU" sz="1800" b="1" dirty="0" smtClean="0">
                          <a:effectLst/>
                          <a:latin typeface="Times New Roman"/>
                          <a:ea typeface="Times New Roman"/>
                        </a:rPr>
                        <a:t>называют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4520" marR="34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Прямую с выбранным началом отсчета, единичным отрезком и направлением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4520" marR="34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59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На координатной прямой точка с большей </a:t>
                      </a:r>
                      <a:r>
                        <a:rPr lang="ru-RU" sz="1800" b="1" dirty="0" smtClean="0">
                          <a:effectLst/>
                          <a:latin typeface="Times New Roman"/>
                          <a:ea typeface="Times New Roman"/>
                        </a:rPr>
                        <a:t>координатой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800" b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4520" marR="34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лежит правее точки с меньшей координатой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4520" marR="34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81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/>
                          <a:ea typeface="Times New Roman"/>
                        </a:rPr>
                        <a:t>Два 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числа называются </a:t>
                      </a:r>
                      <a:r>
                        <a:rPr lang="ru-RU" sz="1800" b="1" dirty="0" smtClean="0">
                          <a:effectLst/>
                          <a:latin typeface="Times New Roman"/>
                          <a:ea typeface="Times New Roman"/>
                        </a:rPr>
                        <a:t>противоположными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4520" marR="34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Отличающиеся друг от друга только знаками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4520" marR="34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95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Целыми числами </a:t>
                      </a:r>
                      <a:r>
                        <a:rPr lang="ru-RU" sz="1800" b="1" dirty="0" smtClean="0">
                          <a:effectLst/>
                          <a:latin typeface="Times New Roman"/>
                          <a:ea typeface="Times New Roman"/>
                        </a:rPr>
                        <a:t>называют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 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4520" marR="34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Натуральные числа, им противоположные и </a:t>
                      </a: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</a:rPr>
                        <a:t>ноль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4520" marR="34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58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r>
                        <a:rPr lang="ru-RU" sz="1800" b="1" dirty="0" smtClean="0">
                          <a:effectLst/>
                          <a:latin typeface="Times New Roman"/>
                          <a:ea typeface="Times New Roman"/>
                        </a:rPr>
                        <a:t>Сложить 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два отрицательных </a:t>
                      </a:r>
                      <a:r>
                        <a:rPr lang="ru-RU" sz="1800" b="1" dirty="0" smtClean="0">
                          <a:effectLst/>
                          <a:latin typeface="Times New Roman"/>
                          <a:ea typeface="Times New Roman"/>
                        </a:rPr>
                        <a:t>числа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4520" marR="34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Значит, сложить их модули, затем поставить перед полученным числом знак  «-».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4520" marR="34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2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r>
                        <a:rPr lang="ru-RU" sz="1800" b="1" dirty="0" smtClean="0">
                          <a:effectLst/>
                          <a:latin typeface="Times New Roman"/>
                          <a:ea typeface="Times New Roman"/>
                        </a:rPr>
                        <a:t>Модуль 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числа а </a:t>
                      </a:r>
                      <a:r>
                        <a:rPr lang="ru-RU" sz="1800" b="1" dirty="0" smtClean="0">
                          <a:effectLst/>
                          <a:latin typeface="Times New Roman"/>
                          <a:ea typeface="Times New Roman"/>
                        </a:rPr>
                        <a:t>–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4520" marR="34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Это расстояние (в единичных отрезках) от начала координат до точки А(а).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4520" marR="34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81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Сложить два числа с разными знаками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4520" marR="34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Значит, из большего модуля вычесть меньший и поставить знак большего модуля.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4520" marR="34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17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r>
                        <a:rPr lang="ru-RU" sz="1800" b="1" dirty="0" smtClean="0">
                          <a:effectLst/>
                          <a:latin typeface="Times New Roman"/>
                          <a:ea typeface="Times New Roman"/>
                        </a:rPr>
                        <a:t>Сумма 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двух отрицательных чисел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4520" marR="34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Есть число отрицательное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4520" marR="34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54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Вычитание двух чисел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4520" marR="34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Сложение уменьшаемого с числом, противоположным вычитаемому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4520" marR="34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877767" y="1196936"/>
            <a:ext cx="3780420" cy="54357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865756" y="1836400"/>
            <a:ext cx="3868122" cy="54053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830732" y="2564904"/>
            <a:ext cx="3870532" cy="50405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823761" y="3220437"/>
            <a:ext cx="3888432" cy="43204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810708" y="3717032"/>
            <a:ext cx="3923634" cy="43204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810708" y="4254896"/>
            <a:ext cx="3910581" cy="43204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850917" y="4797152"/>
            <a:ext cx="3888432" cy="638944"/>
          </a:xfrm>
          <a:prstGeom prst="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810708" y="5589240"/>
            <a:ext cx="3962462" cy="43204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810708" y="6151481"/>
            <a:ext cx="3923634" cy="432048"/>
          </a:xfrm>
          <a:prstGeom prst="rect">
            <a:avLst/>
          </a:prstGeom>
          <a:solidFill>
            <a:srgbClr val="66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7990-E5A4-4B8D-A9A3-BA3ED1B10B9C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8499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0" y="419807"/>
            <a:ext cx="9144000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dirty="0" smtClean="0">
                <a:solidFill>
                  <a:srgbClr val="F79646">
                    <a:lumMod val="10000"/>
                  </a:srgbClr>
                </a:solidFill>
                <a:latin typeface="Garamond Premr Pro" pitchFamily="18" charset="0"/>
                <a:ea typeface="Times New Roman" pitchFamily="18" charset="0"/>
                <a:cs typeface="Arial" pitchFamily="34" charset="0"/>
              </a:rPr>
              <a:t>На севере мороз 45⁰, а на экваторе жара 45⁰. Как это записать короче?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i="1" dirty="0" smtClean="0">
                <a:solidFill>
                  <a:srgbClr val="FF0000"/>
                </a:solidFill>
                <a:latin typeface="Garamond Premr Pro" pitchFamily="18" charset="0"/>
                <a:ea typeface="Times New Roman" pitchFamily="18" charset="0"/>
                <a:cs typeface="Arial" pitchFamily="34" charset="0"/>
              </a:rPr>
              <a:t>(-45⁰ и +45⁰)</a:t>
            </a:r>
            <a:endParaRPr lang="ru-RU" sz="4400" b="1" i="1" dirty="0" smtClean="0">
              <a:solidFill>
                <a:srgbClr val="FF0000"/>
              </a:solidFill>
              <a:latin typeface="Garamond Premr Pro" pitchFamily="18" charset="0"/>
              <a:cs typeface="Arial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400" b="1" dirty="0" smtClean="0">
                <a:solidFill>
                  <a:srgbClr val="F79646">
                    <a:lumMod val="10000"/>
                  </a:srgbClr>
                </a:solidFill>
                <a:latin typeface="Garamond Premr Pro" pitchFamily="18" charset="0"/>
                <a:ea typeface="Times New Roman" pitchFamily="18" charset="0"/>
                <a:cs typeface="Arial" pitchFamily="34" charset="0"/>
              </a:rPr>
              <a:t>Вася получил 90 рублей, а Коля должен другу 70 рублей. 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400" b="1" i="1" dirty="0" smtClean="0">
                <a:solidFill>
                  <a:srgbClr val="FF0000"/>
                </a:solidFill>
                <a:latin typeface="Garamond Premr Pro" pitchFamily="18" charset="0"/>
                <a:ea typeface="Times New Roman" pitchFamily="18" charset="0"/>
                <a:cs typeface="Arial" pitchFamily="34" charset="0"/>
              </a:rPr>
              <a:t>(+90 и -70)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400" b="1" dirty="0" smtClean="0">
                <a:solidFill>
                  <a:srgbClr val="F79646">
                    <a:lumMod val="10000"/>
                  </a:srgbClr>
                </a:solidFill>
                <a:latin typeface="Garamond Premr Pro" pitchFamily="18" charset="0"/>
                <a:ea typeface="Times New Roman" pitchFamily="18" charset="0"/>
                <a:cs typeface="Arial" pitchFamily="34" charset="0"/>
              </a:rPr>
              <a:t>Игорь выиграл 8 очков, а Стёпа получил 4 штрафных очка</a:t>
            </a:r>
            <a:r>
              <a:rPr lang="ru-RU" sz="4400" b="1" dirty="0" smtClean="0">
                <a:solidFill>
                  <a:srgbClr val="F79646">
                    <a:lumMod val="10000"/>
                  </a:srgbClr>
                </a:solidFill>
                <a:latin typeface="Garamond Premr Pro" pitchFamily="18" charset="0"/>
                <a:cs typeface="Arial" pitchFamily="34" charset="0"/>
              </a:rPr>
              <a:t>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400" b="1" i="1" dirty="0" smtClean="0">
                <a:solidFill>
                  <a:srgbClr val="FF0000"/>
                </a:solidFill>
                <a:latin typeface="Garamond Premr Pro" pitchFamily="18" charset="0"/>
                <a:cs typeface="Arial" pitchFamily="34" charset="0"/>
              </a:rPr>
              <a:t>(+8 и -4)</a:t>
            </a:r>
          </a:p>
        </p:txBody>
      </p:sp>
      <p:pic>
        <p:nvPicPr>
          <p:cNvPr id="5" name="Рисунок 4" descr="1746532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57356" y="1714488"/>
            <a:ext cx="1328064" cy="914405"/>
          </a:xfrm>
          <a:prstGeom prst="rect">
            <a:avLst/>
          </a:prstGeom>
        </p:spPr>
      </p:pic>
      <p:pic>
        <p:nvPicPr>
          <p:cNvPr id="6" name="Рисунок 5" descr="2cc46179f48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72198" y="1428736"/>
            <a:ext cx="1328734" cy="1332064"/>
          </a:xfrm>
          <a:prstGeom prst="rect">
            <a:avLst/>
          </a:prstGeom>
        </p:spPr>
      </p:pic>
      <p:pic>
        <p:nvPicPr>
          <p:cNvPr id="7" name="Рисунок 6" descr="1ae62a56340ecb494e588c9be5dac853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57356" y="3786190"/>
            <a:ext cx="1116219" cy="714380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7990-E5A4-4B8D-A9A3-BA3ED1B10B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5423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3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3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3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3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3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3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3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3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3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3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3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427" y="1340768"/>
            <a:ext cx="3466728" cy="1143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Задание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60649"/>
            <a:ext cx="8352928" cy="1368152"/>
          </a:xfrm>
        </p:spPr>
        <p:txBody>
          <a:bodyPr/>
          <a:lstStyle/>
          <a:p>
            <a:r>
              <a:rPr lang="ru-RU" b="1" dirty="0" smtClean="0">
                <a:solidFill>
                  <a:srgbClr val="333333"/>
                </a:solidFill>
                <a:latin typeface="Times New Roman"/>
                <a:ea typeface="Times New Roman"/>
              </a:rPr>
              <a:t>Где же используются в жизни положительные и отрицательные числа?</a:t>
            </a:r>
          </a:p>
        </p:txBody>
      </p:sp>
      <p:sp>
        <p:nvSpPr>
          <p:cNvPr id="4" name="Пятно 2 3"/>
          <p:cNvSpPr/>
          <p:nvPr/>
        </p:nvSpPr>
        <p:spPr>
          <a:xfrm>
            <a:off x="683568" y="1556792"/>
            <a:ext cx="8208912" cy="5040560"/>
          </a:xfrm>
          <a:prstGeom prst="irregularSeal2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3200" b="1" dirty="0">
                <a:solidFill>
                  <a:srgbClr val="FFFF00"/>
                </a:solidFill>
                <a:latin typeface="Times New Roman"/>
                <a:ea typeface="Times New Roman"/>
              </a:rPr>
              <a:t>Изобразите на листе А4 ваши ассоциации с  этими знаками</a:t>
            </a:r>
            <a:r>
              <a:rPr lang="ru-RU" sz="3200" b="1" dirty="0">
                <a:solidFill>
                  <a:srgbClr val="FFFF00"/>
                </a:solidFill>
              </a:rPr>
              <a:t/>
            </a:r>
            <a:br>
              <a:rPr lang="ru-RU" sz="3200" b="1" dirty="0">
                <a:solidFill>
                  <a:srgbClr val="FFFF00"/>
                </a:solidFill>
              </a:rPr>
            </a:b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7990-E5A4-4B8D-A9A3-BA3ED1B10B9C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82490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464</TotalTime>
  <Words>477</Words>
  <Application>Microsoft Office PowerPoint</Application>
  <PresentationFormat>Экран (4:3)</PresentationFormat>
  <Paragraphs>186</Paragraphs>
  <Slides>19</Slides>
  <Notes>0</Notes>
  <HiddenSlides>0</HiddenSlides>
  <MMClips>8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Тема Office</vt:lpstr>
      <vt:lpstr>1_Тема Office</vt:lpstr>
      <vt:lpstr>Слайд 1</vt:lpstr>
      <vt:lpstr>Слайд 2</vt:lpstr>
      <vt:lpstr>Слайд 3</vt:lpstr>
      <vt:lpstr>Слайд 4</vt:lpstr>
      <vt:lpstr>Цели:</vt:lpstr>
      <vt:lpstr>Слайд 6</vt:lpstr>
      <vt:lpstr>Математическое лото</vt:lpstr>
      <vt:lpstr>Слайд 8</vt:lpstr>
      <vt:lpstr>Задание</vt:lpstr>
      <vt:lpstr>Слайд 10</vt:lpstr>
      <vt:lpstr>Слайд 11</vt:lpstr>
      <vt:lpstr>Физкультминутка</vt:lpstr>
      <vt:lpstr>Задача Мудрецов “Найти сумму всех целых чисел от – 499 до 501”.</vt:lpstr>
      <vt:lpstr>шифровка</vt:lpstr>
      <vt:lpstr>Галантус (подснежник)</vt:lpstr>
      <vt:lpstr>Пролеска или сцилла</vt:lpstr>
      <vt:lpstr>Домашнее задание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в 6 А классе</dc:title>
  <dc:creator>Лида Козляковская</dc:creator>
  <cp:lastModifiedBy>Марина</cp:lastModifiedBy>
  <cp:revision>50</cp:revision>
  <dcterms:created xsi:type="dcterms:W3CDTF">2016-02-21T03:41:09Z</dcterms:created>
  <dcterms:modified xsi:type="dcterms:W3CDTF">2021-02-19T00:35:45Z</dcterms:modified>
</cp:coreProperties>
</file>