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80" r:id="rId3"/>
    <p:sldId id="281" r:id="rId4"/>
    <p:sldId id="300" r:id="rId5"/>
    <p:sldId id="301" r:id="rId6"/>
    <p:sldId id="291" r:id="rId7"/>
    <p:sldId id="284" r:id="rId8"/>
    <p:sldId id="290" r:id="rId9"/>
    <p:sldId id="304" r:id="rId10"/>
    <p:sldId id="295" r:id="rId11"/>
    <p:sldId id="296" r:id="rId12"/>
    <p:sldId id="286" r:id="rId13"/>
    <p:sldId id="287" r:id="rId14"/>
    <p:sldId id="298" r:id="rId15"/>
    <p:sldId id="299" r:id="rId16"/>
    <p:sldId id="289" r:id="rId17"/>
    <p:sldId id="30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B14A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890" autoAdjust="0"/>
    <p:restoredTop sz="90143" autoAdjust="0"/>
  </p:normalViewPr>
  <p:slideViewPr>
    <p:cSldViewPr snapToGrid="0">
      <p:cViewPr varScale="1">
        <p:scale>
          <a:sx n="65" d="100"/>
          <a:sy n="65" d="100"/>
        </p:scale>
        <p:origin x="-732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4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2" Type="http://schemas.openxmlformats.org/officeDocument/2006/relationships/image" Target="../media/image12.wmf"/><Relationship Id="rId1" Type="http://schemas.openxmlformats.org/officeDocument/2006/relationships/image" Target="../media/image20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image" Target="../media/image30.wmf"/><Relationship Id="rId7" Type="http://schemas.openxmlformats.org/officeDocument/2006/relationships/image" Target="../media/image34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Relationship Id="rId9" Type="http://schemas.openxmlformats.org/officeDocument/2006/relationships/image" Target="../media/image36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image" Target="../media/image40.wmf"/><Relationship Id="rId7" Type="http://schemas.openxmlformats.org/officeDocument/2006/relationships/image" Target="../media/image44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Relationship Id="rId9" Type="http://schemas.openxmlformats.org/officeDocument/2006/relationships/image" Target="../media/image4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63127-69CB-4833-9049-03815B240DC8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61E850-680C-4634-A2FB-02A88FB1C6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Аргумент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функции — независимая переменная, от значений которой зависят значения функции.</a:t>
            </a: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Аргументом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функции от одной переменной, Y =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(x), является </a:t>
            </a:r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определяющий значения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1E850-680C-4634-A2FB-02A88FB1C66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0EE56-B85D-42A8-AEA7-D55BD4534052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2446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7E45-0449-4950-A355-59FD3BC7BCA3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393CA-70A5-42B7-B072-66A5FE85AC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5070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7E45-0449-4950-A355-59FD3BC7BCA3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393CA-70A5-42B7-B072-66A5FE85AC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2127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7E45-0449-4950-A355-59FD3BC7BCA3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393CA-70A5-42B7-B072-66A5FE85AC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5054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9160933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828800"/>
            <a:ext cx="50292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46800" y="1828800"/>
            <a:ext cx="5029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146800" y="3733800"/>
            <a:ext cx="5029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8288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4741333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957733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085C25F2-ACDC-4B75-AF9A-56B7A18983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914400" y="152400"/>
            <a:ext cx="9160933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828800"/>
            <a:ext cx="5029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46800" y="1828800"/>
            <a:ext cx="5029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914400" y="3733800"/>
            <a:ext cx="5029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46800" y="3733800"/>
            <a:ext cx="5029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8288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741333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957733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0D9350DB-622D-4B89-AC06-F7AD8AAA22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7E45-0449-4950-A355-59FD3BC7BCA3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393CA-70A5-42B7-B072-66A5FE85AC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2904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7E45-0449-4950-A355-59FD3BC7BCA3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393CA-70A5-42B7-B072-66A5FE85AC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9533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7E45-0449-4950-A355-59FD3BC7BCA3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393CA-70A5-42B7-B072-66A5FE85AC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6178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7E45-0449-4950-A355-59FD3BC7BCA3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393CA-70A5-42B7-B072-66A5FE85AC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3600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7E45-0449-4950-A355-59FD3BC7BCA3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393CA-70A5-42B7-B072-66A5FE85AC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1891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7E45-0449-4950-A355-59FD3BC7BCA3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393CA-70A5-42B7-B072-66A5FE85AC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8253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7E45-0449-4950-A355-59FD3BC7BCA3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393CA-70A5-42B7-B072-66A5FE85AC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90217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7E45-0449-4950-A355-59FD3BC7BCA3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393CA-70A5-42B7-B072-66A5FE85AC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9490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07E45-0449-4950-A355-59FD3BC7BCA3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393CA-70A5-42B7-B072-66A5FE85AC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9128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0.bin"/><Relationship Id="rId11" Type="http://schemas.openxmlformats.org/officeDocument/2006/relationships/oleObject" Target="../embeddings/oleObject35.bin"/><Relationship Id="rId5" Type="http://schemas.openxmlformats.org/officeDocument/2006/relationships/oleObject" Target="../embeddings/oleObject29.bin"/><Relationship Id="rId10" Type="http://schemas.openxmlformats.org/officeDocument/2006/relationships/oleObject" Target="../embeddings/oleObject34.bin"/><Relationship Id="rId4" Type="http://schemas.openxmlformats.org/officeDocument/2006/relationships/oleObject" Target="../embeddings/oleObject28.bin"/><Relationship Id="rId9" Type="http://schemas.openxmlformats.org/officeDocument/2006/relationships/oleObject" Target="../embeddings/oleObject33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9.bin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38.bin"/><Relationship Id="rId10" Type="http://schemas.openxmlformats.org/officeDocument/2006/relationships/oleObject" Target="../embeddings/oleObject43.bin"/><Relationship Id="rId4" Type="http://schemas.openxmlformats.org/officeDocument/2006/relationships/oleObject" Target="../embeddings/oleObject37.bin"/><Relationship Id="rId9" Type="http://schemas.openxmlformats.org/officeDocument/2006/relationships/oleObject" Target="../embeddings/oleObject42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3.xml"/><Relationship Id="rId7" Type="http://schemas.openxmlformats.org/officeDocument/2006/relationships/slide" Target="slide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4" Type="http://schemas.openxmlformats.org/officeDocument/2006/relationships/slide" Target="slide7.xml"/><Relationship Id="rId9" Type="http://schemas.openxmlformats.org/officeDocument/2006/relationships/slide" Target="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oleObject" Target="../embeddings/oleObject4.bin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9.jpeg"/><Relationship Id="rId5" Type="http://schemas.openxmlformats.org/officeDocument/2006/relationships/oleObject" Target="../embeddings/oleObject11.bin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23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22.png"/><Relationship Id="rId5" Type="http://schemas.openxmlformats.org/officeDocument/2006/relationships/oleObject" Target="../embeddings/oleObject19.bin"/><Relationship Id="rId10" Type="http://schemas.openxmlformats.org/officeDocument/2006/relationships/oleObject" Target="../embeddings/oleObject24.bin"/><Relationship Id="rId4" Type="http://schemas.openxmlformats.org/officeDocument/2006/relationships/oleObject" Target="../embeddings/oleObject18.bin"/><Relationship Id="rId9" Type="http://schemas.openxmlformats.org/officeDocument/2006/relationships/oleObject" Target="../embeddings/oleObject2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2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6626" y="1476103"/>
            <a:ext cx="10758488" cy="205087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Классная работа. </a:t>
            </a:r>
            <a:br>
              <a:rPr lang="ru-RU" sz="4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8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8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4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Формулы сложения</a:t>
            </a:r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ru-RU" sz="4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br>
              <a:rPr lang="ru-RU" sz="4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4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Формулы двойного угла</a:t>
            </a:r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. </a:t>
            </a:r>
            <a:endParaRPr lang="ru-RU" sz="24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9549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10215154" cy="1600200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Задание 2</a:t>
            </a:r>
            <a:r>
              <a:rPr lang="ru-RU" sz="3600" dirty="0">
                <a:solidFill>
                  <a:srgbClr val="0000FF"/>
                </a:solidFill>
              </a:rPr>
              <a:t/>
            </a:r>
            <a:br>
              <a:rPr lang="ru-RU" sz="3600" dirty="0">
                <a:solidFill>
                  <a:srgbClr val="0000FF"/>
                </a:solidFill>
              </a:rPr>
            </a:br>
            <a:r>
              <a:rPr lang="ru-RU" sz="3600" dirty="0">
                <a:solidFill>
                  <a:srgbClr val="0000FF"/>
                </a:solidFill>
              </a:rPr>
              <a:t> </a:t>
            </a:r>
            <a: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Вычислите </a:t>
            </a:r>
            <a:r>
              <a:rPr lang="ru-RU" sz="3200" dirty="0">
                <a:latin typeface="Tahoma" pitchFamily="34" charset="0"/>
                <a:ea typeface="Tahoma" pitchFamily="34" charset="0"/>
                <a:cs typeface="Tahoma" pitchFamily="34" charset="0"/>
              </a:rPr>
              <a:t>, используя формулу двойного  угла: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/>
              <a:t> </a:t>
            </a:r>
          </a:p>
        </p:txBody>
      </p:sp>
      <p:graphicFrame>
        <p:nvGraphicFramePr>
          <p:cNvPr id="54276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166948" y="4530636"/>
          <a:ext cx="3454400" cy="1071563"/>
        </p:xfrm>
        <a:graphic>
          <a:graphicData uri="http://schemas.openxmlformats.org/presentationml/2006/ole">
            <p:oleObj spid="_x0000_s58370" name="Формула" r:id="rId3" imgW="952200" imgH="393480" progId="Equation.3">
              <p:embed/>
            </p:oleObj>
          </a:graphicData>
        </a:graphic>
      </p:graphicFrame>
      <p:graphicFrame>
        <p:nvGraphicFramePr>
          <p:cNvPr id="54278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1150983" y="3777343"/>
          <a:ext cx="2540000" cy="503238"/>
        </p:xfrm>
        <a:graphic>
          <a:graphicData uri="http://schemas.openxmlformats.org/presentationml/2006/ole">
            <p:oleObj spid="_x0000_s58371" name="Формула" r:id="rId4" imgW="672840" imgH="177480" progId="Equation.3">
              <p:embed/>
            </p:oleObj>
          </a:graphicData>
        </a:graphic>
      </p:graphicFrame>
      <p:graphicFrame>
        <p:nvGraphicFramePr>
          <p:cNvPr id="54280" name="Object 8"/>
          <p:cNvGraphicFramePr>
            <a:graphicFrameLocks noChangeAspect="1"/>
          </p:cNvGraphicFramePr>
          <p:nvPr/>
        </p:nvGraphicFramePr>
        <p:xfrm>
          <a:off x="4149811" y="3800837"/>
          <a:ext cx="6078416" cy="614409"/>
        </p:xfrm>
        <a:graphic>
          <a:graphicData uri="http://schemas.openxmlformats.org/presentationml/2006/ole">
            <p:oleObj spid="_x0000_s58372" name="Формула" r:id="rId5" imgW="1320480" imgH="177480" progId="Equation.3">
              <p:embed/>
            </p:oleObj>
          </a:graphicData>
        </a:graphic>
      </p:graphicFrame>
      <p:graphicFrame>
        <p:nvGraphicFramePr>
          <p:cNvPr id="54283" name="Object 11"/>
          <p:cNvGraphicFramePr>
            <a:graphicFrameLocks noChangeAspect="1"/>
          </p:cNvGraphicFramePr>
          <p:nvPr/>
        </p:nvGraphicFramePr>
        <p:xfrm>
          <a:off x="4550228" y="4532813"/>
          <a:ext cx="2743200" cy="1101725"/>
        </p:xfrm>
        <a:graphic>
          <a:graphicData uri="http://schemas.openxmlformats.org/presentationml/2006/ole">
            <p:oleObj spid="_x0000_s58374" name="Формула" r:id="rId6" imgW="634680" imgH="393480" progId="Equation.3">
              <p:embed/>
            </p:oleObj>
          </a:graphicData>
        </a:graphic>
      </p:graphicFrame>
      <p:graphicFrame>
        <p:nvGraphicFramePr>
          <p:cNvPr id="54284" name="Object 12"/>
          <p:cNvGraphicFramePr>
            <a:graphicFrameLocks noChangeAspect="1"/>
          </p:cNvGraphicFramePr>
          <p:nvPr/>
        </p:nvGraphicFramePr>
        <p:xfrm>
          <a:off x="7342777" y="4469675"/>
          <a:ext cx="1930400" cy="1152525"/>
        </p:xfrm>
        <a:graphic>
          <a:graphicData uri="http://schemas.openxmlformats.org/presentationml/2006/ole">
            <p:oleObj spid="_x0000_s58375" name="Формула" r:id="rId7" imgW="495000" imgH="393480" progId="Equation.3">
              <p:embed/>
            </p:oleObj>
          </a:graphicData>
        </a:graphic>
      </p:graphicFrame>
      <p:graphicFrame>
        <p:nvGraphicFramePr>
          <p:cNvPr id="54285" name="Object 13"/>
          <p:cNvGraphicFramePr>
            <a:graphicFrameLocks noChangeAspect="1"/>
          </p:cNvGraphicFramePr>
          <p:nvPr/>
        </p:nvGraphicFramePr>
        <p:xfrm>
          <a:off x="9351554" y="4519749"/>
          <a:ext cx="857251" cy="1041400"/>
        </p:xfrm>
        <a:graphic>
          <a:graphicData uri="http://schemas.openxmlformats.org/presentationml/2006/ole">
            <p:oleObj spid="_x0000_s58376" name="Формула" r:id="rId8" imgW="266400" imgH="431640" progId="Equation.3">
              <p:embed/>
            </p:oleObj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658985" y="1685109"/>
          <a:ext cx="9104810" cy="1854926"/>
        </p:xfrm>
        <a:graphic>
          <a:graphicData uri="http://schemas.openxmlformats.org/drawingml/2006/table">
            <a:tbl>
              <a:tblPr/>
              <a:tblGrid>
                <a:gridCol w="4539322"/>
                <a:gridCol w="4565488"/>
              </a:tblGrid>
              <a:tr h="4106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85"/>
                        </a:spcAft>
                      </a:pPr>
                      <a:r>
                        <a:rPr lang="ru-RU" sz="2000" b="1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</a:t>
                      </a:r>
                      <a:r>
                        <a:rPr lang="ru-RU" sz="20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группа</a:t>
                      </a:r>
                      <a:endParaRPr lang="ru-RU" sz="20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85"/>
                        </a:spcAft>
                      </a:pPr>
                      <a:r>
                        <a:rPr lang="ru-RU" sz="2000" b="1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 </a:t>
                      </a:r>
                      <a:r>
                        <a:rPr lang="ru-RU" sz="20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группа</a:t>
                      </a:r>
                      <a:endParaRPr lang="ru-RU" sz="20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2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985"/>
                        </a:spcAft>
                      </a:pPr>
                      <a:endParaRPr lang="ru-RU" sz="20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985"/>
                        </a:spcAft>
                      </a:pPr>
                      <a:endParaRPr lang="ru-RU" sz="20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8380" name="Object 12"/>
          <p:cNvGraphicFramePr>
            <a:graphicFrameLocks noChangeAspect="1"/>
          </p:cNvGraphicFramePr>
          <p:nvPr/>
        </p:nvGraphicFramePr>
        <p:xfrm>
          <a:off x="2181815" y="2310312"/>
          <a:ext cx="3336925" cy="1141413"/>
        </p:xfrm>
        <a:graphic>
          <a:graphicData uri="http://schemas.openxmlformats.org/presentationml/2006/ole">
            <p:oleObj spid="_x0000_s58380" name="Формула" r:id="rId9" imgW="863280" imgH="393480" progId="Equation.3">
              <p:embed/>
            </p:oleObj>
          </a:graphicData>
        </a:graphic>
      </p:graphicFrame>
      <p:graphicFrame>
        <p:nvGraphicFramePr>
          <p:cNvPr id="58382" name="Object 14"/>
          <p:cNvGraphicFramePr>
            <a:graphicFrameLocks noChangeAspect="1"/>
          </p:cNvGraphicFramePr>
          <p:nvPr/>
        </p:nvGraphicFramePr>
        <p:xfrm>
          <a:off x="6334125" y="2628900"/>
          <a:ext cx="3876675" cy="515938"/>
        </p:xfrm>
        <a:graphic>
          <a:graphicData uri="http://schemas.openxmlformats.org/presentationml/2006/ole">
            <p:oleObj spid="_x0000_s58382" name="Формула" r:id="rId10" imgW="1002960" imgH="177480" progId="Equation.3">
              <p:embed/>
            </p:oleObj>
          </a:graphicData>
        </a:graphic>
      </p:graphicFrame>
      <p:graphicFrame>
        <p:nvGraphicFramePr>
          <p:cNvPr id="58383" name="Object 15"/>
          <p:cNvGraphicFramePr>
            <a:graphicFrameLocks noChangeAspect="1"/>
          </p:cNvGraphicFramePr>
          <p:nvPr/>
        </p:nvGraphicFramePr>
        <p:xfrm>
          <a:off x="1286555" y="5746750"/>
          <a:ext cx="7115176" cy="590550"/>
        </p:xfrm>
        <a:graphic>
          <a:graphicData uri="http://schemas.openxmlformats.org/presentationml/2006/ole">
            <p:oleObj spid="_x0000_s58383" name="Формула" r:id="rId11" imgW="184140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88273" y="1946366"/>
          <a:ext cx="9078688" cy="3122024"/>
        </p:xfrm>
        <a:graphic>
          <a:graphicData uri="http://schemas.openxmlformats.org/drawingml/2006/table">
            <a:tbl>
              <a:tblPr/>
              <a:tblGrid>
                <a:gridCol w="2251117"/>
                <a:gridCol w="2275182"/>
                <a:gridCol w="2276532"/>
                <a:gridCol w="2275857"/>
              </a:tblGrid>
              <a:tr h="38684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85"/>
                        </a:spcAft>
                      </a:pPr>
                      <a:r>
                        <a:rPr lang="ru-RU" sz="2000" b="1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</a:t>
                      </a:r>
                      <a:r>
                        <a:rPr lang="ru-RU" sz="20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группа</a:t>
                      </a:r>
                      <a:endParaRPr lang="ru-RU" sz="20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85"/>
                        </a:spcAft>
                      </a:pPr>
                      <a:r>
                        <a:rPr lang="ru-RU" sz="2000" b="1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 </a:t>
                      </a:r>
                      <a:r>
                        <a:rPr lang="ru-RU" sz="20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группа</a:t>
                      </a:r>
                      <a:endParaRPr lang="ru-RU" sz="20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351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985"/>
                        </a:spcAft>
                      </a:pPr>
                      <a:r>
                        <a:rPr lang="ru-RU" sz="2000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1) 182°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985"/>
                        </a:spcAft>
                      </a:pPr>
                      <a:r>
                        <a:rPr lang="ru-RU" sz="2000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2) -185°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985"/>
                        </a:spcAft>
                      </a:pPr>
                      <a:r>
                        <a:rPr lang="ru-RU" sz="2000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3) - 89°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985"/>
                        </a:spcAft>
                      </a:pPr>
                      <a:r>
                        <a:rPr lang="ru-RU" sz="2000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4) 91°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985"/>
                        </a:spcAft>
                      </a:pPr>
                      <a:r>
                        <a:rPr lang="ru-RU" sz="2000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5) 3°</a:t>
                      </a: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985"/>
                        </a:spcAft>
                      </a:pPr>
                      <a:r>
                        <a:rPr lang="ru-RU" sz="2000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1) 359°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985"/>
                        </a:spcAft>
                      </a:pPr>
                      <a:r>
                        <a:rPr lang="ru-RU" sz="2000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2) -68°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985"/>
                        </a:spcAft>
                      </a:pPr>
                      <a:r>
                        <a:rPr lang="ru-RU" sz="2000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3) 89°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985"/>
                        </a:spcAft>
                      </a:pPr>
                      <a:r>
                        <a:rPr lang="ru-RU" sz="2000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4) -101°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985"/>
                        </a:spcAft>
                      </a:pPr>
                      <a:r>
                        <a:rPr lang="ru-RU" sz="2000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5) 231°</a:t>
                      </a: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1384662" y="1149531"/>
            <a:ext cx="108073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 По заданному углу определить четверть.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33763" y="461945"/>
            <a:ext cx="26308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Задание 3</a:t>
            </a:r>
            <a:endParaRPr lang="ru-RU" sz="3600" dirty="0"/>
          </a:p>
        </p:txBody>
      </p:sp>
      <p:pic>
        <p:nvPicPr>
          <p:cNvPr id="87041" name="Picture 1" descr="C:\Users\larisa\Desktop\trigonometriya-okruzhnost-napravleni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72023" y="310605"/>
            <a:ext cx="2288904" cy="228890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9912531" cy="13330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Задание 4</a:t>
            </a:r>
            <a:endParaRPr lang="ru-RU" sz="3600" b="1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2886" y="1463039"/>
            <a:ext cx="10515600" cy="4622483"/>
          </a:xfrm>
          <a:effectLst>
            <a:softEdge rad="127000"/>
          </a:effectLst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Найти значение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2α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, зная 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что 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=-0,8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и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α 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 угол </a:t>
            </a:r>
            <a:r>
              <a:rPr lang="ru-RU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3 четверти.</a:t>
            </a:r>
            <a:endParaRPr lang="en-US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Записать алгоритм решения.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93185" name="Picture 1" descr="C:\Users\larisa\Desktop\Безымянный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14494" y="2684206"/>
            <a:ext cx="7367884" cy="302342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045029" y="653142"/>
            <a:ext cx="9030304" cy="489857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Решение:</a:t>
            </a:r>
          </a:p>
        </p:txBody>
      </p:sp>
      <p:graphicFrame>
        <p:nvGraphicFramePr>
          <p:cNvPr id="49156" name="Object 4"/>
          <p:cNvGraphicFramePr>
            <a:graphicFrameLocks noChangeAspect="1"/>
          </p:cNvGraphicFramePr>
          <p:nvPr>
            <p:ph sz="quarter" idx="1"/>
          </p:nvPr>
        </p:nvGraphicFramePr>
        <p:xfrm>
          <a:off x="862149" y="1265601"/>
          <a:ext cx="4572000" cy="461962"/>
        </p:xfrm>
        <a:graphic>
          <a:graphicData uri="http://schemas.openxmlformats.org/presentationml/2006/ole">
            <p:oleObj spid="_x0000_s46082" name="Формула" r:id="rId3" imgW="1320480" imgH="177480" progId="Equation.3">
              <p:embed/>
            </p:oleObj>
          </a:graphicData>
        </a:graphic>
      </p:graphicFrame>
      <p:graphicFrame>
        <p:nvGraphicFramePr>
          <p:cNvPr id="49158" name="Object 6"/>
          <p:cNvGraphicFramePr>
            <a:graphicFrameLocks noChangeAspect="1"/>
          </p:cNvGraphicFramePr>
          <p:nvPr>
            <p:ph sz="quarter" idx="2"/>
          </p:nvPr>
        </p:nvGraphicFramePr>
        <p:xfrm>
          <a:off x="936171" y="1903777"/>
          <a:ext cx="4064000" cy="492125"/>
        </p:xfrm>
        <a:graphic>
          <a:graphicData uri="http://schemas.openxmlformats.org/presentationml/2006/ole">
            <p:oleObj spid="_x0000_s46083" name="Формула" r:id="rId4" imgW="1257120" imgH="203040" progId="Equation.3">
              <p:embed/>
            </p:oleObj>
          </a:graphicData>
        </a:graphic>
      </p:graphicFrame>
      <p:graphicFrame>
        <p:nvGraphicFramePr>
          <p:cNvPr id="49160" name="Object 8"/>
          <p:cNvGraphicFramePr>
            <a:graphicFrameLocks noChangeAspect="1"/>
          </p:cNvGraphicFramePr>
          <p:nvPr>
            <p:ph sz="quarter" idx="3"/>
          </p:nvPr>
        </p:nvGraphicFramePr>
        <p:xfrm>
          <a:off x="4947921" y="1834061"/>
          <a:ext cx="5080000" cy="547688"/>
        </p:xfrm>
        <a:graphic>
          <a:graphicData uri="http://schemas.openxmlformats.org/presentationml/2006/ole">
            <p:oleObj spid="_x0000_s46084" name="Формула" r:id="rId5" imgW="1676160" imgH="241200" progId="Equation.3">
              <p:embed/>
            </p:oleObj>
          </a:graphicData>
        </a:graphic>
      </p:graphicFrame>
      <p:graphicFrame>
        <p:nvGraphicFramePr>
          <p:cNvPr id="49162" name="Object 10"/>
          <p:cNvGraphicFramePr>
            <a:graphicFrameLocks noChangeAspect="1"/>
          </p:cNvGraphicFramePr>
          <p:nvPr>
            <p:ph sz="quarter" idx="4"/>
          </p:nvPr>
        </p:nvGraphicFramePr>
        <p:xfrm>
          <a:off x="1002937" y="2549888"/>
          <a:ext cx="4064000" cy="552450"/>
        </p:xfrm>
        <a:graphic>
          <a:graphicData uri="http://schemas.openxmlformats.org/presentationml/2006/ole">
            <p:oleObj spid="_x0000_s46085" name="Формула" r:id="rId6" imgW="1396800" imgH="253800" progId="Equation.3">
              <p:embed/>
            </p:oleObj>
          </a:graphicData>
        </a:graphic>
      </p:graphicFrame>
      <p:graphicFrame>
        <p:nvGraphicFramePr>
          <p:cNvPr id="49164" name="Object 12"/>
          <p:cNvGraphicFramePr>
            <a:graphicFrameLocks noChangeAspect="1"/>
          </p:cNvGraphicFramePr>
          <p:nvPr/>
        </p:nvGraphicFramePr>
        <p:xfrm>
          <a:off x="1029064" y="3080657"/>
          <a:ext cx="5528490" cy="551792"/>
        </p:xfrm>
        <a:graphic>
          <a:graphicData uri="http://schemas.openxmlformats.org/presentationml/2006/ole">
            <p:oleObj spid="_x0000_s46086" name="Формула" r:id="rId7" imgW="1523880" imgH="203040" progId="Equation.3">
              <p:embed/>
            </p:oleObj>
          </a:graphicData>
        </a:graphic>
      </p:graphicFrame>
      <p:graphicFrame>
        <p:nvGraphicFramePr>
          <p:cNvPr id="49165" name="Object 13"/>
          <p:cNvGraphicFramePr>
            <a:graphicFrameLocks noChangeAspect="1"/>
          </p:cNvGraphicFramePr>
          <p:nvPr/>
        </p:nvGraphicFramePr>
        <p:xfrm>
          <a:off x="1013884" y="3627120"/>
          <a:ext cx="2442633" cy="496888"/>
        </p:xfrm>
        <a:graphic>
          <a:graphicData uri="http://schemas.openxmlformats.org/presentationml/2006/ole">
            <p:oleObj spid="_x0000_s46087" name="Формула" r:id="rId8" imgW="749160" imgH="203040" progId="Equation.3">
              <p:embed/>
            </p:oleObj>
          </a:graphicData>
        </a:graphic>
      </p:graphicFrame>
      <p:graphicFrame>
        <p:nvGraphicFramePr>
          <p:cNvPr id="49166" name="Object 14"/>
          <p:cNvGraphicFramePr>
            <a:graphicFrameLocks noChangeAspect="1"/>
          </p:cNvGraphicFramePr>
          <p:nvPr/>
        </p:nvGraphicFramePr>
        <p:xfrm>
          <a:off x="2286000" y="4185920"/>
          <a:ext cx="3760837" cy="479162"/>
        </p:xfrm>
        <a:graphic>
          <a:graphicData uri="http://schemas.openxmlformats.org/presentationml/2006/ole">
            <p:oleObj spid="_x0000_s46088" name="Формула" r:id="rId9" imgW="1269720" imgH="215640" progId="Equation.3">
              <p:embed/>
            </p:oleObj>
          </a:graphicData>
        </a:graphic>
      </p:graphicFrame>
      <p:graphicFrame>
        <p:nvGraphicFramePr>
          <p:cNvPr id="49167" name="Object 15"/>
          <p:cNvGraphicFramePr>
            <a:graphicFrameLocks noChangeAspect="1"/>
          </p:cNvGraphicFramePr>
          <p:nvPr/>
        </p:nvGraphicFramePr>
        <p:xfrm>
          <a:off x="5944255" y="4235993"/>
          <a:ext cx="811349" cy="405675"/>
        </p:xfrm>
        <a:graphic>
          <a:graphicData uri="http://schemas.openxmlformats.org/presentationml/2006/ole">
            <p:oleObj spid="_x0000_s46089" name="Формула" r:id="rId10" imgW="304560" imgH="203040" progId="Equation.3">
              <p:embed/>
            </p:oleObj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005840" y="4715691"/>
            <a:ext cx="8059783" cy="169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Алгоритм решения</a:t>
            </a:r>
            <a:endParaRPr lang="ru-RU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indent="-609600">
              <a:buFontTx/>
              <a:buAutoNum type="arabicPeriod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Записать основное тригонометрическое тождество.</a:t>
            </a:r>
          </a:p>
          <a:p>
            <a:pPr indent="-609600">
              <a:buFontTx/>
              <a:buAutoNum type="arabicPeriod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Выразить нужную функцию.</a:t>
            </a:r>
          </a:p>
          <a:p>
            <a:pPr indent="-609600">
              <a:buFontTx/>
              <a:buAutoNum type="arabicPeriod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Определить какая четверть и знак функции в этой четверти.</a:t>
            </a:r>
          </a:p>
          <a:p>
            <a:pPr indent="-609600">
              <a:buFontTx/>
              <a:buAutoNum type="arabicPeriod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Извлечь корень.</a:t>
            </a:r>
          </a:p>
          <a:p>
            <a:pPr indent="-609600">
              <a:buFontTx/>
              <a:buAutoNum type="arabicPeriod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Все величины подставить в формулу.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6091" name="Object 11"/>
          <p:cNvGraphicFramePr>
            <a:graphicFrameLocks noChangeAspect="1"/>
          </p:cNvGraphicFramePr>
          <p:nvPr/>
        </p:nvGraphicFramePr>
        <p:xfrm>
          <a:off x="1073688" y="4173794"/>
          <a:ext cx="1345048" cy="433899"/>
        </p:xfrm>
        <a:graphic>
          <a:graphicData uri="http://schemas.openxmlformats.org/presentationml/2006/ole">
            <p:oleObj spid="_x0000_s46091" name="Формула" r:id="rId11" imgW="43164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42985" y="1319349"/>
            <a:ext cx="6810230" cy="4541867"/>
          </a:xfrm>
          <a:prstGeom prst="rect">
            <a:avLst/>
          </a:prstGeom>
          <a:noFill/>
        </p:spPr>
        <p:txBody>
          <a:bodyPr wrap="square" lIns="108823" tIns="54411" rIns="108823" bIns="54411" rtlCol="0">
            <a:spAutoFit/>
          </a:bodyPr>
          <a:lstStyle/>
          <a:p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 Заголовок (тема)синквейна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одно слово, существительное.</a:t>
            </a:r>
            <a:endParaRPr lang="ru-RU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 Два прилагательных,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которые  описывают  тему</a:t>
            </a:r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3. Три глагола, 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показывающие действия в рамках темы</a:t>
            </a:r>
            <a:endParaRPr lang="ru-RU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4. Предложение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или фраза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выражающая личное отношение автора синквейна к теме</a:t>
            </a:r>
            <a:endParaRPr lang="ru-RU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5. Одно слово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 , эмоциональное отношение к теме, вывод, завершение темы, выраженной любой частью речи </a:t>
            </a:r>
            <a:endParaRPr lang="ru-RU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ru-RU" sz="2400" i="1" dirty="0" smtClean="0">
              <a:solidFill>
                <a:srgbClr val="C00000"/>
              </a:solidFill>
            </a:endParaRPr>
          </a:p>
        </p:txBody>
      </p:sp>
      <p:sp>
        <p:nvSpPr>
          <p:cNvPr id="22" name="Прямоугольник с двумя усеченными противолежащими углами 21">
            <a:hlinkClick r:id="rId3" action="ppaction://hlinksldjump"/>
          </p:cNvPr>
          <p:cNvSpPr/>
          <p:nvPr/>
        </p:nvSpPr>
        <p:spPr>
          <a:xfrm>
            <a:off x="623392" y="908720"/>
            <a:ext cx="4414549" cy="576064"/>
          </a:xfrm>
          <a:prstGeom prst="snip2DiagRect">
            <a:avLst>
              <a:gd name="adj1" fmla="val 0"/>
              <a:gd name="adj2" fmla="val 15430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3" tIns="54411" rIns="108823" bIns="54411" rtlCol="0" anchor="ctr"/>
          <a:lstStyle/>
          <a:p>
            <a:pPr algn="ctr"/>
            <a:r>
              <a:rPr lang="ru-RU" sz="43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Синквейн</a:t>
            </a:r>
            <a:endParaRPr lang="ru-RU" sz="43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3" name="Прямоугольник с двумя усеченными противолежащими углами 22">
            <a:hlinkClick r:id="rId4" action="ppaction://hlinksldjump"/>
          </p:cNvPr>
          <p:cNvSpPr/>
          <p:nvPr/>
        </p:nvSpPr>
        <p:spPr>
          <a:xfrm>
            <a:off x="623392" y="1484784"/>
            <a:ext cx="4414549" cy="656436"/>
          </a:xfrm>
          <a:prstGeom prst="snip2Diag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3" tIns="54411" rIns="108823" bIns="54411" rtlCol="0" anchor="ctr"/>
          <a:lstStyle/>
          <a:p>
            <a:pPr algn="ctr"/>
            <a:r>
              <a:rPr lang="ru-RU" sz="4300" dirty="0" smtClean="0">
                <a:solidFill>
                  <a:schemeClr val="tx1"/>
                </a:solidFill>
              </a:rPr>
              <a:t>1 строка</a:t>
            </a:r>
            <a:endParaRPr lang="ru-RU" sz="4300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с двумя усеченными противолежащими углами 23">
            <a:hlinkClick r:id="rId5" action="ppaction://hlinksldjump"/>
          </p:cNvPr>
          <p:cNvSpPr/>
          <p:nvPr/>
        </p:nvSpPr>
        <p:spPr>
          <a:xfrm>
            <a:off x="623392" y="2159634"/>
            <a:ext cx="4414549" cy="638022"/>
          </a:xfrm>
          <a:prstGeom prst="snip2Diag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3" tIns="54411" rIns="108823" bIns="54411" rtlCol="0" anchor="ctr"/>
          <a:lstStyle/>
          <a:p>
            <a:pPr algn="ctr"/>
            <a:r>
              <a:rPr lang="ru-RU" sz="4300" dirty="0" smtClean="0">
                <a:solidFill>
                  <a:schemeClr val="tx1"/>
                </a:solidFill>
              </a:rPr>
              <a:t>2 строка</a:t>
            </a:r>
            <a:endParaRPr lang="ru-RU" sz="43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с двумя усеченными противолежащими углами 24">
            <a:hlinkClick r:id="rId6" action="ppaction://hlinksldjump"/>
          </p:cNvPr>
          <p:cNvSpPr/>
          <p:nvPr/>
        </p:nvSpPr>
        <p:spPr>
          <a:xfrm>
            <a:off x="623392" y="2797656"/>
            <a:ext cx="4414549" cy="656436"/>
          </a:xfrm>
          <a:prstGeom prst="snip2Diag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3" tIns="54411" rIns="108823" bIns="54411" rtlCol="0" anchor="ctr"/>
          <a:lstStyle/>
          <a:p>
            <a:pPr algn="ctr"/>
            <a:r>
              <a:rPr lang="ru-RU" sz="4300" dirty="0" smtClean="0">
                <a:solidFill>
                  <a:schemeClr val="tx1"/>
                </a:solidFill>
              </a:rPr>
              <a:t>3 строка</a:t>
            </a:r>
            <a:endParaRPr lang="ru-RU" sz="4300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с двумя усеченными противолежащими углами 25">
            <a:hlinkClick r:id="rId7" action="ppaction://hlinksldjump"/>
          </p:cNvPr>
          <p:cNvSpPr/>
          <p:nvPr/>
        </p:nvSpPr>
        <p:spPr>
          <a:xfrm>
            <a:off x="623392" y="3454092"/>
            <a:ext cx="4414549" cy="730130"/>
          </a:xfrm>
          <a:prstGeom prst="snip2Diag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3" tIns="54411" rIns="108823" bIns="54411" rtlCol="0" anchor="ctr"/>
          <a:lstStyle/>
          <a:p>
            <a:pPr algn="ctr"/>
            <a:r>
              <a:rPr lang="ru-RU" sz="4300" dirty="0" smtClean="0">
                <a:solidFill>
                  <a:schemeClr val="tx1"/>
                </a:solidFill>
              </a:rPr>
              <a:t>4 строка</a:t>
            </a:r>
            <a:endParaRPr lang="ru-RU" sz="43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с двумя усеченными противолежащими углами 26">
            <a:hlinkClick r:id="rId8" action="ppaction://hlinksldjump"/>
          </p:cNvPr>
          <p:cNvSpPr/>
          <p:nvPr/>
        </p:nvSpPr>
        <p:spPr>
          <a:xfrm>
            <a:off x="623392" y="4184222"/>
            <a:ext cx="4414549" cy="656436"/>
          </a:xfrm>
          <a:prstGeom prst="snip2Diag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3" tIns="54411" rIns="108823" bIns="54411" rtlCol="0" anchor="ctr"/>
          <a:lstStyle/>
          <a:p>
            <a:pPr algn="ctr"/>
            <a:r>
              <a:rPr lang="ru-RU" sz="4300" dirty="0" smtClean="0">
                <a:solidFill>
                  <a:schemeClr val="tx1"/>
                </a:solidFill>
              </a:rPr>
              <a:t>5 строка</a:t>
            </a:r>
            <a:endParaRPr lang="ru-RU" sz="43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с двумя усеченными противолежащими углами 27">
            <a:hlinkClick r:id="rId9" action="ppaction://hlinksldjump"/>
          </p:cNvPr>
          <p:cNvSpPr/>
          <p:nvPr/>
        </p:nvSpPr>
        <p:spPr>
          <a:xfrm>
            <a:off x="623392" y="4914353"/>
            <a:ext cx="4414549" cy="656436"/>
          </a:xfrm>
          <a:prstGeom prst="snip2Diag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3" tIns="54411" rIns="108823" bIns="54411"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71600" y="209006"/>
            <a:ext cx="105286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Задание 5</a:t>
            </a:r>
            <a:r>
              <a:rPr lang="ru-RU" sz="320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составьте синквейн  по теме урока.</a:t>
            </a:r>
            <a:endParaRPr lang="ru-RU" sz="320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76967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087" y="441325"/>
            <a:ext cx="10515600" cy="606425"/>
          </a:xfrm>
        </p:spPr>
        <p:txBody>
          <a:bodyPr>
            <a:noAutofit/>
          </a:bodyPr>
          <a:lstStyle/>
          <a:p>
            <a:pPr algn="ctr"/>
            <a:r>
              <a:rPr lang="ru-RU" sz="3200" b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Итогово-оценочный</a:t>
            </a:r>
            <a:endParaRPr lang="ru-RU" sz="32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767512" y="1825623"/>
            <a:ext cx="4448175" cy="4532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82966" y="1332411"/>
            <a:ext cx="10714674" cy="365106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Заполните оценочный лист до конца.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Выделите </a:t>
            </a:r>
            <a:r>
              <a:rPr lang="ru-RU" sz="3200" b="1" u="sng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ключевые для вас </a:t>
            </a:r>
            <a:r>
              <a:rPr lang="ru-RU" sz="32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проблемы по теме.</a:t>
            </a:r>
          </a:p>
          <a:p>
            <a:pPr marL="514350" indent="-514350">
              <a:buFontTx/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Оцените  свою работу. «Пьедестал почёта»</a:t>
            </a:r>
          </a:p>
          <a:p>
            <a:pPr marL="514350" indent="-514350">
              <a:buAutoNum type="arabicPeriod"/>
            </a:pPr>
            <a:endParaRPr lang="ru-RU" sz="3200" b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514350" indent="-514350">
              <a:buAutoNum type="arabicPeriod"/>
            </a:pPr>
            <a:endParaRPr lang="ru-RU" sz="32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3713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>
            <a:grpSpLocks/>
          </p:cNvGrpSpPr>
          <p:nvPr/>
        </p:nvGrpSpPr>
        <p:grpSpPr bwMode="auto">
          <a:xfrm>
            <a:off x="287867" y="830449"/>
            <a:ext cx="11526228" cy="5439093"/>
            <a:chOff x="107504" y="836712"/>
            <a:chExt cx="8928992" cy="5904656"/>
          </a:xfrm>
        </p:grpSpPr>
        <p:pic>
          <p:nvPicPr>
            <p:cNvPr id="18439" name="Рисунок 4" descr="https://thumbs.dreamstime.com/z/podium-numbers-places-white-isolated-background-d-36847546.jpg"/>
            <p:cNvPicPr>
              <a:picLocks noChangeAspect="1" noChangeArrowheads="1"/>
            </p:cNvPicPr>
            <p:nvPr/>
          </p:nvPicPr>
          <p:blipFill>
            <a:blip r:embed="rId2"/>
            <a:srcRect l="7381" t="4356" r="7011" b="17842"/>
            <a:stretch>
              <a:fillRect/>
            </a:stretch>
          </p:blipFill>
          <p:spPr bwMode="auto">
            <a:xfrm>
              <a:off x="107504" y="836712"/>
              <a:ext cx="8928992" cy="5904656"/>
            </a:xfrm>
            <a:prstGeom prst="rect">
              <a:avLst/>
            </a:prstGeom>
            <a:noFill/>
            <a:ln w="38100">
              <a:solidFill>
                <a:srgbClr val="FFDFF7"/>
              </a:solidFill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323426" y="4724989"/>
              <a:ext cx="2737123" cy="2004725"/>
            </a:xfrm>
            <a:prstGeom prst="rect">
              <a:avLst/>
            </a:prstGeom>
            <a:noFill/>
            <a:ln w="38100">
              <a:solidFill>
                <a:srgbClr val="FFDFF7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3800" b="1" dirty="0">
                  <a:solidFill>
                    <a:schemeClr val="accent5">
                      <a:lumMod val="50000"/>
                    </a:schemeClr>
                  </a:solidFill>
                </a:rPr>
                <a:t>Хорошо работал, но могу лучше!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47916" y="3932727"/>
              <a:ext cx="2735535" cy="2639555"/>
            </a:xfrm>
            <a:prstGeom prst="rect">
              <a:avLst/>
            </a:prstGeom>
            <a:noFill/>
            <a:ln w="38100">
              <a:solidFill>
                <a:srgbClr val="FFDFF7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3800" b="1" dirty="0">
                  <a:solidFill>
                    <a:schemeClr val="accent5">
                      <a:lumMod val="50000"/>
                    </a:schemeClr>
                  </a:solidFill>
                </a:rPr>
                <a:t>Всё получилось, хочу знать больше!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985016" y="5140967"/>
              <a:ext cx="2951458" cy="1202836"/>
            </a:xfrm>
            <a:prstGeom prst="rect">
              <a:avLst/>
            </a:prstGeom>
            <a:noFill/>
            <a:ln w="38100">
              <a:solidFill>
                <a:srgbClr val="FFDFF7"/>
              </a:solidFill>
            </a:ln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ru-RU" sz="3600" b="1" dirty="0">
                  <a:solidFill>
                    <a:schemeClr val="accent5">
                      <a:lumMod val="50000"/>
                    </a:schemeClr>
                  </a:solidFill>
                </a:rPr>
                <a:t>Пока испытываю трудности!</a:t>
              </a:r>
            </a:p>
          </p:txBody>
        </p:sp>
      </p:grpSp>
      <p:pic>
        <p:nvPicPr>
          <p:cNvPr id="18435" name="Picture 1" descr="C:\Users\User\Pictures\Samsung\_20171115_22204001.jpg"/>
          <p:cNvPicPr>
            <a:picLocks noChangeAspect="1" noChangeArrowheads="1"/>
          </p:cNvPicPr>
          <p:nvPr/>
        </p:nvPicPr>
        <p:blipFill>
          <a:blip r:embed="rId3"/>
          <a:srcRect l="11400" t="56300" r="57423" b="2751"/>
          <a:stretch>
            <a:fillRect/>
          </a:stretch>
        </p:blipFill>
        <p:spPr bwMode="auto">
          <a:xfrm>
            <a:off x="10127990" y="1103981"/>
            <a:ext cx="1612900" cy="1598612"/>
          </a:xfrm>
          <a:prstGeom prst="rect">
            <a:avLst/>
          </a:prstGeom>
          <a:noFill/>
          <a:ln w="3810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18436" name="Picture 1" descr="C:\Users\User\Pictures\Samsung\_20171115_22204001.jpg"/>
          <p:cNvPicPr>
            <a:picLocks noChangeAspect="1" noChangeArrowheads="1"/>
          </p:cNvPicPr>
          <p:nvPr/>
        </p:nvPicPr>
        <p:blipFill>
          <a:blip r:embed="rId4"/>
          <a:srcRect l="5116" t="8806" r="51830" b="51294"/>
          <a:stretch>
            <a:fillRect/>
          </a:stretch>
        </p:blipFill>
        <p:spPr bwMode="auto">
          <a:xfrm>
            <a:off x="6829089" y="898832"/>
            <a:ext cx="1612900" cy="1600200"/>
          </a:xfrm>
          <a:prstGeom prst="rect">
            <a:avLst/>
          </a:prstGeom>
          <a:noFill/>
          <a:ln w="3810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18437" name="Picture 1" descr="C:\Users\User\Pictures\Samsung\_20171115_22204001.jpg"/>
          <p:cNvPicPr>
            <a:picLocks noChangeAspect="1" noChangeArrowheads="1"/>
          </p:cNvPicPr>
          <p:nvPr/>
        </p:nvPicPr>
        <p:blipFill>
          <a:blip r:embed="rId5"/>
          <a:srcRect l="55766" t="8928" r="2666" b="56422"/>
          <a:stretch>
            <a:fillRect/>
          </a:stretch>
        </p:blipFill>
        <p:spPr bwMode="auto">
          <a:xfrm>
            <a:off x="524524" y="967216"/>
            <a:ext cx="1466178" cy="1436041"/>
          </a:xfrm>
          <a:prstGeom prst="rect">
            <a:avLst/>
          </a:prstGeom>
          <a:noFill/>
          <a:ln w="28575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3" y="248194"/>
            <a:ext cx="12191997" cy="761121"/>
          </a:xfrm>
          <a:prstGeom prst="rect">
            <a:avLst/>
          </a:prstGeom>
        </p:spPr>
        <p:txBody>
          <a:bodyPr wrap="square" lIns="98442" tIns="49220" rIns="98442" bIns="49220">
            <a:spAutoFit/>
          </a:bodyPr>
          <a:lstStyle/>
          <a:p>
            <a:pPr algn="ctr" defTabSz="1084329">
              <a:defRPr/>
            </a:pPr>
            <a:r>
              <a:rPr lang="ru-RU" sz="4300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Рефлексия </a:t>
            </a:r>
            <a:r>
              <a:rPr lang="ru-RU" sz="43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«Пьедестал почёта»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6468" y="653143"/>
            <a:ext cx="10217331" cy="103754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Домашнее задание:</a:t>
            </a:r>
            <a:b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составить кластер по теме на листе А4</a:t>
            </a:r>
          </a:p>
          <a:p>
            <a:pPr marL="514350" indent="-514350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решить тест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796834" y="283028"/>
            <a:ext cx="3683726" cy="82731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Задание</a:t>
            </a:r>
            <a:endParaRPr lang="ru-RU" sz="3200" b="1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2024742"/>
            <a:ext cx="10363200" cy="3461657"/>
          </a:xfrm>
        </p:spPr>
        <p:txBody>
          <a:bodyPr/>
          <a:lstStyle/>
          <a:p>
            <a:pPr>
              <a:buFontTx/>
              <a:buNone/>
            </a:pP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     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       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1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вариант                                                       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вариант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Tx/>
              <a:buNone/>
            </a:pP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Tx/>
              <a:buNone/>
            </a:pP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        Докажите формулу ,используя основное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тригонометрическое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тождество:    </a:t>
            </a:r>
          </a:p>
          <a:p>
            <a:pPr>
              <a:buFontTx/>
              <a:buNone/>
            </a:pPr>
            <a:endParaRPr lang="ru-RU" sz="2000" dirty="0"/>
          </a:p>
          <a:p>
            <a:pPr>
              <a:buFontTx/>
              <a:buNone/>
            </a:pPr>
            <a:r>
              <a:rPr lang="ru-RU" sz="2000" dirty="0"/>
              <a:t>        </a:t>
            </a:r>
          </a:p>
        </p:txBody>
      </p:sp>
      <p:graphicFrame>
        <p:nvGraphicFramePr>
          <p:cNvPr id="79876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422400" y="3595688"/>
          <a:ext cx="4561452" cy="558302"/>
        </p:xfrm>
        <a:graphic>
          <a:graphicData uri="http://schemas.openxmlformats.org/presentationml/2006/ole">
            <p:oleObj spid="_x0000_s2050" name="Формула" r:id="rId3" imgW="1244520" imgH="203040" progId="Equation.3">
              <p:embed/>
            </p:oleObj>
          </a:graphicData>
        </a:graphic>
      </p:graphicFrame>
      <p:graphicFrame>
        <p:nvGraphicFramePr>
          <p:cNvPr id="79878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6604000" y="3581400"/>
          <a:ext cx="4770849" cy="572589"/>
        </p:xfrm>
        <a:graphic>
          <a:graphicData uri="http://schemas.openxmlformats.org/presentationml/2006/ole">
            <p:oleObj spid="_x0000_s2051" name="Формула" r:id="rId4" imgW="1269720" imgH="203040" progId="Equation.3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3160564" y="627017"/>
          <a:ext cx="5099412" cy="877318"/>
        </p:xfrm>
        <a:graphic>
          <a:graphicData uri="http://schemas.openxmlformats.org/presentationml/2006/ole">
            <p:oleObj spid="_x0000_s2052" name="Формула" r:id="rId5" imgW="1180800" imgH="203040" progId="Equation.3">
              <p:embed/>
            </p:oleObj>
          </a:graphicData>
        </a:graphic>
      </p:graphicFrame>
      <p:pic>
        <p:nvPicPr>
          <p:cNvPr id="2053" name="Picture 5" descr="C:\Users\larisa\Desktop\1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953897" y="481497"/>
            <a:ext cx="1792742" cy="1675733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52" name="Rectangle 8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9160933" cy="1389017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28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Проверка</a:t>
            </a:r>
            <a:endParaRPr lang="ru-RU" sz="2800" dirty="0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018903"/>
            <a:ext cx="10464800" cy="4467497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ru-RU" sz="2000" dirty="0"/>
              <a:t>    </a:t>
            </a:r>
            <a:r>
              <a:rPr lang="en-US" sz="20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</a:t>
            </a:r>
            <a:r>
              <a:rPr lang="ru-RU" sz="200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вариант</a:t>
            </a:r>
            <a:endParaRPr lang="ru-RU" sz="200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    Используем основное тригонометрическое   тождество.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Сделаем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замену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</a:pP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8294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4014132" y="2035277"/>
          <a:ext cx="3207450" cy="418363"/>
        </p:xfrm>
        <a:graphic>
          <a:graphicData uri="http://schemas.openxmlformats.org/presentationml/2006/ole">
            <p:oleObj spid="_x0000_s3074" name="Формула" r:id="rId3" imgW="1168200" imgH="203040" progId="Equation.3">
              <p:embed/>
            </p:oleObj>
          </a:graphicData>
        </a:graphic>
      </p:graphicFrame>
      <p:graphicFrame>
        <p:nvGraphicFramePr>
          <p:cNvPr id="82951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1200332" y="2553788"/>
          <a:ext cx="9042400" cy="393700"/>
        </p:xfrm>
        <a:graphic>
          <a:graphicData uri="http://schemas.openxmlformats.org/presentationml/2006/ole">
            <p:oleObj spid="_x0000_s3075" name="Формула" r:id="rId4" imgW="3504960" imgH="203040" progId="Equation.3">
              <p:embed/>
            </p:oleObj>
          </a:graphicData>
        </a:graphic>
      </p:graphicFrame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914400" y="2808514"/>
            <a:ext cx="10566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ru-RU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вариант</a:t>
            </a: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Используем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основное тригонометрическое   тождество.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Сделаем замену   </a:t>
            </a:r>
          </a:p>
          <a:p>
            <a:r>
              <a:rPr lang="ru-RU" dirty="0"/>
              <a:t>    </a:t>
            </a:r>
          </a:p>
          <a:p>
            <a:pPr>
              <a:spcBef>
                <a:spcPct val="50000"/>
              </a:spcBef>
            </a:pPr>
            <a:endParaRPr lang="ru-RU" sz="2000" dirty="0"/>
          </a:p>
        </p:txBody>
      </p:sp>
      <p:graphicFrame>
        <p:nvGraphicFramePr>
          <p:cNvPr id="82955" name="Object 11"/>
          <p:cNvGraphicFramePr>
            <a:graphicFrameLocks noChangeAspect="1"/>
          </p:cNvGraphicFramePr>
          <p:nvPr/>
        </p:nvGraphicFramePr>
        <p:xfrm>
          <a:off x="4132214" y="3988526"/>
          <a:ext cx="3001519" cy="400594"/>
        </p:xfrm>
        <a:graphic>
          <a:graphicData uri="http://schemas.openxmlformats.org/presentationml/2006/ole">
            <p:oleObj spid="_x0000_s3076" name="Формула" r:id="rId5" imgW="1143000" imgH="203040" progId="Equation.3">
              <p:embed/>
            </p:oleObj>
          </a:graphicData>
        </a:graphic>
      </p:graphicFrame>
      <p:graphicFrame>
        <p:nvGraphicFramePr>
          <p:cNvPr id="82956" name="Object 12"/>
          <p:cNvGraphicFramePr>
            <a:graphicFrameLocks noChangeAspect="1"/>
          </p:cNvGraphicFramePr>
          <p:nvPr/>
        </p:nvGraphicFramePr>
        <p:xfrm>
          <a:off x="1422401" y="4495801"/>
          <a:ext cx="9436100" cy="885825"/>
        </p:xfrm>
        <a:graphic>
          <a:graphicData uri="http://schemas.openxmlformats.org/presentationml/2006/ole">
            <p:oleObj spid="_x0000_s3077" name="Формула" r:id="rId6" imgW="3657600" imgH="457200" progId="Equation.3">
              <p:embed/>
            </p:oleObj>
          </a:graphicData>
        </a:graphic>
      </p:graphicFrame>
      <p:pic>
        <p:nvPicPr>
          <p:cNvPr id="9" name="Picture 5" descr="C:\Users\larisa\Desktop\1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993086" y="376994"/>
            <a:ext cx="1792742" cy="1675733"/>
          </a:xfrm>
          <a:prstGeom prst="rect">
            <a:avLst/>
          </a:prstGeom>
          <a:noFill/>
          <a:effectLst>
            <a:softEdge rad="127000"/>
          </a:effectLst>
        </p:spPr>
      </p:pic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3494025" y="616108"/>
          <a:ext cx="4735103" cy="814485"/>
        </p:xfrm>
        <a:graphic>
          <a:graphicData uri="http://schemas.openxmlformats.org/presentationml/2006/ole">
            <p:oleObj spid="_x0000_s3079" name="Формула" r:id="rId8" imgW="118080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-339634" y="152399"/>
            <a:ext cx="6805748" cy="98407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«Верно — Неверно»</a:t>
            </a:r>
            <a:endParaRPr lang="ru-RU" sz="3200" b="1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>
            <p:ph sz="quarter" idx="1"/>
          </p:nvPr>
        </p:nvGraphicFramePr>
        <p:xfrm>
          <a:off x="714103" y="1569722"/>
          <a:ext cx="4064000" cy="963613"/>
        </p:xfrm>
        <a:graphic>
          <a:graphicData uri="http://schemas.openxmlformats.org/presentationml/2006/ole">
            <p:oleObj spid="_x0000_s88066" name="Формула" r:id="rId3" imgW="1244520" imgH="393480" progId="Equation.3">
              <p:embed/>
            </p:oleObj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>
            <p:ph sz="quarter" idx="2"/>
          </p:nvPr>
        </p:nvGraphicFramePr>
        <p:xfrm>
          <a:off x="730069" y="2673532"/>
          <a:ext cx="2946400" cy="977900"/>
        </p:xfrm>
        <a:graphic>
          <a:graphicData uri="http://schemas.openxmlformats.org/presentationml/2006/ole">
            <p:oleObj spid="_x0000_s88067" name="Формула" r:id="rId4" imgW="888840" imgH="393480" progId="Equation.3">
              <p:embed/>
            </p:oleObj>
          </a:graphicData>
        </a:graphic>
      </p:graphicFrame>
      <p:graphicFrame>
        <p:nvGraphicFramePr>
          <p:cNvPr id="16392" name="Object 8"/>
          <p:cNvGraphicFramePr>
            <a:graphicFrameLocks noChangeAspect="1"/>
          </p:cNvGraphicFramePr>
          <p:nvPr>
            <p:ph sz="quarter" idx="3"/>
          </p:nvPr>
        </p:nvGraphicFramePr>
        <p:xfrm>
          <a:off x="679405" y="3945119"/>
          <a:ext cx="3673475" cy="576262"/>
        </p:xfrm>
        <a:graphic>
          <a:graphicData uri="http://schemas.openxmlformats.org/presentationml/2006/ole">
            <p:oleObj spid="_x0000_s88068" name="Формула" r:id="rId5" imgW="1295280" imgH="203040" progId="Equation.3">
              <p:embed/>
            </p:oleObj>
          </a:graphicData>
        </a:graphic>
      </p:graphicFrame>
      <p:graphicFrame>
        <p:nvGraphicFramePr>
          <p:cNvPr id="16394" name="Object 10"/>
          <p:cNvGraphicFramePr>
            <a:graphicFrameLocks noChangeAspect="1"/>
          </p:cNvGraphicFramePr>
          <p:nvPr>
            <p:ph sz="quarter" idx="4"/>
          </p:nvPr>
        </p:nvGraphicFramePr>
        <p:xfrm>
          <a:off x="661852" y="4813662"/>
          <a:ext cx="2743200" cy="998538"/>
        </p:xfrm>
        <a:graphic>
          <a:graphicData uri="http://schemas.openxmlformats.org/presentationml/2006/ole">
            <p:oleObj spid="_x0000_s88069" name="Формула" r:id="rId6" imgW="863280" imgH="419040" progId="Equation.3">
              <p:embed/>
            </p:oleObj>
          </a:graphicData>
        </a:graphic>
      </p:graphicFrame>
      <p:graphicFrame>
        <p:nvGraphicFramePr>
          <p:cNvPr id="16396" name="Object 12"/>
          <p:cNvGraphicFramePr>
            <a:graphicFrameLocks noChangeAspect="1"/>
          </p:cNvGraphicFramePr>
          <p:nvPr/>
        </p:nvGraphicFramePr>
        <p:xfrm>
          <a:off x="5480594" y="1391194"/>
          <a:ext cx="4648200" cy="1138238"/>
        </p:xfrm>
        <a:graphic>
          <a:graphicData uri="http://schemas.openxmlformats.org/presentationml/2006/ole">
            <p:oleObj spid="_x0000_s88070" name="Формула" r:id="rId7" imgW="1206360" imgH="393480" progId="Equation.3">
              <p:embed/>
            </p:oleObj>
          </a:graphicData>
        </a:graphic>
      </p:graphicFrame>
      <p:graphicFrame>
        <p:nvGraphicFramePr>
          <p:cNvPr id="16397" name="Object 13"/>
          <p:cNvGraphicFramePr>
            <a:graphicFrameLocks noChangeAspect="1"/>
          </p:cNvGraphicFramePr>
          <p:nvPr/>
        </p:nvGraphicFramePr>
        <p:xfrm>
          <a:off x="5461726" y="2561590"/>
          <a:ext cx="3657600" cy="1117600"/>
        </p:xfrm>
        <a:graphic>
          <a:graphicData uri="http://schemas.openxmlformats.org/presentationml/2006/ole">
            <p:oleObj spid="_x0000_s88071" name="Формула" r:id="rId8" imgW="965160" imgH="393480" progId="Equation.3">
              <p:embed/>
            </p:oleObj>
          </a:graphicData>
        </a:graphic>
      </p:graphicFrame>
      <p:graphicFrame>
        <p:nvGraphicFramePr>
          <p:cNvPr id="16398" name="Object 14"/>
          <p:cNvGraphicFramePr>
            <a:graphicFrameLocks noChangeAspect="1"/>
          </p:cNvGraphicFramePr>
          <p:nvPr/>
        </p:nvGraphicFramePr>
        <p:xfrm>
          <a:off x="5500915" y="4001590"/>
          <a:ext cx="3782484" cy="606425"/>
        </p:xfrm>
        <a:graphic>
          <a:graphicData uri="http://schemas.openxmlformats.org/presentationml/2006/ole">
            <p:oleObj spid="_x0000_s88072" name="Формула" r:id="rId9" imgW="952200" imgH="203040" progId="Equation.3">
              <p:embed/>
            </p:oleObj>
          </a:graphicData>
        </a:graphic>
      </p:graphicFrame>
      <p:graphicFrame>
        <p:nvGraphicFramePr>
          <p:cNvPr id="16399" name="Object 15"/>
          <p:cNvGraphicFramePr>
            <a:graphicFrameLocks noChangeAspect="1"/>
          </p:cNvGraphicFramePr>
          <p:nvPr/>
        </p:nvGraphicFramePr>
        <p:xfrm>
          <a:off x="5577839" y="5007908"/>
          <a:ext cx="5029383" cy="604267"/>
        </p:xfrm>
        <a:graphic>
          <a:graphicData uri="http://schemas.openxmlformats.org/presentationml/2006/ole">
            <p:oleObj spid="_x0000_s88073" name="Формула" r:id="rId10" imgW="1269720" imgH="203040" progId="Equation.3">
              <p:embed/>
            </p:oleObj>
          </a:graphicData>
        </a:graphic>
      </p:graphicFrame>
      <p:sp>
        <p:nvSpPr>
          <p:cNvPr id="11" name="Заголовок 1"/>
          <p:cNvSpPr txBox="1">
            <a:spLocks/>
          </p:cNvSpPr>
          <p:nvPr/>
        </p:nvSpPr>
        <p:spPr>
          <a:xfrm>
            <a:off x="1946366" y="5368835"/>
            <a:ext cx="8110729" cy="12213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2" name="Picture 11" descr="C:\Users\larisa\Desktop\настройка-кнопок-значков-плюс-и-минус-плоский-круглый-положительные-189889393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956663" y="326571"/>
            <a:ext cx="2246812" cy="112340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-339634" y="431073"/>
            <a:ext cx="6805748" cy="7053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«Верно — Неверно» </a:t>
            </a:r>
            <a:br>
              <a:rPr lang="ru-RU" sz="32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2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Проверка</a:t>
            </a:r>
            <a:endParaRPr lang="ru-RU" sz="3200" b="1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>
            <p:ph sz="quarter" idx="1"/>
          </p:nvPr>
        </p:nvGraphicFramePr>
        <p:xfrm>
          <a:off x="635726" y="1347656"/>
          <a:ext cx="3857896" cy="914744"/>
        </p:xfrm>
        <a:graphic>
          <a:graphicData uri="http://schemas.openxmlformats.org/presentationml/2006/ole">
            <p:oleObj spid="_x0000_s89090" name="Формула" r:id="rId3" imgW="1244520" imgH="393480" progId="Equation.3">
              <p:embed/>
            </p:oleObj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>
            <p:ph sz="quarter" idx="2"/>
          </p:nvPr>
        </p:nvGraphicFramePr>
        <p:xfrm>
          <a:off x="612503" y="2490652"/>
          <a:ext cx="2940594" cy="975973"/>
        </p:xfrm>
        <a:graphic>
          <a:graphicData uri="http://schemas.openxmlformats.org/presentationml/2006/ole">
            <p:oleObj spid="_x0000_s89091" name="Формула" r:id="rId4" imgW="888840" imgH="393480" progId="Equation.3">
              <p:embed/>
            </p:oleObj>
          </a:graphicData>
        </a:graphic>
      </p:graphicFrame>
      <p:graphicFrame>
        <p:nvGraphicFramePr>
          <p:cNvPr id="16392" name="Object 8"/>
          <p:cNvGraphicFramePr>
            <a:graphicFrameLocks noChangeAspect="1"/>
          </p:cNvGraphicFramePr>
          <p:nvPr>
            <p:ph sz="quarter" idx="3"/>
          </p:nvPr>
        </p:nvGraphicFramePr>
        <p:xfrm>
          <a:off x="653279" y="3696924"/>
          <a:ext cx="3579799" cy="561567"/>
        </p:xfrm>
        <a:graphic>
          <a:graphicData uri="http://schemas.openxmlformats.org/presentationml/2006/ole">
            <p:oleObj spid="_x0000_s89092" name="Формула" r:id="rId5" imgW="1295280" imgH="203040" progId="Equation.3">
              <p:embed/>
            </p:oleObj>
          </a:graphicData>
        </a:graphic>
      </p:graphicFrame>
      <p:graphicFrame>
        <p:nvGraphicFramePr>
          <p:cNvPr id="16394" name="Object 10"/>
          <p:cNvGraphicFramePr>
            <a:graphicFrameLocks noChangeAspect="1"/>
          </p:cNvGraphicFramePr>
          <p:nvPr>
            <p:ph sz="quarter" idx="4"/>
          </p:nvPr>
        </p:nvGraphicFramePr>
        <p:xfrm>
          <a:off x="661852" y="4513216"/>
          <a:ext cx="2743200" cy="998538"/>
        </p:xfrm>
        <a:graphic>
          <a:graphicData uri="http://schemas.openxmlformats.org/presentationml/2006/ole">
            <p:oleObj spid="_x0000_s89093" name="Формула" r:id="rId6" imgW="863280" imgH="419040" progId="Equation.3">
              <p:embed/>
            </p:oleObj>
          </a:graphicData>
        </a:graphic>
      </p:graphicFrame>
      <p:graphicFrame>
        <p:nvGraphicFramePr>
          <p:cNvPr id="16396" name="Object 12"/>
          <p:cNvGraphicFramePr>
            <a:graphicFrameLocks noChangeAspect="1"/>
          </p:cNvGraphicFramePr>
          <p:nvPr/>
        </p:nvGraphicFramePr>
        <p:xfrm>
          <a:off x="6028311" y="1404256"/>
          <a:ext cx="4400929" cy="1077687"/>
        </p:xfrm>
        <a:graphic>
          <a:graphicData uri="http://schemas.openxmlformats.org/presentationml/2006/ole">
            <p:oleObj spid="_x0000_s89094" name="Формула" r:id="rId7" imgW="1206360" imgH="393480" progId="Equation.3">
              <p:embed/>
            </p:oleObj>
          </a:graphicData>
        </a:graphic>
      </p:graphicFrame>
      <p:graphicFrame>
        <p:nvGraphicFramePr>
          <p:cNvPr id="16397" name="Object 13"/>
          <p:cNvGraphicFramePr>
            <a:graphicFrameLocks noChangeAspect="1"/>
          </p:cNvGraphicFramePr>
          <p:nvPr/>
        </p:nvGraphicFramePr>
        <p:xfrm>
          <a:off x="6082213" y="2444025"/>
          <a:ext cx="3415935" cy="1043758"/>
        </p:xfrm>
        <a:graphic>
          <a:graphicData uri="http://schemas.openxmlformats.org/presentationml/2006/ole">
            <p:oleObj spid="_x0000_s89095" name="Формула" r:id="rId8" imgW="965160" imgH="393480" progId="Equation.3">
              <p:embed/>
            </p:oleObj>
          </a:graphicData>
        </a:graphic>
      </p:graphicFrame>
      <p:graphicFrame>
        <p:nvGraphicFramePr>
          <p:cNvPr id="16398" name="Object 14"/>
          <p:cNvGraphicFramePr>
            <a:graphicFrameLocks noChangeAspect="1"/>
          </p:cNvGraphicFramePr>
          <p:nvPr/>
        </p:nvGraphicFramePr>
        <p:xfrm>
          <a:off x="6140995" y="3884024"/>
          <a:ext cx="3782484" cy="606425"/>
        </p:xfrm>
        <a:graphic>
          <a:graphicData uri="http://schemas.openxmlformats.org/presentationml/2006/ole">
            <p:oleObj spid="_x0000_s89096" name="Формула" r:id="rId9" imgW="952200" imgH="203040" progId="Equation.3">
              <p:embed/>
            </p:oleObj>
          </a:graphicData>
        </a:graphic>
      </p:graphicFrame>
      <p:graphicFrame>
        <p:nvGraphicFramePr>
          <p:cNvPr id="16399" name="Object 15"/>
          <p:cNvGraphicFramePr>
            <a:graphicFrameLocks noChangeAspect="1"/>
          </p:cNvGraphicFramePr>
          <p:nvPr/>
        </p:nvGraphicFramePr>
        <p:xfrm>
          <a:off x="6220938" y="4851155"/>
          <a:ext cx="4634876" cy="556868"/>
        </p:xfrm>
        <a:graphic>
          <a:graphicData uri="http://schemas.openxmlformats.org/presentationml/2006/ole">
            <p:oleObj spid="_x0000_s89097" name="Формула" r:id="rId10" imgW="1269720" imgH="203040" progId="Equation.3">
              <p:embed/>
            </p:oleObj>
          </a:graphicData>
        </a:graphic>
      </p:graphicFrame>
      <p:sp>
        <p:nvSpPr>
          <p:cNvPr id="11" name="Заголовок 1"/>
          <p:cNvSpPr txBox="1">
            <a:spLocks/>
          </p:cNvSpPr>
          <p:nvPr/>
        </p:nvSpPr>
        <p:spPr>
          <a:xfrm>
            <a:off x="1946366" y="5473338"/>
            <a:ext cx="8110729" cy="12213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89098" name="Picture 10" descr="C:\Users\larisa\Desktop\3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85062" y="1492050"/>
            <a:ext cx="824184" cy="80714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89099" name="Picture 11" descr="C:\Users\larisa\Desktop\4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519750" y="3621837"/>
            <a:ext cx="834435" cy="86575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5" name="Picture 10" descr="C:\Users\larisa\Desktop\3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28457" y="2676416"/>
            <a:ext cx="824184" cy="80714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6" name="Picture 10" descr="C:\Users\larisa\Desktop\3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02331" y="4753411"/>
            <a:ext cx="824184" cy="80714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7" name="Picture 11" descr="C:\Users\larisa\Desktop\4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641876" y="1553552"/>
            <a:ext cx="834435" cy="86575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8" name="Picture 10" descr="C:\Users\larisa\Desktop\3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668000" y="2611102"/>
            <a:ext cx="824184" cy="80714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9" name="Picture 10" descr="C:\Users\larisa\Desktop\3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728961" y="3677901"/>
            <a:ext cx="824184" cy="80714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" name="Picture 10" descr="C:\Users\larisa\Desktop\3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776858" y="4757764"/>
            <a:ext cx="824184" cy="807147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1" name="Прямоугольник 20"/>
          <p:cNvSpPr/>
          <p:nvPr/>
        </p:nvSpPr>
        <p:spPr>
          <a:xfrm>
            <a:off x="744583" y="5901287"/>
            <a:ext cx="103065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Ответы и оценки :         8  - «5»;   7   - «4»;  6-5  -   «3»;   4-0  - «2»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7" name="Picture 3" descr="C:\Users\larisa\Desktop\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4584" y="1310352"/>
            <a:ext cx="8216538" cy="5100751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914400" y="418012"/>
            <a:ext cx="71390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Monotype Corsiva" pitchFamily="66" charset="0"/>
                <a:ea typeface="Tahoma" pitchFamily="34" charset="0"/>
                <a:cs typeface="Tahoma" pitchFamily="34" charset="0"/>
              </a:rPr>
              <a:t>Физкультминутка</a:t>
            </a:r>
            <a:endParaRPr lang="ru-RU" sz="4800" b="1" kern="10" dirty="0" smtClean="0">
              <a:ln w="9525">
                <a:noFill/>
                <a:round/>
                <a:headEnd/>
                <a:tailEnd/>
              </a:ln>
              <a:solidFill>
                <a:srgbClr val="C00000"/>
              </a:solidFill>
              <a:latin typeface="Monotype Corsiva" pitchFamily="66" charset="0"/>
              <a:cs typeface="Arial"/>
            </a:endParaRPr>
          </a:p>
        </p:txBody>
      </p:sp>
      <p:pic>
        <p:nvPicPr>
          <p:cNvPr id="84994" name="Picture 2" descr="C:\Users\larisa\Desktop\trigonometriya-okruzhnost-napravleni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04811" y="417286"/>
            <a:ext cx="2717800" cy="2717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6348" y="1306286"/>
            <a:ext cx="9967452" cy="295220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Конкурс « Лучший расчётчик»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313510"/>
            <a:ext cx="12030891" cy="980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Оценочный лист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_____ р</a:t>
            </a:r>
            <a:r>
              <a:rPr lang="ru-RU" sz="2400" b="1" dirty="0" smtClean="0">
                <a:latin typeface="+mj-lt"/>
                <a:ea typeface="Calibri" pitchFamily="34" charset="0"/>
                <a:cs typeface="Times New Roman" pitchFamily="18" charset="0"/>
              </a:rPr>
              <a:t>асчётная группа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9451" y="1293224"/>
          <a:ext cx="11220995" cy="5086330"/>
        </p:xfrm>
        <a:graphic>
          <a:graphicData uri="http://schemas.openxmlformats.org/drawingml/2006/table">
            <a:tbl>
              <a:tblPr/>
              <a:tblGrid>
                <a:gridCol w="4124279"/>
                <a:gridCol w="1856811"/>
                <a:gridCol w="1745094"/>
                <a:gridCol w="1856811"/>
                <a:gridCol w="1638000"/>
              </a:tblGrid>
              <a:tr h="14431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i="0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Главный специалист</a:t>
                      </a:r>
                      <a:endParaRPr lang="ru-RU" sz="1800" i="0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dirty="0"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 (руководитель </a:t>
                      </a:r>
                      <a:r>
                        <a:rPr lang="ru-RU" sz="1800" b="1" i="0" u="none" dirty="0" err="1"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расч</a:t>
                      </a:r>
                      <a:r>
                        <a:rPr lang="ru-RU" sz="1800" b="1" i="0" u="none" dirty="0"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/группы)</a:t>
                      </a:r>
                      <a:endParaRPr lang="ru-RU" sz="1800" i="0" u="none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Имя:               </a:t>
                      </a: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1 специалист</a:t>
                      </a:r>
                      <a:endParaRPr lang="ru-RU" sz="1800" i="0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i="0" dirty="0" smtClean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i="0" dirty="0" smtClean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i="0" dirty="0" smtClean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Имя</a:t>
                      </a:r>
                      <a:r>
                        <a:rPr lang="ru-RU" sz="1800" i="0" dirty="0"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: </a:t>
                      </a: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2 специалист</a:t>
                      </a:r>
                      <a:r>
                        <a:rPr lang="ru-RU" sz="1800" i="0" dirty="0"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i="0" dirty="0" smtClean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i="0" dirty="0" smtClean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i="0" dirty="0" smtClean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Имя</a:t>
                      </a:r>
                      <a:r>
                        <a:rPr lang="ru-RU" sz="1800" i="0" dirty="0"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: </a:t>
                      </a: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3 специалист</a:t>
                      </a:r>
                      <a:r>
                        <a:rPr lang="ru-RU" sz="1800" i="0" dirty="0"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    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i="0" dirty="0" smtClean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i="0" dirty="0" smtClean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i="0" dirty="0" smtClean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Имя</a:t>
                      </a:r>
                      <a:r>
                        <a:rPr lang="ru-RU" sz="1800" i="0" dirty="0"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: </a:t>
                      </a: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25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Calibri"/>
                          <a:ea typeface="Calibri"/>
                          <a:cs typeface="Times New Roman"/>
                        </a:rPr>
                        <a:t>«Л</a:t>
                      </a: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учший расчетчик» (задание 1) </a:t>
                      </a:r>
                      <a:r>
                        <a:rPr lang="ru-RU" sz="1600" i="1" dirty="0" smtClean="0">
                          <a:latin typeface="Times New Roman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ru-RU" sz="16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3 балла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78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Calibri"/>
                          <a:ea typeface="Calibri"/>
                          <a:cs typeface="Times New Roman"/>
                        </a:rPr>
                        <a:t>«Л</a:t>
                      </a: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учший расчетчик» (задание 2) / </a:t>
                      </a:r>
                      <a:r>
                        <a:rPr lang="ru-RU" sz="16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балла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88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Calibri"/>
                          <a:ea typeface="Calibri"/>
                          <a:cs typeface="Times New Roman"/>
                        </a:rPr>
                        <a:t>«Л</a:t>
                      </a: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учший расчетчик» (задание 3) / </a:t>
                      </a:r>
                      <a:r>
                        <a:rPr lang="ru-RU" sz="16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5балла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40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Calibri"/>
                          <a:ea typeface="Calibri"/>
                          <a:cs typeface="Times New Roman"/>
                        </a:rPr>
                        <a:t>«Л</a:t>
                      </a: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учший расчетчик» (задание 4) / </a:t>
                      </a: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2 балла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161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Calibri"/>
                          <a:ea typeface="Calibri"/>
                          <a:cs typeface="Times New Roman"/>
                        </a:rPr>
                        <a:t>«Л</a:t>
                      </a: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учший расчетчик» (задание 5) / </a:t>
                      </a: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2 балла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26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Общее количество баллов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5474" y="404315"/>
            <a:ext cx="7197636" cy="83665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Задание 1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8457" y="1267098"/>
          <a:ext cx="10724606" cy="4036422"/>
        </p:xfrm>
        <a:graphic>
          <a:graphicData uri="http://schemas.openxmlformats.org/drawingml/2006/table">
            <a:tbl>
              <a:tblPr/>
              <a:tblGrid>
                <a:gridCol w="5474984"/>
                <a:gridCol w="5249622"/>
              </a:tblGrid>
              <a:tr h="7480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группа</a:t>
                      </a:r>
                      <a:endParaRPr lang="ru-RU" sz="20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 группа</a:t>
                      </a:r>
                      <a:endParaRPr lang="ru-RU" sz="20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83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98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Упростить выражение:</a:t>
                      </a:r>
                    </a:p>
                    <a:p>
                      <a:pPr>
                        <a:lnSpc>
                          <a:spcPct val="120000"/>
                        </a:lnSpc>
                        <a:buNone/>
                      </a:pP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а) </a:t>
                      </a:r>
                      <a:r>
                        <a:rPr lang="en-US" sz="2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cos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r>
                        <a:rPr lang="en-US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º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cos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r>
                        <a:rPr lang="en-US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º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– </a:t>
                      </a:r>
                      <a:r>
                        <a:rPr lang="en-US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sin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r>
                        <a:rPr lang="en-US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ºsin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r>
                        <a:rPr lang="en-US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º</a:t>
                      </a:r>
                      <a:endParaRPr lang="ru-RU" sz="18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buNone/>
                      </a:pP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б) </a:t>
                      </a:r>
                      <a:r>
                        <a:rPr lang="ru-RU" sz="2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sin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2α </a:t>
                      </a:r>
                      <a:r>
                        <a:rPr lang="ru-RU" sz="2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cos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α 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2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cos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2α </a:t>
                      </a:r>
                      <a:r>
                        <a:rPr lang="ru-RU" sz="2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sin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α</a:t>
                      </a:r>
                      <a:endParaRPr lang="ru-RU" sz="28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98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в)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985"/>
                        </a:spcAft>
                      </a:pPr>
                      <a:endParaRPr lang="ru-RU" sz="20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Упростить выражение: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а) </a:t>
                      </a:r>
                      <a:r>
                        <a:rPr lang="ru-RU" sz="2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sin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73</a:t>
                      </a:r>
                      <a:r>
                        <a:rPr lang="en-US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º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cos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17</a:t>
                      </a:r>
                      <a:r>
                        <a:rPr lang="en-US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º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+ </a:t>
                      </a:r>
                      <a:r>
                        <a:rPr lang="ru-RU" sz="2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cos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73</a:t>
                      </a:r>
                      <a:r>
                        <a:rPr lang="en-US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º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2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sin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17</a:t>
                      </a:r>
                      <a:r>
                        <a:rPr lang="en-US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º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б) </a:t>
                      </a:r>
                      <a:r>
                        <a:rPr lang="ru-RU" sz="2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сos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5α </a:t>
                      </a:r>
                      <a:r>
                        <a:rPr lang="ru-RU" sz="2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cos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2α – </a:t>
                      </a:r>
                      <a:r>
                        <a:rPr lang="ru-RU" sz="2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sin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5α </a:t>
                      </a:r>
                      <a:r>
                        <a:rPr lang="ru-RU" sz="2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sin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2α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в)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985"/>
                        </a:spcAft>
                      </a:pPr>
                      <a:endParaRPr lang="ru-RU" sz="20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5234" name="Object 2"/>
          <p:cNvGraphicFramePr>
            <a:graphicFrameLocks noChangeAspect="1"/>
          </p:cNvGraphicFramePr>
          <p:nvPr/>
        </p:nvGraphicFramePr>
        <p:xfrm>
          <a:off x="1168716" y="3607933"/>
          <a:ext cx="3351031" cy="1058438"/>
        </p:xfrm>
        <a:graphic>
          <a:graphicData uri="http://schemas.openxmlformats.org/presentationml/2006/ole">
            <p:oleObj spid="_x0000_s95234" name="Формула" r:id="rId3" imgW="1002960" imgH="444240" progId="Equation.3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32031" y="5473337"/>
            <a:ext cx="42210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Какие формулы применяли?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95235" name="Object 3"/>
          <p:cNvGraphicFramePr>
            <a:graphicFrameLocks noChangeAspect="1"/>
          </p:cNvGraphicFramePr>
          <p:nvPr/>
        </p:nvGraphicFramePr>
        <p:xfrm>
          <a:off x="6413637" y="3536087"/>
          <a:ext cx="3351212" cy="1058862"/>
        </p:xfrm>
        <a:graphic>
          <a:graphicData uri="http://schemas.openxmlformats.org/presentationml/2006/ole">
            <p:oleObj spid="_x0000_s95235" name="Формула" r:id="rId4" imgW="1002960" imgH="444240" progId="Equation.3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888</TotalTime>
  <Words>485</Words>
  <Application>Microsoft Office PowerPoint</Application>
  <PresentationFormat>Произвольный</PresentationFormat>
  <Paragraphs>120</Paragraphs>
  <Slides>17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Формула</vt:lpstr>
      <vt:lpstr>Классная работа.   Формулы сложения.  Формулы двойного угла . </vt:lpstr>
      <vt:lpstr>Задание</vt:lpstr>
      <vt:lpstr> Проверка</vt:lpstr>
      <vt:lpstr> «Верно — Неверно»</vt:lpstr>
      <vt:lpstr> «Верно — Неверно»  Проверка</vt:lpstr>
      <vt:lpstr>Слайд 6</vt:lpstr>
      <vt:lpstr>Конкурс « Лучший расчётчик»</vt:lpstr>
      <vt:lpstr>Слайд 8</vt:lpstr>
      <vt:lpstr>Задание 1</vt:lpstr>
      <vt:lpstr>Задание 2  Вычислите , используя формулу двойного  угла:</vt:lpstr>
      <vt:lpstr>Слайд 11</vt:lpstr>
      <vt:lpstr>Задание 4</vt:lpstr>
      <vt:lpstr>Решение:</vt:lpstr>
      <vt:lpstr>Слайд 14</vt:lpstr>
      <vt:lpstr>Итогово-оценочный</vt:lpstr>
      <vt:lpstr>Слайд 16</vt:lpstr>
      <vt:lpstr>Домашнее задание: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uzer</dc:creator>
  <cp:lastModifiedBy>larisa</cp:lastModifiedBy>
  <cp:revision>34</cp:revision>
  <dcterms:created xsi:type="dcterms:W3CDTF">2020-05-29T05:58:18Z</dcterms:created>
  <dcterms:modified xsi:type="dcterms:W3CDTF">2022-10-14T23:56:31Z</dcterms:modified>
</cp:coreProperties>
</file>