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24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11/14/2025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11/14/2025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От прошлого в настоящее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57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9" y="1041400"/>
            <a:ext cx="6241816" cy="1399875"/>
          </a:xfrm>
        </p:spPr>
        <p:txBody>
          <a:bodyPr/>
          <a:lstStyle/>
          <a:p>
            <a:r>
              <a:rPr lang="ru-RU" sz="2400" dirty="0" smtClean="0">
                <a:solidFill>
                  <a:srgbClr val="002060"/>
                </a:solidFill>
              </a:rPr>
              <a:t>Начиная с </a:t>
            </a:r>
            <a:r>
              <a:rPr lang="en-GB" sz="2400" dirty="0" smtClean="0">
                <a:solidFill>
                  <a:srgbClr val="002060"/>
                </a:solidFill>
              </a:rPr>
              <a:t>VIII </a:t>
            </a:r>
            <a:r>
              <a:rPr lang="ru-RU" sz="2400" dirty="0" smtClean="0">
                <a:solidFill>
                  <a:srgbClr val="002060"/>
                </a:solidFill>
              </a:rPr>
              <a:t>века все монеты на Руси были круглыми.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Монеты как бы одеты в национальный мундир: здесь могут быть герб, портрет правителя, его имя и почётные титулы, изображения связанные с памятными событиями.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1411" y="1905000"/>
            <a:ext cx="3741528" cy="2856781"/>
          </a:xfrm>
          <a:prstGeom prst="rect">
            <a:avLst/>
          </a:prstGeom>
        </p:spPr>
      </p:pic>
      <p:sp>
        <p:nvSpPr>
          <p:cNvPr id="7" name="Рисунок 6"/>
          <p:cNvSpPr>
            <a:spLocks noGrp="1"/>
          </p:cNvSpPr>
          <p:nvPr>
            <p:ph type="pic" idx="1"/>
          </p:nvPr>
        </p:nvSpPr>
        <p:spPr>
          <a:xfrm>
            <a:off x="7668883" y="1334700"/>
            <a:ext cx="3914056" cy="4775200"/>
          </a:xfrm>
        </p:spPr>
      </p:sp>
    </p:spTree>
    <p:extLst>
      <p:ext uri="{BB962C8B-B14F-4D97-AF65-F5344CB8AC3E}">
        <p14:creationId xmlns:p14="http://schemas.microsoft.com/office/powerpoint/2010/main" val="41678648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В 1769г. Екатерина </a:t>
            </a:r>
            <a:r>
              <a:rPr lang="en-GB" sz="2400" dirty="0" smtClean="0">
                <a:solidFill>
                  <a:srgbClr val="002060"/>
                </a:solidFill>
              </a:rPr>
              <a:t>II </a:t>
            </a:r>
            <a:r>
              <a:rPr lang="ru-RU" sz="2400" dirty="0" smtClean="0">
                <a:solidFill>
                  <a:srgbClr val="002060"/>
                </a:solidFill>
              </a:rPr>
              <a:t>ввела в России бумажные деньги, её портрет украшал 100-рублёвую купюру. В простонародье эту купюру называли «Катенька» – по имени императрицы.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659" y="2904225"/>
            <a:ext cx="5675868" cy="2688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43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Чтобы сберечь деньги, в давние времена пользовались сундуками и ларцами. Прятали монеты в глиняные горшки, закапывали в землю.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04937" y="2560637"/>
            <a:ext cx="4505325" cy="3309937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76395" y="2560638"/>
            <a:ext cx="4128710" cy="330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4958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>Многие взрослые </a:t>
            </a:r>
            <a:r>
              <a:rPr lang="ru-RU" sz="2700" dirty="0"/>
              <a:t>копят свои сбережения другими способами, не пользуясь для этого копилками. Они используют для этого банки, делая вклады, то есть помещая свои деньги в банк на хранение.</a:t>
            </a:r>
            <a:endParaRPr lang="ru-RU" sz="27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614" y="2445979"/>
            <a:ext cx="5486400" cy="3659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53442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Что нельзя купить за деньги?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62300" y="2709718"/>
            <a:ext cx="6096000" cy="26468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ru-RU" dirty="0">
                <a:solidFill>
                  <a:srgbClr val="7030A0"/>
                </a:solidFill>
                <a:latin typeface="Times New Roman"/>
              </a:rPr>
              <a:t>За деньги можно купить кровать, но не сон;</a:t>
            </a:r>
            <a:endParaRPr lang="ru-RU" dirty="0">
              <a:solidFill>
                <a:srgbClr val="7030A0"/>
              </a:solidFill>
            </a:endParaRP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ru-RU" dirty="0">
                <a:solidFill>
                  <a:srgbClr val="7030A0"/>
                </a:solidFill>
                <a:latin typeface="Times New Roman"/>
              </a:rPr>
              <a:t>Еду, но не аппетит;</a:t>
            </a:r>
            <a:endParaRPr lang="ru-RU" dirty="0">
              <a:solidFill>
                <a:srgbClr val="7030A0"/>
              </a:solidFill>
            </a:endParaRP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ru-RU" dirty="0">
                <a:solidFill>
                  <a:srgbClr val="7030A0"/>
                </a:solidFill>
                <a:latin typeface="Times New Roman"/>
              </a:rPr>
              <a:t>Лекарство, но не здоровье;</a:t>
            </a:r>
            <a:endParaRPr lang="ru-RU" dirty="0">
              <a:solidFill>
                <a:srgbClr val="7030A0"/>
              </a:solidFill>
            </a:endParaRP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ru-RU" dirty="0">
                <a:solidFill>
                  <a:srgbClr val="7030A0"/>
                </a:solidFill>
                <a:latin typeface="Times New Roman"/>
              </a:rPr>
              <a:t>Дом, но не домашний очаг;</a:t>
            </a:r>
            <a:endParaRPr lang="ru-RU" dirty="0">
              <a:solidFill>
                <a:srgbClr val="7030A0"/>
              </a:solidFill>
            </a:endParaRP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ru-RU" dirty="0">
                <a:solidFill>
                  <a:srgbClr val="7030A0"/>
                </a:solidFill>
                <a:latin typeface="Times New Roman"/>
              </a:rPr>
              <a:t>Книги, но не ум;</a:t>
            </a:r>
            <a:endParaRPr lang="ru-RU" dirty="0">
              <a:solidFill>
                <a:srgbClr val="7030A0"/>
              </a:solidFill>
            </a:endParaRP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ru-RU" dirty="0">
                <a:solidFill>
                  <a:srgbClr val="7030A0"/>
                </a:solidFill>
                <a:latin typeface="Times New Roman"/>
              </a:rPr>
              <a:t>Украшения, но не счастье;</a:t>
            </a:r>
            <a:endParaRPr lang="ru-RU" dirty="0">
              <a:solidFill>
                <a:srgbClr val="7030A0"/>
              </a:solidFill>
            </a:endParaRP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ru-RU" dirty="0">
                <a:solidFill>
                  <a:srgbClr val="7030A0"/>
                </a:solidFill>
                <a:latin typeface="Times New Roman"/>
              </a:rPr>
              <a:t>Религию, но не спасение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.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704382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794353"/>
            <a:ext cx="9601196" cy="1940682"/>
          </a:xfrm>
        </p:spPr>
        <p:txBody>
          <a:bodyPr>
            <a:normAutofit/>
          </a:bodyPr>
          <a:lstStyle/>
          <a:p>
            <a:r>
              <a:rPr lang="ru-RU" sz="3100" dirty="0">
                <a:solidFill>
                  <a:srgbClr val="002060"/>
                </a:solidFill>
              </a:rPr>
              <a:t>«Человек живёт на земле не для того, чтобы стать богатым, но для того чтобы стать счастливым».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292" y="3076575"/>
            <a:ext cx="5796643" cy="13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5971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Пословицы о деньгах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Деньгам счёт, а хлебу мера.</a:t>
            </a:r>
          </a:p>
          <a:p>
            <a:r>
              <a:rPr lang="ru-RU" dirty="0" smtClean="0"/>
              <a:t>Горе – деньги, а вдвое – без денег.</a:t>
            </a:r>
          </a:p>
          <a:p>
            <a:r>
              <a:rPr lang="ru-RU" dirty="0" smtClean="0"/>
              <a:t>Не имей сто рублей, а имей то друзей.                    </a:t>
            </a:r>
          </a:p>
          <a:p>
            <a:r>
              <a:rPr lang="ru-RU" dirty="0" smtClean="0"/>
              <a:t>Трудовая денежка всегда крепка.</a:t>
            </a:r>
          </a:p>
          <a:p>
            <a:r>
              <a:rPr lang="ru-RU" dirty="0" smtClean="0"/>
              <a:t>Не легко деньги нажить, а легко прожить.</a:t>
            </a:r>
          </a:p>
          <a:p>
            <a:r>
              <a:rPr lang="ru-RU" dirty="0" smtClean="0"/>
              <a:t>Трудовые деньги век кормят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4815" y="2594722"/>
            <a:ext cx="3714570" cy="3478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9715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В далёкие времена люди не покупали товары за такие деньги , к которым мы привыкли сейчас. Сначала они менялись разными вещами. Каждый ремесленник умел делать что-то </a:t>
            </a:r>
            <a:r>
              <a:rPr lang="ru-RU" sz="2400" dirty="0" err="1" smtClean="0"/>
              <a:t>одно.Кто</a:t>
            </a:r>
            <a:r>
              <a:rPr lang="ru-RU" sz="2400" dirty="0" smtClean="0"/>
              <a:t>-то шил одежду, а кто-то делал посуду. </a:t>
            </a:r>
            <a:endParaRPr lang="ru-RU" sz="24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00223" y="2560638"/>
            <a:ext cx="4514754" cy="3309937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292850" y="2691606"/>
            <a:ext cx="44958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8757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880213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Бартер</a:t>
            </a:r>
            <a:r>
              <a:rPr lang="ru-RU" dirty="0" smtClean="0"/>
              <a:t> –</a:t>
            </a:r>
            <a:r>
              <a:rPr lang="ru-RU" dirty="0" smtClean="0">
                <a:solidFill>
                  <a:srgbClr val="002060"/>
                </a:solidFill>
              </a:rPr>
              <a:t>это обмен одой вещи на другую без денег.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18138" y="1388533"/>
            <a:ext cx="5744443" cy="38649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811" y="2954869"/>
            <a:ext cx="3718456" cy="251460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9279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1" y="707366"/>
            <a:ext cx="3718455" cy="205276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Самые необыкновенные из древних денег – это камни с отверстием посредине </a:t>
            </a:r>
            <a:r>
              <a:rPr lang="ru-RU" dirty="0" smtClean="0">
                <a:solidFill>
                  <a:srgbClr val="C00000"/>
                </a:solidFill>
              </a:rPr>
              <a:t>– </a:t>
            </a:r>
            <a:r>
              <a:rPr lang="ru-RU" b="1" dirty="0" err="1" smtClean="0">
                <a:solidFill>
                  <a:srgbClr val="C00000"/>
                </a:solidFill>
              </a:rPr>
              <a:t>раи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Некоторые </a:t>
            </a:r>
            <a:r>
              <a:rPr lang="ru-RU" dirty="0" err="1" smtClean="0">
                <a:solidFill>
                  <a:srgbClr val="002060"/>
                </a:solidFill>
              </a:rPr>
              <a:t>раи</a:t>
            </a:r>
            <a:r>
              <a:rPr lang="ru-RU" dirty="0" smtClean="0">
                <a:solidFill>
                  <a:srgbClr val="002060"/>
                </a:solidFill>
              </a:rPr>
              <a:t> были весом в 4 тонны и почти 4 метра в диаметре.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45702" y="707366"/>
            <a:ext cx="4572000" cy="25879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811" y="3031064"/>
            <a:ext cx="3718455" cy="2438405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6962" y="3387697"/>
            <a:ext cx="4200508" cy="287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0339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4970691"/>
            <a:ext cx="9609666" cy="56673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Во многих странах мира в древности вместо денег использовались небольшие раковины моллюска каури.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27516" b="27516"/>
          <a:stretch>
            <a:fillRect/>
          </a:stretch>
        </p:blipFill>
        <p:spPr>
          <a:xfrm>
            <a:off x="1621766" y="715991"/>
            <a:ext cx="8531526" cy="4054415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3398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Чем больше люди познавали мир. Тем дальше они путешествовали. Плавали на кораблях в другие страны. И тогда должны были стать понятными и общими способы оплаты за еду, питьё, одежду и другие товары.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04597" y="2557463"/>
            <a:ext cx="4382805" cy="331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0207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Из бронзы отливали и другие виды китайских </a:t>
            </a:r>
            <a:r>
              <a:rPr lang="ru-RU" sz="2400" dirty="0" err="1" smtClean="0">
                <a:solidFill>
                  <a:srgbClr val="002060"/>
                </a:solidFill>
              </a:rPr>
              <a:t>денег.Они</a:t>
            </a:r>
            <a:r>
              <a:rPr lang="ru-RU" sz="2400" dirty="0" smtClean="0">
                <a:solidFill>
                  <a:srgbClr val="002060"/>
                </a:solidFill>
              </a:rPr>
              <a:t> были выполнены в форме мотыг, лопат, ножей.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140982" y="3243263"/>
            <a:ext cx="3026886" cy="2632075"/>
          </a:xfrm>
          <a:prstGeom prst="rect">
            <a:avLst/>
          </a:prstGeom>
        </p:spPr>
      </p:pic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009269" y="3243263"/>
            <a:ext cx="3059787" cy="263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677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0746" y="800978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rgbClr val="002060"/>
                </a:solidFill>
              </a:rPr>
              <a:t>На Руси для оплаты использовали меха. От куницы (зверёк) происходило название денег –</a:t>
            </a:r>
            <a:r>
              <a:rPr lang="ru-RU" sz="2700" dirty="0" smtClean="0"/>
              <a:t> </a:t>
            </a:r>
            <a:r>
              <a:rPr lang="ru-RU" sz="2700" b="1" dirty="0" smtClean="0">
                <a:solidFill>
                  <a:srgbClr val="C00000"/>
                </a:solidFill>
              </a:rPr>
              <a:t>куна.</a:t>
            </a:r>
            <a:r>
              <a:rPr lang="ru-RU" sz="2700" dirty="0" smtClean="0"/>
              <a:t> </a:t>
            </a:r>
            <a:r>
              <a:rPr lang="ru-RU" sz="2700" dirty="0" smtClean="0">
                <a:solidFill>
                  <a:srgbClr val="002060"/>
                </a:solidFill>
              </a:rPr>
              <a:t>На смену шкуркам пришло серебро, основной денежной единицей была </a:t>
            </a:r>
            <a:r>
              <a:rPr lang="ru-RU" sz="2700" b="1" dirty="0" smtClean="0">
                <a:solidFill>
                  <a:srgbClr val="C00000"/>
                </a:solidFill>
              </a:rPr>
              <a:t>гривна</a:t>
            </a:r>
            <a:r>
              <a:rPr lang="ru-RU" sz="2700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>– </a:t>
            </a:r>
            <a:r>
              <a:rPr lang="ru-RU" sz="2700" dirty="0" smtClean="0">
                <a:solidFill>
                  <a:srgbClr val="002060"/>
                </a:solidFill>
              </a:rPr>
              <a:t>серебряный слиток одного веса.</a:t>
            </a:r>
            <a:endParaRPr lang="ru-RU" sz="2700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00996" y="2560320"/>
            <a:ext cx="4929697" cy="3310128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281986" y="2685378"/>
            <a:ext cx="4517528" cy="306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8795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216</TotalTime>
  <Words>397</Words>
  <Application>Microsoft Office PowerPoint</Application>
  <PresentationFormat>Произвольный</PresentationFormat>
  <Paragraphs>29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Натуральные материалы</vt:lpstr>
      <vt:lpstr>От прошлого в настоящее</vt:lpstr>
      <vt:lpstr>Пословицы о деньгах</vt:lpstr>
      <vt:lpstr>В далёкие времена люди не покупали товары за такие деньги , к которым мы привыкли сейчас. Сначала они менялись разными вещами. Каждый ремесленник умел делать что-то одно.Кто-то шил одежду, а кто-то делал посуду. </vt:lpstr>
      <vt:lpstr>Бартер –это обмен одой вещи на другую без денег.</vt:lpstr>
      <vt:lpstr>Самые необыкновенные из древних денег – это камни с отверстием посредине – раи. Некоторые раи были весом в 4 тонны и почти 4 метра в диаметре.</vt:lpstr>
      <vt:lpstr>Во многих странах мира в древности вместо денег использовались небольшие раковины моллюска каури.</vt:lpstr>
      <vt:lpstr>Чем больше люди познавали мир. Тем дальше они путешествовали. Плавали на кораблях в другие страны. И тогда должны были стать понятными и общими способы оплаты за еду, питьё, одежду и другие товары.</vt:lpstr>
      <vt:lpstr>Из бронзы отливали и другие виды китайских денег.Они были выполнены в форме мотыг, лопат, ножей.</vt:lpstr>
      <vt:lpstr>На Руси для оплаты использовали меха. От куницы (зверёк) происходило название денег – куна. На смену шкуркам пришло серебро, основной денежной единицей была гривна – серебряный слиток одного веса.</vt:lpstr>
      <vt:lpstr>Начиная с VIII века все монеты на Руси были круглыми.</vt:lpstr>
      <vt:lpstr>В 1769г. Екатерина II ввела в России бумажные деньги, её портрет украшал 100-рублёвую купюру. В простонародье эту купюру называли «Катенька» – по имени императрицы.</vt:lpstr>
      <vt:lpstr>Чтобы сберечь деньги, в давние времена пользовались сундуками и ларцами. Прятали монеты в глиняные горшки, закапывали в землю.</vt:lpstr>
      <vt:lpstr>Многие взрослые копят свои сбережения другими способами, не пользуясь для этого копилками. Они используют для этого банки, делая вклады, то есть помещая свои деньги в банк на хранение.</vt:lpstr>
      <vt:lpstr>Что нельзя купить за деньги?</vt:lpstr>
      <vt:lpstr>«Человек живёт на земле не для того, чтобы стать богатым, но для того чтобы стать счастливым».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 прошлого в настоящее</dc:title>
  <dc:creator>grisha.trepenok@outlook.com</dc:creator>
  <cp:lastModifiedBy>user</cp:lastModifiedBy>
  <cp:revision>20</cp:revision>
  <dcterms:created xsi:type="dcterms:W3CDTF">2025-10-19T02:07:56Z</dcterms:created>
  <dcterms:modified xsi:type="dcterms:W3CDTF">2025-11-14T01:55:38Z</dcterms:modified>
</cp:coreProperties>
</file>