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5" r:id="rId4"/>
    <p:sldId id="262" r:id="rId5"/>
    <p:sldId id="263" r:id="rId6"/>
    <p:sldId id="268" r:id="rId7"/>
    <p:sldId id="270" r:id="rId8"/>
    <p:sldId id="271" r:id="rId9"/>
    <p:sldId id="269" r:id="rId1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DDDBCF"/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AC9C88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4C8"/>
          </a:solidFill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878889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7888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DBDBD"/>
          </a:solidFill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8F2817"/>
              </a:solidFill>
              <a:prstDash val="solid"/>
              <a:miter lim="400000"/>
            </a:ln>
          </a:bottom>
          <a:insideH>
            <a:ln w="12700" cap="flat">
              <a:solidFill>
                <a:srgbClr val="8F2817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8341D"/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EEE0"/>
          </a:solidFill>
        </a:fill>
      </a:tcStyle>
    </a:wholeTbl>
    <a:band2H>
      <a:tcTxStyle/>
      <a:tcStyle>
        <a:tcBdr/>
        <a:fill>
          <a:solidFill>
            <a:srgbClr val="F0EEE0">
              <a:alpha val="93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solidFill>
                <a:srgbClr val="5F5857"/>
              </a:solidFill>
              <a:prstDash val="solid"/>
              <a:miter lim="400000"/>
            </a:ln>
          </a:left>
          <a:right>
            <a:ln w="25400" cap="flat">
              <a:solidFill>
                <a:srgbClr val="AC9C88"/>
              </a:solidFill>
              <a:prstDash val="solid"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F5857"/>
              </a:solidFill>
              <a:prstDash val="solid"/>
              <a:miter lim="400000"/>
            </a:ln>
          </a:bottom>
          <a:insideH>
            <a:ln w="12700" cap="flat">
              <a:solidFill>
                <a:srgbClr val="97231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F5857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1401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EEE0"/>
          </a:solidFill>
        </a:fill>
      </a:tcStyle>
    </a:wholeTbl>
    <a:band2H>
      <a:tcTxStyle/>
      <a:tcStyle>
        <a:tcBdr/>
        <a:fill>
          <a:solidFill>
            <a:srgbClr val="F0EEE0">
              <a:alpha val="93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4C8"/>
          </a:solidFill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29124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4AA2A"/>
          </a:solidFill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58585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97979">
                  <a:alpha val="38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97979">
                  <a:alpha val="38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97979">
                  <a:alpha val="38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6B5C3">
              <a:alpha val="14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9F9F9F"/>
              </a:solidFill>
              <a:prstDash val="solid"/>
              <a:miter lim="400000"/>
            </a:ln>
          </a:left>
          <a:right>
            <a:ln w="12700" cap="flat">
              <a:solidFill>
                <a:srgbClr val="9F9F9F"/>
              </a:solidFill>
              <a:prstDash val="solid"/>
              <a:miter lim="400000"/>
            </a:ln>
          </a:right>
          <a:top>
            <a:ln w="12700" cap="flat">
              <a:solidFill>
                <a:srgbClr val="9F9F9F"/>
              </a:solidFill>
              <a:prstDash val="solid"/>
              <a:miter lim="400000"/>
            </a:ln>
          </a:top>
          <a:bottom>
            <a:ln w="12700" cap="flat">
              <a:solidFill>
                <a:srgbClr val="9F9F9F"/>
              </a:solidFill>
              <a:prstDash val="solid"/>
              <a:miter lim="400000"/>
            </a:ln>
          </a:bottom>
          <a:insideH>
            <a:ln w="12700" cap="flat">
              <a:solidFill>
                <a:srgbClr val="9F9F9F"/>
              </a:solidFill>
              <a:prstDash val="solid"/>
              <a:miter lim="400000"/>
            </a:ln>
          </a:insideH>
          <a:insideV>
            <a:ln w="12700" cap="flat">
              <a:solidFill>
                <a:srgbClr val="9F9F9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979">
              <a:alpha val="38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ABABA"/>
          </a:solidFill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25A5D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B8B8B"/>
          </a:solidFill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25A5D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B8B8B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979">
              <a:alpha val="25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1434" y="66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1" name="Shape 14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3069376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943100"/>
            <a:ext cx="10464800" cy="2997200"/>
          </a:xfrm>
          <a:prstGeom prst="rect">
            <a:avLst/>
          </a:prstGeom>
        </p:spPr>
        <p:txBody>
          <a:bodyPr anchor="b"/>
          <a:lstStyle>
            <a:lvl1pPr>
              <a:defRPr sz="6400" spc="-128"/>
            </a:lvl1pPr>
          </a:lstStyle>
          <a:p>
            <a:r>
              <a:t>Текст заголовка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21844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  <a:lvl2pPr marL="0" indent="228600" algn="ctr">
              <a:spcBef>
                <a:spcPts val="0"/>
              </a:spcBef>
              <a:buSzTx/>
              <a:buNone/>
              <a:defRPr sz="2400"/>
            </a:lvl2pPr>
            <a:lvl3pPr marL="0" indent="457200" algn="ctr">
              <a:spcBef>
                <a:spcPts val="0"/>
              </a:spcBef>
              <a:buSzTx/>
              <a:buNone/>
              <a:defRPr sz="2400"/>
            </a:lvl3pPr>
            <a:lvl4pPr marL="0" indent="685800" algn="ctr">
              <a:spcBef>
                <a:spcPts val="0"/>
              </a:spcBef>
              <a:buSzTx/>
              <a:buNone/>
              <a:defRPr sz="2400"/>
            </a:lvl4pPr>
            <a:lvl5pPr marL="0" indent="914400" algn="ctr">
              <a:spcBef>
                <a:spcPts val="0"/>
              </a:spcBef>
              <a:buSzTx/>
              <a:buNone/>
              <a:defRPr sz="2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xfrm>
            <a:off x="6305296" y="9017000"/>
            <a:ext cx="406909" cy="38089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734473" y="8193634"/>
            <a:ext cx="3457771" cy="71843"/>
          </a:xfrm>
          <a:prstGeom prst="rect">
            <a:avLst/>
          </a:prstGeom>
        </p:spPr>
      </p:pic>
      <p:sp>
        <p:nvSpPr>
          <p:cNvPr id="22" name="Shape 22"/>
          <p:cNvSpPr>
            <a:spLocks noGrp="1"/>
          </p:cNvSpPr>
          <p:nvPr>
            <p:ph type="pic" idx="13"/>
          </p:nvPr>
        </p:nvSpPr>
        <p:spPr>
          <a:xfrm>
            <a:off x="387350" y="400050"/>
            <a:ext cx="12217400" cy="626728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635000" y="6845300"/>
            <a:ext cx="11734800" cy="1219200"/>
          </a:xfrm>
          <a:prstGeom prst="rect">
            <a:avLst/>
          </a:prstGeom>
        </p:spPr>
        <p:txBody>
          <a:bodyPr anchor="b"/>
          <a:lstStyle>
            <a:lvl1pPr>
              <a:defRPr sz="6400" spc="-128"/>
            </a:lvl1pPr>
          </a:lstStyle>
          <a:p>
            <a:r>
              <a:t>Текст заголовка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sz="quarter" idx="1"/>
          </p:nvPr>
        </p:nvSpPr>
        <p:spPr>
          <a:xfrm>
            <a:off x="635000" y="8318500"/>
            <a:ext cx="11734800" cy="876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  <a:lvl2pPr marL="0" indent="228600" algn="ctr">
              <a:spcBef>
                <a:spcPts val="0"/>
              </a:spcBef>
              <a:buSzTx/>
              <a:buNone/>
              <a:defRPr sz="2400"/>
            </a:lvl2pPr>
            <a:lvl3pPr marL="0" indent="457200" algn="ctr">
              <a:spcBef>
                <a:spcPts val="0"/>
              </a:spcBef>
              <a:buSzTx/>
              <a:buNone/>
              <a:defRPr sz="2400"/>
            </a:lvl3pPr>
            <a:lvl4pPr marL="0" indent="685800" algn="ctr">
              <a:spcBef>
                <a:spcPts val="0"/>
              </a:spcBef>
              <a:buSzTx/>
              <a:buNone/>
              <a:defRPr sz="2400"/>
            </a:lvl4pPr>
            <a:lvl5pPr marL="0" indent="914400" algn="ctr">
              <a:spcBef>
                <a:spcPts val="0"/>
              </a:spcBef>
              <a:buSzTx/>
              <a:buNone/>
              <a:defRPr sz="2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5" name="Shape 2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286047" y="5082129"/>
            <a:ext cx="4512624" cy="71848"/>
          </a:xfrm>
          <a:prstGeom prst="rect">
            <a:avLst/>
          </a:prstGeom>
        </p:spPr>
      </p:pic>
      <p:sp>
        <p:nvSpPr>
          <p:cNvPr id="42" name="Shape 42"/>
          <p:cNvSpPr>
            <a:spLocks noGrp="1"/>
          </p:cNvSpPr>
          <p:nvPr>
            <p:ph type="pic" sz="half" idx="13"/>
          </p:nvPr>
        </p:nvSpPr>
        <p:spPr>
          <a:xfrm>
            <a:off x="6807200" y="762000"/>
            <a:ext cx="5334000" cy="82296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762000" y="774700"/>
            <a:ext cx="5588000" cy="41021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sz="quarter" idx="1"/>
          </p:nvPr>
        </p:nvSpPr>
        <p:spPr>
          <a:xfrm>
            <a:off x="762000" y="5372100"/>
            <a:ext cx="5588000" cy="3619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  <a:lvl2pPr marL="0" indent="228600" algn="ctr">
              <a:spcBef>
                <a:spcPts val="0"/>
              </a:spcBef>
              <a:buSzTx/>
              <a:buNone/>
              <a:defRPr sz="2400"/>
            </a:lvl2pPr>
            <a:lvl3pPr marL="0" indent="457200" algn="ctr">
              <a:spcBef>
                <a:spcPts val="0"/>
              </a:spcBef>
              <a:buSzTx/>
              <a:buNone/>
              <a:defRPr sz="2400"/>
            </a:lvl3pPr>
            <a:lvl4pPr marL="0" indent="685800" algn="ctr">
              <a:spcBef>
                <a:spcPts val="0"/>
              </a:spcBef>
              <a:buSzTx/>
              <a:buNone/>
              <a:defRPr sz="2400"/>
            </a:lvl4pPr>
            <a:lvl5pPr marL="0" indent="914400" algn="ctr">
              <a:spcBef>
                <a:spcPts val="0"/>
              </a:spcBef>
              <a:buSzTx/>
              <a:buNone/>
              <a:defRPr sz="2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Рисунок 72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060083" y="2732634"/>
            <a:ext cx="10908152" cy="71905"/>
          </a:xfrm>
          <a:prstGeom prst="rect">
            <a:avLst/>
          </a:prstGeom>
        </p:spPr>
      </p:pic>
      <p:sp>
        <p:nvSpPr>
          <p:cNvPr id="75" name="Shape 75"/>
          <p:cNvSpPr>
            <a:spLocks noGrp="1"/>
          </p:cNvSpPr>
          <p:nvPr>
            <p:ph type="pic" sz="half" idx="13"/>
          </p:nvPr>
        </p:nvSpPr>
        <p:spPr>
          <a:xfrm>
            <a:off x="1181100" y="3380452"/>
            <a:ext cx="5461000" cy="53086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6" name="Shape 7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77" name="Shape 77"/>
          <p:cNvSpPr>
            <a:spLocks noGrp="1"/>
          </p:cNvSpPr>
          <p:nvPr>
            <p:ph type="body" sz="half" idx="1"/>
          </p:nvPr>
        </p:nvSpPr>
        <p:spPr>
          <a:xfrm>
            <a:off x="7200900" y="3340100"/>
            <a:ext cx="4826000" cy="5384800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ts val="3000"/>
              </a:spcBef>
              <a:buBlip>
                <a:blip r:embed="rId3"/>
              </a:buBlip>
              <a:defRPr sz="2600"/>
            </a:lvl1pPr>
            <a:lvl2pPr marL="914400" indent="-457200">
              <a:spcBef>
                <a:spcPts val="3000"/>
              </a:spcBef>
              <a:buBlip>
                <a:blip r:embed="rId3"/>
              </a:buBlip>
              <a:defRPr sz="2600"/>
            </a:lvl2pPr>
            <a:lvl3pPr marL="1371600" indent="-457200">
              <a:spcBef>
                <a:spcPts val="3000"/>
              </a:spcBef>
              <a:buBlip>
                <a:blip r:embed="rId3"/>
              </a:buBlip>
              <a:defRPr sz="2600"/>
            </a:lvl3pPr>
            <a:lvl4pPr marL="1828800" indent="-457200">
              <a:spcBef>
                <a:spcPts val="3000"/>
              </a:spcBef>
              <a:buBlip>
                <a:blip r:embed="rId3"/>
              </a:buBlip>
              <a:defRPr sz="2600"/>
            </a:lvl4pPr>
            <a:lvl5pPr marL="2286000" indent="-457200">
              <a:spcBef>
                <a:spcPts val="3000"/>
              </a:spcBef>
              <a:buBlip>
                <a:blip r:embed="rId3"/>
              </a:buBlip>
              <a:defRPr sz="26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8" name="Shape 7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6477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1200"/>
              </a:spcBef>
              <a:buSzTx/>
              <a:buNone/>
              <a:defRPr sz="3600">
                <a:solidFill>
                  <a:srgbClr val="222222"/>
                </a:solidFill>
              </a:defRPr>
            </a:lvl1pPr>
          </a:lstStyle>
          <a:p>
            <a:r>
              <a:t>–Иван Арсентьев</a:t>
            </a:r>
          </a:p>
        </p:txBody>
      </p:sp>
      <p:sp>
        <p:nvSpPr>
          <p:cNvPr id="104" name="Shape 104"/>
          <p:cNvSpPr>
            <a:spLocks noGrp="1"/>
          </p:cNvSpPr>
          <p:nvPr>
            <p:ph type="body" sz="quarter" idx="14"/>
          </p:nvPr>
        </p:nvSpPr>
        <p:spPr>
          <a:xfrm>
            <a:off x="1270000" y="4241799"/>
            <a:ext cx="10464800" cy="7366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20000"/>
              </a:lnSpc>
              <a:buSzTx/>
              <a:buNone/>
              <a:defRPr sz="4200" b="1" spc="-126">
                <a:latin typeface="+mn-lt"/>
                <a:ea typeface="+mn-ea"/>
                <a:cs typeface="+mn-cs"/>
                <a:sym typeface="Superclarendon"/>
              </a:defRPr>
            </a:lvl1pPr>
          </a:lstStyle>
          <a:p>
            <a:r>
              <a:t>«Место ввода цитаты».</a:t>
            </a:r>
          </a:p>
        </p:txBody>
      </p:sp>
      <p:sp>
        <p:nvSpPr>
          <p:cNvPr id="105" name="Shape 10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3" name="Shape 1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 — другой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 — другой 2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tif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body" idx="1"/>
          </p:nvPr>
        </p:nvSpPr>
        <p:spPr>
          <a:xfrm>
            <a:off x="1270000" y="1270000"/>
            <a:ext cx="10464800" cy="721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2"/>
              </a:buBlip>
            </a:lvl1pPr>
            <a:lvl2pPr>
              <a:buBlip>
                <a:blip r:embed="rId12"/>
              </a:buBlip>
            </a:lvl2pPr>
            <a:lvl3pPr>
              <a:buBlip>
                <a:blip r:embed="rId12"/>
              </a:buBlip>
            </a:lvl3pPr>
            <a:lvl4pPr>
              <a:buBlip>
                <a:blip r:embed="rId12"/>
              </a:buBlip>
            </a:lvl4pPr>
            <a:lvl5pPr>
              <a:buBlip>
                <a:blip r:embed="rId1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270000" y="698500"/>
            <a:ext cx="10464800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292596" y="9017000"/>
            <a:ext cx="406909" cy="38089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 b="1">
                <a:solidFill>
                  <a:srgbClr val="F1F1F1"/>
                </a:solidFill>
                <a:latin typeface="+mn-lt"/>
                <a:ea typeface="+mn-ea"/>
                <a:cs typeface="+mn-cs"/>
                <a:sym typeface="Superclarendo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5" r:id="rId4"/>
    <p:sldLayoutId id="2147483658" r:id="rId5"/>
    <p:sldLayoutId id="2147483659" r:id="rId6"/>
    <p:sldLayoutId id="2147483660" r:id="rId7"/>
    <p:sldLayoutId id="2147483661" r:id="rId8"/>
    <p:sldLayoutId id="2147483662" r:id="rId9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-144" baseline="0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Superclarendon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-144" baseline="0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Superclarendon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-144" baseline="0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Superclarendon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-144" baseline="0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Superclarendon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-144" baseline="0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Superclarendon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-144" baseline="0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Superclarendon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-144" baseline="0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Superclarendon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-144" baseline="0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Superclarendon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-144" baseline="0">
          <a:ln>
            <a:noFill/>
          </a:ln>
          <a:solidFill>
            <a:srgbClr val="EEEEEE"/>
          </a:solidFill>
          <a:uFillTx/>
          <a:latin typeface="+mn-lt"/>
          <a:ea typeface="+mn-ea"/>
          <a:cs typeface="+mn-cs"/>
          <a:sym typeface="Superclarendon"/>
        </a:defRPr>
      </a:lvl9pPr>
    </p:titleStyle>
    <p:bodyStyle>
      <a:lvl1pPr marL="6223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12"/>
        </a:buBlip>
        <a:tabLst/>
        <a:defRPr sz="3400" b="0" i="0" u="none" strike="noStrike" cap="none" spc="0" baseline="0">
          <a:ln>
            <a:noFill/>
          </a:ln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1pPr>
      <a:lvl2pPr marL="12446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12"/>
        </a:buBlip>
        <a:tabLst/>
        <a:defRPr sz="3400" b="0" i="0" u="none" strike="noStrike" cap="none" spc="0" baseline="0">
          <a:ln>
            <a:noFill/>
          </a:ln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2pPr>
      <a:lvl3pPr marL="18669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12"/>
        </a:buBlip>
        <a:tabLst/>
        <a:defRPr sz="3400" b="0" i="0" u="none" strike="noStrike" cap="none" spc="0" baseline="0">
          <a:ln>
            <a:noFill/>
          </a:ln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3pPr>
      <a:lvl4pPr marL="24892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12"/>
        </a:buBlip>
        <a:tabLst/>
        <a:defRPr sz="3400" b="0" i="0" u="none" strike="noStrike" cap="none" spc="0" baseline="0">
          <a:ln>
            <a:noFill/>
          </a:ln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4pPr>
      <a:lvl5pPr marL="31115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12"/>
        </a:buBlip>
        <a:tabLst/>
        <a:defRPr sz="3400" b="0" i="0" u="none" strike="noStrike" cap="none" spc="0" baseline="0">
          <a:ln>
            <a:noFill/>
          </a:ln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5pPr>
      <a:lvl6pPr marL="37338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12"/>
        </a:buBlip>
        <a:tabLst/>
        <a:defRPr sz="3400" b="0" i="0" u="none" strike="noStrike" cap="none" spc="0" baseline="0">
          <a:ln>
            <a:noFill/>
          </a:ln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6pPr>
      <a:lvl7pPr marL="43561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12"/>
        </a:buBlip>
        <a:tabLst/>
        <a:defRPr sz="3400" b="0" i="0" u="none" strike="noStrike" cap="none" spc="0" baseline="0">
          <a:ln>
            <a:noFill/>
          </a:ln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7pPr>
      <a:lvl8pPr marL="49784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12"/>
        </a:buBlip>
        <a:tabLst/>
        <a:defRPr sz="3400" b="0" i="0" u="none" strike="noStrike" cap="none" spc="0" baseline="0">
          <a:ln>
            <a:noFill/>
          </a:ln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8pPr>
      <a:lvl9pPr marL="5600700" marR="0" indent="-6223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65000"/>
        <a:buFontTx/>
        <a:buBlip>
          <a:blip r:embed="rId12"/>
        </a:buBlip>
        <a:tabLst/>
        <a:defRPr sz="3400" b="0" i="0" u="none" strike="noStrike" cap="none" spc="0" baseline="0">
          <a:ln>
            <a:noFill/>
          </a:ln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uperclarendo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0%BF%D0%BE%D1%80%D1%82" TargetMode="External"/><Relationship Id="rId2" Type="http://schemas.openxmlformats.org/officeDocument/2006/relationships/hyperlink" Target="https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hyperlink" Target="https://ru.wikipedia.org/wiki/%D0%A8%D1%82%D0%B0%D0%BD%D0%B3%D0%B0_(%D1%81%D0%BD%D0%B0%D1%80%D1%8F%D0%B4)" TargetMode="External"/><Relationship Id="rId7" Type="http://schemas.openxmlformats.org/officeDocument/2006/relationships/image" Target="../media/image13.jpeg"/><Relationship Id="rId2" Type="http://schemas.openxmlformats.org/officeDocument/2006/relationships/hyperlink" Target="https://ru.wikipedia.org/wiki/%D0%9F%D1%80%D0%B8%D1%81%D0%B5%D0%B4%D0%B0%D0%BD%D0%B8%D0%B5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ru.wikipedia.org/wiki/%D0%A1%D0%BF%D0%BE%D1%80%D1%82%D1%81%D0%BC%D0%B5%D0%BD" TargetMode="External"/><Relationship Id="rId5" Type="http://schemas.openxmlformats.org/officeDocument/2006/relationships/hyperlink" Target="https://ru.wikipedia.org/wiki/%D0%A1%D1%82%D0%B0%D0%BD%D0%BE%D0%B2%D0%B0%D1%8F_%D1%82%D1%8F%D0%B3%D0%B0" TargetMode="External"/><Relationship Id="rId4" Type="http://schemas.openxmlformats.org/officeDocument/2006/relationships/hyperlink" Target="https://ru.wikipedia.org/wiki/%D0%96%D0%B8%D0%BC_%D0%BB%D1%91%D0%B6%D0%B0" TargetMode="External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Рисунок 142"/>
          <p:cNvPicPr>
            <a:picLocks noGrp="1"/>
          </p:cNvPicPr>
          <p:nvPr>
            <p:ph type="pic" idx="13"/>
          </p:nvPr>
        </p:nvPicPr>
        <p:blipFill>
          <a:blip r:embed="rId2"/>
          <a:stretch>
            <a:fillRect/>
          </a:stretch>
        </p:blipFill>
        <p:spPr>
          <a:xfrm>
            <a:off x="381720" y="412304"/>
            <a:ext cx="12208892" cy="6330950"/>
          </a:xfrm>
          <a:prstGeom prst="rect">
            <a:avLst/>
          </a:prstGeom>
        </p:spPr>
      </p:pic>
      <p:sp>
        <p:nvSpPr>
          <p:cNvPr id="144" name="Shape 144"/>
          <p:cNvSpPr>
            <a:spLocks noGrp="1"/>
          </p:cNvSpPr>
          <p:nvPr>
            <p:ph type="title"/>
          </p:nvPr>
        </p:nvSpPr>
        <p:spPr>
          <a:xfrm>
            <a:off x="2112306" y="8477200"/>
            <a:ext cx="8747720" cy="107808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>
                    <a:lumMod val="90000"/>
                  </a:schemeClr>
                </a:solidFill>
              </a:rPr>
              <a:t>Внеклассное занятие</a:t>
            </a:r>
            <a:br>
              <a:rPr lang="ru-RU" dirty="0">
                <a:solidFill>
                  <a:schemeClr val="tx1">
                    <a:lumMod val="9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</a:schemeClr>
                </a:solidFill>
              </a:rPr>
              <a:t>«Железный стимул»</a:t>
            </a:r>
            <a:br>
              <a:rPr lang="ru-RU" dirty="0"/>
            </a:br>
            <a:endParaRPr sz="2800" i="1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/>
          </p:cNvSpPr>
          <p:nvPr>
            <p:ph type="subTitle" sz="half" idx="1"/>
          </p:nvPr>
        </p:nvSpPr>
        <p:spPr>
          <a:xfrm>
            <a:off x="885776" y="1060376"/>
            <a:ext cx="11233248" cy="770485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4800" b="1" dirty="0" err="1"/>
              <a:t>Пауэрли́фтинг</a:t>
            </a:r>
            <a:r>
              <a:rPr lang="ru-RU" sz="4800" dirty="0"/>
              <a:t> </a:t>
            </a:r>
          </a:p>
          <a:p>
            <a:r>
              <a:rPr lang="ru-RU" sz="4800" dirty="0"/>
              <a:t>(</a:t>
            </a:r>
            <a:r>
              <a:rPr lang="ru-RU" sz="4800" dirty="0">
                <a:hlinkClick r:id="rId2" tooltip="Английский язык"/>
              </a:rPr>
              <a:t>англ.</a:t>
            </a:r>
            <a:r>
              <a:rPr lang="ru-RU" sz="4800" dirty="0"/>
              <a:t> </a:t>
            </a:r>
            <a:r>
              <a:rPr lang="ru-RU" sz="4800" i="1" dirty="0" err="1"/>
              <a:t>powerlifting</a:t>
            </a:r>
            <a:r>
              <a:rPr lang="ru-RU" sz="4800" dirty="0"/>
              <a:t>; </a:t>
            </a:r>
            <a:r>
              <a:rPr lang="ru-RU" sz="4800" b="1" i="1" dirty="0" err="1"/>
              <a:t>power</a:t>
            </a:r>
            <a:r>
              <a:rPr lang="ru-RU" sz="4800" dirty="0"/>
              <a:t> — «</a:t>
            </a:r>
            <a:r>
              <a:rPr lang="ru-RU" sz="4800" i="1" dirty="0"/>
              <a:t>сила, мощь</a:t>
            </a:r>
            <a:r>
              <a:rPr lang="ru-RU" sz="4800" dirty="0"/>
              <a:t>» + </a:t>
            </a:r>
            <a:r>
              <a:rPr lang="ru-RU" sz="4800" b="1" i="1" dirty="0" err="1"/>
              <a:t>lifting</a:t>
            </a:r>
            <a:r>
              <a:rPr lang="ru-RU" sz="4800" b="1" dirty="0"/>
              <a:t> </a:t>
            </a:r>
            <a:r>
              <a:rPr lang="ru-RU" sz="4800" dirty="0"/>
              <a:t>— «</a:t>
            </a:r>
            <a:r>
              <a:rPr lang="ru-RU" sz="4800" i="1" dirty="0"/>
              <a:t>поднятие</a:t>
            </a:r>
            <a:r>
              <a:rPr lang="ru-RU" sz="4800" dirty="0"/>
              <a:t>») </a:t>
            </a:r>
          </a:p>
          <a:p>
            <a:endParaRPr lang="ru-RU" sz="4800" dirty="0"/>
          </a:p>
          <a:p>
            <a:r>
              <a:rPr lang="ru-RU" sz="3800" dirty="0"/>
              <a:t>или </a:t>
            </a:r>
            <a:r>
              <a:rPr lang="ru-RU" sz="3800" b="1" dirty="0"/>
              <a:t>силовое троеборье</a:t>
            </a:r>
            <a:r>
              <a:rPr lang="ru-RU" sz="3800" dirty="0"/>
              <a:t> — силовой вид </a:t>
            </a:r>
            <a:r>
              <a:rPr lang="ru-RU" sz="3800" dirty="0">
                <a:hlinkClick r:id="rId3" tooltip="Спорт"/>
              </a:rPr>
              <a:t>спорта</a:t>
            </a:r>
            <a:r>
              <a:rPr lang="ru-RU" sz="3800" dirty="0"/>
              <a:t>, суть которого заключается в преодолении сопротивления максимально тяжёлого для спортсмена веса.</a:t>
            </a:r>
          </a:p>
          <a:p>
            <a:pPr algn="l" defTabSz="411479">
              <a:defRPr sz="279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dirty="0"/>
          </a:p>
        </p:txBody>
      </p:sp>
      <p:pic>
        <p:nvPicPr>
          <p:cNvPr id="2052" name="Picture 4" descr="https://pp.userapi.com/c630027/v630027450/6061/_Lk7cMUecm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7612" y="5667848"/>
            <a:ext cx="2311375" cy="3078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pp.userapi.com/c631418/v631418450/2e5ca/Y5B0B-TT5F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2" y="5740896"/>
            <a:ext cx="2520280" cy="33568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p.userapi.com/c638818/v638818845/4fba9/jG0MJAxXtC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192" y="6471055"/>
            <a:ext cx="3345343" cy="2509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7864" y="988368"/>
            <a:ext cx="92890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/>
              <a:t>Пауэрлифтинг также называют силовым троеборьем. Связано это с тем, что в качестве соревновательных дисциплин в него входят три упражнения (</a:t>
            </a:r>
            <a:r>
              <a:rPr lang="ru-RU" sz="3000" dirty="0">
                <a:hlinkClick r:id="rId2" tooltip="Приседание"/>
              </a:rPr>
              <a:t>приседания</a:t>
            </a:r>
            <a:r>
              <a:rPr lang="ru-RU" sz="3000" dirty="0"/>
              <a:t> со </a:t>
            </a:r>
            <a:r>
              <a:rPr lang="ru-RU" sz="3000" dirty="0">
                <a:hlinkClick r:id="rId3" tooltip="Штанга (снаряд)"/>
              </a:rPr>
              <a:t>штангой</a:t>
            </a:r>
            <a:r>
              <a:rPr lang="ru-RU" sz="3000" dirty="0"/>
              <a:t> на спине (точнее на верхней части лопаток), </a:t>
            </a:r>
            <a:r>
              <a:rPr lang="ru-RU" sz="3000" dirty="0">
                <a:hlinkClick r:id="rId4" tooltip="Жим лёжа"/>
              </a:rPr>
              <a:t>жим штанги лежа</a:t>
            </a:r>
            <a:r>
              <a:rPr lang="ru-RU" sz="3000" dirty="0"/>
              <a:t> на горизонтальной скамье и </a:t>
            </a:r>
            <a:r>
              <a:rPr lang="ru-RU" sz="3000" dirty="0">
                <a:hlinkClick r:id="rId5" tooltip="Становая тяга"/>
              </a:rPr>
              <a:t>тяга</a:t>
            </a:r>
            <a:r>
              <a:rPr lang="ru-RU" sz="3000" dirty="0"/>
              <a:t> штанги), которые в сумме определяют квалификацию </a:t>
            </a:r>
            <a:r>
              <a:rPr lang="ru-RU" sz="3000" dirty="0">
                <a:hlinkClick r:id="rId6" tooltip="Спортсмен"/>
              </a:rPr>
              <a:t>спортсмена</a:t>
            </a:r>
            <a:r>
              <a:rPr lang="ru-RU" sz="3000" dirty="0"/>
              <a:t>.</a:t>
            </a:r>
          </a:p>
        </p:txBody>
      </p:sp>
      <p:pic>
        <p:nvPicPr>
          <p:cNvPr id="3074" name="Picture 2" descr="https://pp.userapi.com/c848620/v848620820/312dc/HJ7dpRVN7bI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706" y="5702155"/>
            <a:ext cx="4421355" cy="2487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p.userapi.com/c627822/v627822450/48fdc/kjfFXpINQG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21" y="4774019"/>
            <a:ext cx="3028459" cy="35591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pp.userapi.com/c627822/v627822450/48fd6/bXz8nylIg8Q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4688" y="4516760"/>
            <a:ext cx="2754306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72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Рисунок 160"/>
          <p:cNvPicPr>
            <a:picLocks noGrp="1"/>
          </p:cNvPicPr>
          <p:nvPr>
            <p:ph type="pic" idx="13"/>
          </p:nvPr>
        </p:nvPicPr>
        <p:blipFill>
          <a:blip r:embed="rId2"/>
          <a:stretch>
            <a:fillRect/>
          </a:stretch>
        </p:blipFill>
        <p:spPr>
          <a:xfrm>
            <a:off x="885776" y="2405755"/>
            <a:ext cx="5760640" cy="6292275"/>
          </a:xfrm>
          <a:prstGeom prst="rect">
            <a:avLst/>
          </a:prstGeom>
        </p:spPr>
      </p:pic>
      <p:sp>
        <p:nvSpPr>
          <p:cNvPr id="162" name="Shape 162"/>
          <p:cNvSpPr>
            <a:spLocks noGrp="1"/>
          </p:cNvSpPr>
          <p:nvPr>
            <p:ph type="title"/>
          </p:nvPr>
        </p:nvSpPr>
        <p:spPr>
          <a:xfrm>
            <a:off x="1270000" y="698500"/>
            <a:ext cx="10464800" cy="1225972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Экипировка</a:t>
            </a:r>
            <a:r>
              <a:rPr dirty="0"/>
              <a:t> в </a:t>
            </a:r>
            <a:r>
              <a:rPr dirty="0" err="1"/>
              <a:t>пауэрлифтингу</a:t>
            </a:r>
            <a:endParaRPr dirty="0"/>
          </a:p>
        </p:txBody>
      </p:sp>
      <p:sp>
        <p:nvSpPr>
          <p:cNvPr id="163" name="Shape 163"/>
          <p:cNvSpPr>
            <a:spLocks noGrp="1"/>
          </p:cNvSpPr>
          <p:nvPr>
            <p:ph type="body" sz="half" idx="1"/>
          </p:nvPr>
        </p:nvSpPr>
        <p:spPr>
          <a:xfrm>
            <a:off x="7200900" y="2405755"/>
            <a:ext cx="4826000" cy="6319145"/>
          </a:xfrm>
          <a:prstGeom prst="rect">
            <a:avLst/>
          </a:prstGeom>
        </p:spPr>
        <p:txBody>
          <a:bodyPr/>
          <a:lstStyle/>
          <a:p>
            <a:pPr marL="0" indent="0" defTabSz="452627">
              <a:spcBef>
                <a:spcPts val="0"/>
              </a:spcBef>
              <a:buSzTx/>
              <a:buNone/>
              <a:defRPr sz="1584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 err="1"/>
              <a:t>Экипировка</a:t>
            </a:r>
            <a:r>
              <a:rPr dirty="0"/>
              <a:t> в </a:t>
            </a:r>
            <a:r>
              <a:rPr dirty="0" err="1"/>
              <a:t>пауэрлифтинге</a:t>
            </a:r>
            <a:r>
              <a:rPr dirty="0"/>
              <a:t> </a:t>
            </a:r>
            <a:r>
              <a:rPr dirty="0" err="1"/>
              <a:t>бывает</a:t>
            </a:r>
            <a:r>
              <a:rPr dirty="0"/>
              <a:t> </a:t>
            </a:r>
            <a:r>
              <a:rPr dirty="0" err="1"/>
              <a:t>поддерживающей</a:t>
            </a:r>
            <a:r>
              <a:rPr dirty="0"/>
              <a:t> (</a:t>
            </a:r>
            <a:r>
              <a:rPr dirty="0" err="1"/>
              <a:t>усиливающей</a:t>
            </a:r>
            <a:r>
              <a:rPr dirty="0"/>
              <a:t>) и </a:t>
            </a:r>
            <a:r>
              <a:rPr dirty="0" err="1"/>
              <a:t>неподдерживающей</a:t>
            </a:r>
            <a:r>
              <a:rPr dirty="0"/>
              <a:t>. </a:t>
            </a:r>
            <a:r>
              <a:rPr dirty="0" err="1"/>
              <a:t>Последняя</a:t>
            </a:r>
            <a:r>
              <a:rPr dirty="0"/>
              <a:t> </a:t>
            </a:r>
            <a:r>
              <a:rPr dirty="0" err="1"/>
              <a:t>является</a:t>
            </a:r>
            <a:r>
              <a:rPr dirty="0"/>
              <a:t> </a:t>
            </a:r>
            <a:r>
              <a:rPr dirty="0" err="1"/>
              <a:t>обязательной</a:t>
            </a:r>
            <a:r>
              <a:rPr dirty="0"/>
              <a:t> </a:t>
            </a:r>
            <a:r>
              <a:rPr dirty="0" err="1"/>
              <a:t>во</a:t>
            </a:r>
            <a:r>
              <a:rPr dirty="0"/>
              <a:t> </a:t>
            </a:r>
            <a:r>
              <a:rPr dirty="0" err="1"/>
              <a:t>всех</a:t>
            </a:r>
            <a:r>
              <a:rPr dirty="0"/>
              <a:t> </a:t>
            </a:r>
            <a:r>
              <a:rPr dirty="0" err="1"/>
              <a:t>официальных</a:t>
            </a:r>
            <a:r>
              <a:rPr dirty="0"/>
              <a:t> </a:t>
            </a:r>
            <a:r>
              <a:rPr dirty="0" err="1"/>
              <a:t>соревнованиях</a:t>
            </a:r>
            <a:r>
              <a:rPr dirty="0"/>
              <a:t> и </a:t>
            </a:r>
            <a:r>
              <a:rPr dirty="0" err="1"/>
              <a:t>разрешена</a:t>
            </a:r>
            <a:r>
              <a:rPr dirty="0"/>
              <a:t> в «</a:t>
            </a:r>
            <a:r>
              <a:rPr dirty="0" err="1"/>
              <a:t>безэкипировочном</a:t>
            </a:r>
            <a:r>
              <a:rPr dirty="0"/>
              <a:t>» и «</a:t>
            </a:r>
            <a:r>
              <a:rPr dirty="0" err="1"/>
              <a:t>экипировочном</a:t>
            </a:r>
            <a:r>
              <a:rPr dirty="0"/>
              <a:t>» </a:t>
            </a:r>
            <a:r>
              <a:rPr dirty="0" err="1"/>
              <a:t>пауэрлифтинге</a:t>
            </a:r>
            <a:r>
              <a:rPr dirty="0"/>
              <a:t> </a:t>
            </a:r>
            <a:r>
              <a:rPr dirty="0" err="1"/>
              <a:t>без</a:t>
            </a:r>
            <a:r>
              <a:rPr dirty="0"/>
              <a:t> </a:t>
            </a:r>
            <a:r>
              <a:rPr dirty="0" err="1"/>
              <a:t>ограничений</a:t>
            </a:r>
            <a:r>
              <a:rPr dirty="0"/>
              <a:t>. К </a:t>
            </a:r>
            <a:r>
              <a:rPr dirty="0" err="1"/>
              <a:t>обязательной</a:t>
            </a:r>
            <a:r>
              <a:rPr dirty="0"/>
              <a:t> </a:t>
            </a:r>
            <a:r>
              <a:rPr dirty="0" err="1"/>
              <a:t>относятся</a:t>
            </a:r>
            <a:r>
              <a:rPr dirty="0"/>
              <a:t>:</a:t>
            </a:r>
          </a:p>
          <a:p>
            <a:pPr marL="452627" indent="-452627" defTabSz="452627">
              <a:spcBef>
                <a:spcPts val="0"/>
              </a:spcBef>
              <a:buSzTx/>
              <a:buNone/>
              <a:tabLst>
                <a:tab pos="127000" algn="l"/>
                <a:tab pos="444500" algn="l"/>
              </a:tabLst>
              <a:defRPr sz="1584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	•	</a:t>
            </a:r>
            <a:r>
              <a:rPr dirty="0" err="1"/>
              <a:t>широкий</a:t>
            </a:r>
            <a:r>
              <a:rPr dirty="0"/>
              <a:t> </a:t>
            </a:r>
            <a:r>
              <a:rPr dirty="0" err="1"/>
              <a:t>пояс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пауэрлифтинга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пояс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тяжелой</a:t>
            </a:r>
            <a:r>
              <a:rPr dirty="0"/>
              <a:t> </a:t>
            </a:r>
            <a:r>
              <a:rPr dirty="0" err="1"/>
              <a:t>атлетики</a:t>
            </a:r>
            <a:r>
              <a:rPr dirty="0"/>
              <a:t>;</a:t>
            </a:r>
          </a:p>
          <a:p>
            <a:pPr marL="452627" indent="-452627" defTabSz="452627">
              <a:spcBef>
                <a:spcPts val="0"/>
              </a:spcBef>
              <a:buSzTx/>
              <a:buNone/>
              <a:tabLst>
                <a:tab pos="127000" algn="l"/>
                <a:tab pos="444500" algn="l"/>
              </a:tabLst>
              <a:defRPr sz="1584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	•	</a:t>
            </a:r>
            <a:r>
              <a:rPr dirty="0" err="1"/>
              <a:t>эластичное</a:t>
            </a:r>
            <a:r>
              <a:rPr dirty="0"/>
              <a:t> </a:t>
            </a:r>
            <a:r>
              <a:rPr dirty="0" err="1"/>
              <a:t>трико</a:t>
            </a:r>
            <a:r>
              <a:rPr dirty="0"/>
              <a:t> («</a:t>
            </a:r>
            <a:r>
              <a:rPr dirty="0" err="1"/>
              <a:t>борцовка</a:t>
            </a:r>
            <a:r>
              <a:rPr dirty="0"/>
              <a:t>»);</a:t>
            </a:r>
          </a:p>
          <a:p>
            <a:pPr marL="452627" indent="-452627" defTabSz="452627">
              <a:spcBef>
                <a:spcPts val="0"/>
              </a:spcBef>
              <a:buSzTx/>
              <a:buNone/>
              <a:tabLst>
                <a:tab pos="127000" algn="l"/>
                <a:tab pos="444500" algn="l"/>
              </a:tabLst>
              <a:defRPr sz="1584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	•	</a:t>
            </a:r>
            <a:r>
              <a:rPr dirty="0" err="1"/>
              <a:t>мягкая</a:t>
            </a:r>
            <a:r>
              <a:rPr dirty="0"/>
              <a:t> </a:t>
            </a:r>
            <a:r>
              <a:rPr dirty="0" err="1"/>
              <a:t>футболка</a:t>
            </a:r>
            <a:r>
              <a:rPr dirty="0"/>
              <a:t> с </a:t>
            </a:r>
            <a:r>
              <a:rPr dirty="0" err="1"/>
              <a:t>рукавами</a:t>
            </a:r>
            <a:r>
              <a:rPr dirty="0"/>
              <a:t> («Т-</a:t>
            </a:r>
            <a:r>
              <a:rPr dirty="0" err="1"/>
              <a:t>майка</a:t>
            </a:r>
            <a:r>
              <a:rPr dirty="0"/>
              <a:t>»);</a:t>
            </a:r>
          </a:p>
          <a:p>
            <a:pPr marL="452627" indent="-452627" defTabSz="452627">
              <a:spcBef>
                <a:spcPts val="0"/>
              </a:spcBef>
              <a:buSzTx/>
              <a:buNone/>
              <a:tabLst>
                <a:tab pos="127000" algn="l"/>
                <a:tab pos="444500" algn="l"/>
              </a:tabLst>
              <a:defRPr sz="1584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	•	</a:t>
            </a:r>
            <a:r>
              <a:rPr dirty="0" err="1"/>
              <a:t>длинные</a:t>
            </a:r>
            <a:r>
              <a:rPr dirty="0"/>
              <a:t> </a:t>
            </a:r>
            <a:r>
              <a:rPr dirty="0" err="1"/>
              <a:t>носки</a:t>
            </a:r>
            <a:r>
              <a:rPr dirty="0"/>
              <a:t>, </a:t>
            </a:r>
            <a:r>
              <a:rPr dirty="0" err="1"/>
              <a:t>щитки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гетры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защиты</a:t>
            </a:r>
            <a:r>
              <a:rPr dirty="0"/>
              <a:t> </a:t>
            </a:r>
            <a:r>
              <a:rPr dirty="0" err="1"/>
              <a:t>ног</a:t>
            </a:r>
            <a:r>
              <a:rPr dirty="0"/>
              <a:t> в </a:t>
            </a:r>
            <a:r>
              <a:rPr dirty="0" err="1"/>
              <a:t>тяге</a:t>
            </a:r>
            <a:r>
              <a:rPr dirty="0"/>
              <a:t>.</a:t>
            </a:r>
          </a:p>
          <a:p>
            <a:pPr marL="0" indent="0" defTabSz="452627">
              <a:spcBef>
                <a:spcPts val="0"/>
              </a:spcBef>
              <a:buSzTx/>
              <a:buNone/>
              <a:defRPr sz="1584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 err="1"/>
              <a:t>Дополнительно</a:t>
            </a:r>
            <a:r>
              <a:rPr dirty="0"/>
              <a:t> </a:t>
            </a:r>
            <a:r>
              <a:rPr dirty="0" err="1"/>
              <a:t>разрешается</a:t>
            </a:r>
            <a:r>
              <a:rPr dirty="0"/>
              <a:t>:</a:t>
            </a:r>
          </a:p>
          <a:p>
            <a:pPr marL="452627" indent="-452627" defTabSz="452627">
              <a:spcBef>
                <a:spcPts val="0"/>
              </a:spcBef>
              <a:buSzTx/>
              <a:buNone/>
              <a:tabLst>
                <a:tab pos="127000" algn="l"/>
                <a:tab pos="444500" algn="l"/>
              </a:tabLst>
              <a:defRPr sz="1584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	•	</a:t>
            </a:r>
            <a:r>
              <a:rPr dirty="0" err="1"/>
              <a:t>штангетки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специальная</a:t>
            </a:r>
            <a:r>
              <a:rPr dirty="0"/>
              <a:t> </a:t>
            </a:r>
            <a:r>
              <a:rPr dirty="0" err="1"/>
              <a:t>обувь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приседаний</a:t>
            </a:r>
            <a:endParaRPr dirty="0"/>
          </a:p>
          <a:p>
            <a:pPr marL="452627" indent="-452627" defTabSz="452627">
              <a:spcBef>
                <a:spcPts val="0"/>
              </a:spcBef>
              <a:buSzTx/>
              <a:buNone/>
              <a:tabLst>
                <a:tab pos="127000" algn="l"/>
                <a:tab pos="444500" algn="l"/>
              </a:tabLst>
              <a:defRPr sz="1584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	•	</a:t>
            </a:r>
            <a:r>
              <a:rPr dirty="0" err="1"/>
              <a:t>тапочки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специальная</a:t>
            </a:r>
            <a:r>
              <a:rPr dirty="0"/>
              <a:t> </a:t>
            </a:r>
            <a:r>
              <a:rPr dirty="0" err="1"/>
              <a:t>обувь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тяги</a:t>
            </a:r>
            <a:endParaRPr dirty="0"/>
          </a:p>
          <a:p>
            <a:pPr marL="452627" indent="-452627" defTabSz="452627">
              <a:spcBef>
                <a:spcPts val="0"/>
              </a:spcBef>
              <a:buSzTx/>
              <a:buNone/>
              <a:tabLst>
                <a:tab pos="127000" algn="l"/>
                <a:tab pos="444500" algn="l"/>
              </a:tabLst>
              <a:defRPr sz="1584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	•	</a:t>
            </a:r>
            <a:r>
              <a:rPr dirty="0" err="1"/>
              <a:t>мягкие</a:t>
            </a:r>
            <a:r>
              <a:rPr dirty="0"/>
              <a:t> </a:t>
            </a:r>
            <a:r>
              <a:rPr dirty="0" err="1"/>
              <a:t>неопреновые</a:t>
            </a:r>
            <a:r>
              <a:rPr dirty="0"/>
              <a:t> </a:t>
            </a:r>
            <a:r>
              <a:rPr dirty="0" err="1"/>
              <a:t>наколенники</a:t>
            </a:r>
            <a:endParaRPr dirty="0"/>
          </a:p>
          <a:p>
            <a:pPr marL="452627" indent="-452627" defTabSz="452627">
              <a:spcBef>
                <a:spcPts val="0"/>
              </a:spcBef>
              <a:buSzTx/>
              <a:buNone/>
              <a:tabLst>
                <a:tab pos="127000" algn="l"/>
                <a:tab pos="444500" algn="l"/>
              </a:tabLst>
              <a:defRPr sz="1584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	•	</a:t>
            </a:r>
            <a:r>
              <a:rPr dirty="0" err="1"/>
              <a:t>тяжелоатлетические</a:t>
            </a:r>
            <a:r>
              <a:rPr dirty="0"/>
              <a:t> </a:t>
            </a:r>
            <a:r>
              <a:rPr dirty="0" err="1"/>
              <a:t>напульсники</a:t>
            </a:r>
            <a:r>
              <a:rPr dirty="0"/>
              <a:t> </a:t>
            </a:r>
            <a:r>
              <a:rPr dirty="0" err="1"/>
              <a:t>вместо</a:t>
            </a:r>
            <a:r>
              <a:rPr dirty="0"/>
              <a:t> </a:t>
            </a:r>
            <a:r>
              <a:rPr dirty="0" err="1"/>
              <a:t>кистевых</a:t>
            </a:r>
            <a:r>
              <a:rPr dirty="0"/>
              <a:t> </a:t>
            </a:r>
            <a:r>
              <a:rPr dirty="0" err="1"/>
              <a:t>бинтов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l" defTabSz="457200">
              <a:defRPr sz="2300" spc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На данный момент в пауэрлифтинге применяется и поддерживающая экипировка</a:t>
            </a:r>
            <a:endParaRPr baseline="31999"/>
          </a:p>
          <a:p>
            <a:pPr algn="l" defTabSz="457200">
              <a:defRPr sz="2300" spc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baseline="31999"/>
          </a:p>
          <a:p>
            <a:pPr marL="457200" indent="-457200" algn="l" defTabSz="457200">
              <a:tabLst>
                <a:tab pos="139700" algn="l"/>
                <a:tab pos="457200" algn="l"/>
              </a:tabLst>
              <a:defRPr sz="2300" spc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	•	бинты на колени и на запястья;</a:t>
            </a:r>
          </a:p>
          <a:p>
            <a:pPr marL="457200" indent="-457200" algn="l" defTabSz="457200">
              <a:tabLst>
                <a:tab pos="139700" algn="l"/>
                <a:tab pos="457200" algn="l"/>
              </a:tabLst>
              <a:defRPr sz="2300" spc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	•	майка для жима лежа;</a:t>
            </a:r>
          </a:p>
          <a:p>
            <a:pPr marL="457200" indent="-457200" algn="l" defTabSz="457200">
              <a:tabLst>
                <a:tab pos="139700" algn="l"/>
                <a:tab pos="457200" algn="l"/>
              </a:tabLst>
              <a:defRPr sz="2300" spc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	•	майка для приседаний и становой тяги;</a:t>
            </a:r>
          </a:p>
          <a:p>
            <a:pPr marL="457200" indent="-457200" algn="l" defTabSz="457200">
              <a:tabLst>
                <a:tab pos="139700" algn="l"/>
                <a:tab pos="457200" algn="l"/>
              </a:tabLst>
              <a:defRPr sz="2300" spc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	•	комбинезон для приседания;</a:t>
            </a:r>
          </a:p>
          <a:p>
            <a:pPr marL="457200" indent="-457200" algn="l" defTabSz="457200">
              <a:tabLst>
                <a:tab pos="139700" algn="l"/>
                <a:tab pos="457200" algn="l"/>
              </a:tabLst>
              <a:defRPr sz="2300" spc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	•	комбинезон для становой тяги;</a:t>
            </a:r>
          </a:p>
          <a:p>
            <a:pPr marL="457200" indent="-457200" algn="l" defTabSz="457200">
              <a:tabLst>
                <a:tab pos="139700" algn="l"/>
                <a:tab pos="457200" algn="l"/>
              </a:tabLst>
              <a:defRPr sz="2300" spc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	•	и некоторые другие.</a:t>
            </a:r>
          </a:p>
        </p:txBody>
      </p:sp>
      <p:sp>
        <p:nvSpPr>
          <p:cNvPr id="167" name="Shape 16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algn="l" defTabSz="457200">
              <a:defRPr sz="20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Поддерживающая экипировка в пауэрлифтинге появилась с целью защиты от травм, при этом за счет жесткости ткани дала прибавку в 5-15 кг в каждом движении. Однако за последние годы производители экипировки для пауэрлифтинга так усовершенствовали свою продукцию, что средняя прибавка в каждом упражнении достигла 50 кг, а максимальная доходит до 150, в отдельных случаях — ещё больше.</a:t>
            </a:r>
          </a:p>
        </p:txBody>
      </p:sp>
      <p:pic>
        <p:nvPicPr>
          <p:cNvPr id="1026" name="Picture 2" descr="https://pp.userapi.com/c845021/v845021216/ee04e/16wUhaGhq0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4688" y="778334"/>
            <a:ext cx="2883461" cy="2162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p.userapi.com/c837433/v837433450/4b8ba/iO9J2WS1ik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744" y="3172463"/>
            <a:ext cx="2239367" cy="298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pp.userapi.com/c626122/v626122450/58b7f/lQ1mHlIV2O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398" y="6316960"/>
            <a:ext cx="3054284" cy="229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pp.userapi.com/c622225/v622225450/1d369/0JKRYf6zAH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0355" y="6389820"/>
            <a:ext cx="1951335" cy="260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pp.userapi.com/c639719/v639719892/6165c/snNQVOwcTK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072" y="916360"/>
            <a:ext cx="1906544" cy="2542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pp.userapi.com/c639126/v639126521/62f27/Pdh9HFbBtjg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884" y="3751392"/>
            <a:ext cx="1735311" cy="2313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064" y="412304"/>
            <a:ext cx="5832648" cy="8748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24612">
            <a:off x="689557" y="699017"/>
            <a:ext cx="2028552" cy="270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4929">
            <a:off x="9943494" y="663675"/>
            <a:ext cx="2212533" cy="2646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3863">
            <a:off x="859316" y="3418539"/>
            <a:ext cx="2183656" cy="306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4899">
            <a:off x="9683198" y="3252942"/>
            <a:ext cx="2300772" cy="3067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833" y="6433008"/>
            <a:ext cx="2728268" cy="2728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64" y="6743150"/>
            <a:ext cx="2892221" cy="2371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714357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4294967295"/>
          </p:nvPr>
        </p:nvSpPr>
        <p:spPr>
          <a:xfrm>
            <a:off x="741760" y="1132384"/>
            <a:ext cx="5588000" cy="82296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3600" dirty="0"/>
              <a:t>- Мастер спорта     международного класса по жиму лёжа, </a:t>
            </a:r>
            <a:r>
              <a:rPr lang="ru-RU" sz="3600" dirty="0" err="1"/>
              <a:t>девизион</a:t>
            </a:r>
            <a:r>
              <a:rPr lang="ru-RU" sz="3600" dirty="0"/>
              <a:t> - ПРОФЕССИОНАЛЫ (экипировка)</a:t>
            </a:r>
          </a:p>
          <a:p>
            <a:pPr marL="342900" indent="-342900" algn="l">
              <a:buFontTx/>
              <a:buChar char="-"/>
            </a:pPr>
            <a:r>
              <a:rPr lang="ru-RU" sz="3600" dirty="0"/>
              <a:t>Мастер спорта России по жиму лёжа, </a:t>
            </a:r>
            <a:r>
              <a:rPr lang="ru-RU" sz="3600" dirty="0" err="1"/>
              <a:t>девизион</a:t>
            </a:r>
            <a:r>
              <a:rPr lang="ru-RU" sz="3600" dirty="0"/>
              <a:t> - любители (без экипировки)</a:t>
            </a:r>
          </a:p>
          <a:p>
            <a:pPr marL="342900" indent="-342900" algn="l">
              <a:buFontTx/>
              <a:buChar char="-"/>
            </a:pPr>
            <a:r>
              <a:rPr lang="ru-RU" sz="3600" dirty="0"/>
              <a:t>Кандидат в мастера спорта по пауэрлифтингу</a:t>
            </a:r>
          </a:p>
          <a:p>
            <a:pPr marL="342900" indent="-342900" algn="l">
              <a:buFontTx/>
              <a:buChar char="-"/>
            </a:pPr>
            <a:r>
              <a:rPr lang="ru-RU" sz="3600" dirty="0"/>
              <a:t>Судья 2 категории по пауэрлифтингу.</a:t>
            </a:r>
          </a:p>
        </p:txBody>
      </p:sp>
      <p:pic>
        <p:nvPicPr>
          <p:cNvPr id="2050" name="Picture 2" descr="https://pp.userapi.com/c836433/v836433450/12e99/xv_9kZ-CUME.jpg"/>
          <p:cNvPicPr>
            <a:picLocks noGrp="1" noChangeAspect="1" noChangeArrowheads="1"/>
          </p:cNvPicPr>
          <p:nvPr>
            <p:ph type="pic"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" b="420"/>
          <a:stretch>
            <a:fillRect/>
          </a:stretch>
        </p:blipFill>
        <p:spPr bwMode="auto">
          <a:xfrm>
            <a:off x="6567476" y="700336"/>
            <a:ext cx="5334000" cy="8229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hape 144"/>
          <p:cNvSpPr txBox="1">
            <a:spLocks/>
          </p:cNvSpPr>
          <p:nvPr/>
        </p:nvSpPr>
        <p:spPr>
          <a:xfrm>
            <a:off x="979476" y="332544"/>
            <a:ext cx="5112568" cy="1199852"/>
          </a:xfrm>
          <a:prstGeom prst="rect">
            <a:avLst/>
          </a:prstGeom>
        </p:spPr>
        <p:txBody>
          <a:bodyPr/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1pPr>
            <a:lvl2pPr marL="0" marR="0" indent="228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2pPr>
            <a:lvl3pPr marL="0" marR="0" indent="457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3pPr>
            <a:lvl4pPr marL="0" marR="0" indent="685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4pPr>
            <a:lvl5pPr marL="0" marR="0" indent="9144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5pPr>
            <a:lvl6pPr marL="0" marR="0" indent="11430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6pPr>
            <a:lvl7pPr marL="0" marR="0" indent="1371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7pPr>
            <a:lvl8pPr marL="0" marR="0" indent="1600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8pPr>
            <a:lvl9pPr marL="0" marR="0" indent="1828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9pPr>
          </a:lstStyle>
          <a:p>
            <a:pPr hangingPunct="1"/>
            <a:r>
              <a:rPr lang="ru-RU" dirty="0"/>
              <a:t>Достижения</a:t>
            </a:r>
          </a:p>
        </p:txBody>
      </p:sp>
    </p:spTree>
    <p:extLst>
      <p:ext uri="{BB962C8B-B14F-4D97-AF65-F5344CB8AC3E}">
        <p14:creationId xmlns:p14="http://schemas.microsoft.com/office/powerpoint/2010/main" val="2640836664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3768" y="1852464"/>
            <a:ext cx="763284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FF"/>
                </a:solidFill>
                <a:latin typeface="-apple-system"/>
              </a:rPr>
              <a:t>-абсолютный рекордсмен города Тобольск по жиму лёжа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FFFFFF"/>
                </a:solidFill>
                <a:latin typeface="-apple-system"/>
              </a:rPr>
              <a:t>двукратный абсолютный победитель тюменской области 2016,2017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FFFFFF"/>
                </a:solidFill>
                <a:latin typeface="-apple-system"/>
              </a:rPr>
              <a:t>двукратный чемпион России по жиму лёжа март, ноябрь 2017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FFFFFF"/>
                </a:solidFill>
                <a:latin typeface="-apple-system"/>
              </a:rPr>
              <a:t>серебряный призёр кубка федерации 2017год июнь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FFFFFF"/>
                </a:solidFill>
                <a:latin typeface="-apple-system"/>
              </a:rPr>
              <a:t> бронзовый призёр всероссийского турнира 2014 год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FFFFFF"/>
                </a:solidFill>
                <a:latin typeface="-apple-system"/>
              </a:rPr>
              <a:t> серебряный призёр чемпионата уральского федерального округа 2015 год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FFFFFF"/>
                </a:solidFill>
                <a:latin typeface="-apple-system"/>
              </a:rPr>
              <a:t> бронзовый призёр чемпионата уральского федерального округа 2015 год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FFFFFF"/>
                </a:solidFill>
                <a:latin typeface="-apple-system"/>
              </a:rPr>
              <a:t> серебряный призёр чемпионата уральского федерального округа 2016 года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FFFFFF"/>
                </a:solidFill>
                <a:latin typeface="-apple-system"/>
              </a:rPr>
              <a:t>бронзовый призёр чемпионата уральского федерального округа 2016 год</a:t>
            </a:r>
            <a:endParaRPr lang="ru-RU" sz="2400" b="1" dirty="0">
              <a:solidFill>
                <a:srgbClr val="FFFFFF"/>
              </a:solidFill>
            </a:endParaRPr>
          </a:p>
        </p:txBody>
      </p:sp>
      <p:pic>
        <p:nvPicPr>
          <p:cNvPr id="1026" name="Picture 2" descr="https://pp.userapi.com/c638818/v638818450/47cf9/qyA2qfq0Wx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8985">
            <a:off x="8369840" y="6050395"/>
            <a:ext cx="4050687" cy="27004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p.userapi.com/c631728/v631728450/33c95/vVNHseiaP8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676">
            <a:off x="8373986" y="3520866"/>
            <a:ext cx="3986553" cy="22424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p.userapi.com/c630123/v630123450/32112/p1FWpfSmrf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7270">
            <a:off x="8266758" y="714921"/>
            <a:ext cx="4011786" cy="26773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hape 144"/>
          <p:cNvSpPr txBox="1">
            <a:spLocks/>
          </p:cNvSpPr>
          <p:nvPr/>
        </p:nvSpPr>
        <p:spPr>
          <a:xfrm>
            <a:off x="2073908" y="652612"/>
            <a:ext cx="5112568" cy="1199852"/>
          </a:xfrm>
          <a:prstGeom prst="rect">
            <a:avLst/>
          </a:prstGeom>
        </p:spPr>
        <p:txBody>
          <a:bodyPr/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1pPr>
            <a:lvl2pPr marL="0" marR="0" indent="228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2pPr>
            <a:lvl3pPr marL="0" marR="0" indent="457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3pPr>
            <a:lvl4pPr marL="0" marR="0" indent="685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4pPr>
            <a:lvl5pPr marL="0" marR="0" indent="9144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5pPr>
            <a:lvl6pPr marL="0" marR="0" indent="11430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6pPr>
            <a:lvl7pPr marL="0" marR="0" indent="1371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7pPr>
            <a:lvl8pPr marL="0" marR="0" indent="1600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8pPr>
            <a:lvl9pPr marL="0" marR="0" indent="1828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9pPr>
          </a:lstStyle>
          <a:p>
            <a:pPr hangingPunct="1"/>
            <a:r>
              <a:rPr lang="ru-RU" dirty="0"/>
              <a:t>Соревнования</a:t>
            </a:r>
          </a:p>
        </p:txBody>
      </p:sp>
    </p:spTree>
    <p:extLst>
      <p:ext uri="{BB962C8B-B14F-4D97-AF65-F5344CB8AC3E}">
        <p14:creationId xmlns:p14="http://schemas.microsoft.com/office/powerpoint/2010/main" val="106450703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84" y="2243723"/>
            <a:ext cx="5229221" cy="69650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408" y="1204392"/>
            <a:ext cx="5965570" cy="32934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408" y="5092824"/>
            <a:ext cx="5862455" cy="4115931"/>
          </a:xfrm>
          <a:prstGeom prst="rect">
            <a:avLst/>
          </a:prstGeom>
        </p:spPr>
      </p:pic>
      <p:sp>
        <p:nvSpPr>
          <p:cNvPr id="5" name="Shape 162"/>
          <p:cNvSpPr txBox="1">
            <a:spLocks/>
          </p:cNvSpPr>
          <p:nvPr/>
        </p:nvSpPr>
        <p:spPr>
          <a:xfrm>
            <a:off x="453728" y="700336"/>
            <a:ext cx="4968552" cy="1152128"/>
          </a:xfrm>
          <a:prstGeom prst="rect">
            <a:avLst/>
          </a:prstGeom>
        </p:spPr>
        <p:txBody>
          <a:bodyPr/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1pPr>
            <a:lvl2pPr marL="0" marR="0" indent="228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2pPr>
            <a:lvl3pPr marL="0" marR="0" indent="457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3pPr>
            <a:lvl4pPr marL="0" marR="0" indent="685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4pPr>
            <a:lvl5pPr marL="0" marR="0" indent="9144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5pPr>
            <a:lvl6pPr marL="0" marR="0" indent="11430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6pPr>
            <a:lvl7pPr marL="0" marR="0" indent="1371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7pPr>
            <a:lvl8pPr marL="0" marR="0" indent="1600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8pPr>
            <a:lvl9pPr marL="0" marR="0" indent="1828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9pPr>
          </a:lstStyle>
          <a:p>
            <a:pPr hangingPunct="1"/>
            <a:endParaRPr lang="ru-RU" dirty="0"/>
          </a:p>
        </p:txBody>
      </p:sp>
      <p:sp>
        <p:nvSpPr>
          <p:cNvPr id="6" name="Shape 162"/>
          <p:cNvSpPr txBox="1">
            <a:spLocks/>
          </p:cNvSpPr>
          <p:nvPr/>
        </p:nvSpPr>
        <p:spPr>
          <a:xfrm>
            <a:off x="260027" y="610515"/>
            <a:ext cx="6120680" cy="1729110"/>
          </a:xfrm>
          <a:prstGeom prst="rect">
            <a:avLst/>
          </a:prstGeom>
        </p:spPr>
        <p:txBody>
          <a:bodyPr/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1pPr>
            <a:lvl2pPr marL="0" marR="0" indent="228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2pPr>
            <a:lvl3pPr marL="0" marR="0" indent="457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3pPr>
            <a:lvl4pPr marL="0" marR="0" indent="685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4pPr>
            <a:lvl5pPr marL="0" marR="0" indent="9144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5pPr>
            <a:lvl6pPr marL="0" marR="0" indent="11430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6pPr>
            <a:lvl7pPr marL="0" marR="0" indent="1371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7pPr>
            <a:lvl8pPr marL="0" marR="0" indent="1600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8pPr>
            <a:lvl9pPr marL="0" marR="0" indent="1828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 i="0" u="none" strike="noStrike" cap="none" spc="-144" baseline="0">
                <a:ln>
                  <a:noFill/>
                </a:ln>
                <a:solidFill>
                  <a:srgbClr val="EEEEEE"/>
                </a:solidFill>
                <a:uFillTx/>
                <a:latin typeface="+mn-lt"/>
                <a:ea typeface="+mn-ea"/>
                <a:cs typeface="+mn-cs"/>
                <a:sym typeface="Superclarendon"/>
              </a:defRPr>
            </a:lvl9pPr>
          </a:lstStyle>
          <a:p>
            <a:pPr hangingPunct="1"/>
            <a:r>
              <a:rPr lang="ru-RU" sz="2400" dirty="0"/>
              <a:t>Абсолютный победитель  в открытом турнире </a:t>
            </a:r>
            <a:r>
              <a:rPr lang="ru-RU" sz="2400" dirty="0" err="1"/>
              <a:t>г.Тобольска</a:t>
            </a:r>
            <a:r>
              <a:rPr lang="ru-RU" sz="2400" dirty="0"/>
              <a:t> по жиму штанги лежа с результатом 292,5 кг</a:t>
            </a:r>
          </a:p>
          <a:p>
            <a:pPr algn="r" hangingPunct="1"/>
            <a:r>
              <a:rPr lang="ru-RU" sz="2400" dirty="0"/>
              <a:t>2016 год</a:t>
            </a:r>
          </a:p>
        </p:txBody>
      </p:sp>
    </p:spTree>
    <p:extLst>
      <p:ext uri="{BB962C8B-B14F-4D97-AF65-F5344CB8AC3E}">
        <p14:creationId xmlns:p14="http://schemas.microsoft.com/office/powerpoint/2010/main" val="453242731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ew_Template6">
  <a:themeElements>
    <a:clrScheme name="New_Template6">
      <a:dk1>
        <a:srgbClr val="000000"/>
      </a:dk1>
      <a:lt1>
        <a:srgbClr val="EEEEEE"/>
      </a:lt1>
      <a:dk2>
        <a:srgbClr val="3E4044"/>
      </a:dk2>
      <a:lt2>
        <a:srgbClr val="DCDDE0"/>
      </a:lt2>
      <a:accent1>
        <a:srgbClr val="0AB8BF"/>
      </a:accent1>
      <a:accent2>
        <a:srgbClr val="82B21C"/>
      </a:accent2>
      <a:accent3>
        <a:srgbClr val="E6A629"/>
      </a:accent3>
      <a:accent4>
        <a:srgbClr val="E86F1B"/>
      </a:accent4>
      <a:accent5>
        <a:srgbClr val="C4411D"/>
      </a:accent5>
      <a:accent6>
        <a:srgbClr val="795B8C"/>
      </a:accent6>
      <a:hlink>
        <a:srgbClr val="0000FF"/>
      </a:hlink>
      <a:folHlink>
        <a:srgbClr val="FF00FF"/>
      </a:folHlink>
    </a:clrScheme>
    <a:fontScheme name="New_Template6">
      <a:majorFont>
        <a:latin typeface="Superclarendon"/>
        <a:ea typeface="Superclarendon"/>
        <a:cs typeface="Superclarendon"/>
      </a:majorFont>
      <a:minorFont>
        <a:latin typeface="Superclarendon"/>
        <a:ea typeface="Superclarendon"/>
        <a:cs typeface="Superclarendon"/>
      </a:minorFont>
    </a:fontScheme>
    <a:fmtScheme name="New_Template6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EEEEEE"/>
            </a:solidFill>
            <a:effectLst>
              <a:outerShdw blurRad="25400" dist="25400" dir="2388334" rotWithShape="0">
                <a:srgbClr val="000000">
                  <a:alpha val="79310"/>
                </a:srgbClr>
              </a:outerShdw>
            </a:effectLst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EEEEEE"/>
            </a:solidFill>
            <a:effectLst/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New_Template6">
  <a:themeElements>
    <a:clrScheme name="New_Template6">
      <a:dk1>
        <a:srgbClr val="000000"/>
      </a:dk1>
      <a:lt1>
        <a:srgbClr val="FFFFFF"/>
      </a:lt1>
      <a:dk2>
        <a:srgbClr val="3E4044"/>
      </a:dk2>
      <a:lt2>
        <a:srgbClr val="DCDDE0"/>
      </a:lt2>
      <a:accent1>
        <a:srgbClr val="0AB8BF"/>
      </a:accent1>
      <a:accent2>
        <a:srgbClr val="82B21C"/>
      </a:accent2>
      <a:accent3>
        <a:srgbClr val="E6A629"/>
      </a:accent3>
      <a:accent4>
        <a:srgbClr val="E86F1B"/>
      </a:accent4>
      <a:accent5>
        <a:srgbClr val="C4411D"/>
      </a:accent5>
      <a:accent6>
        <a:srgbClr val="795B8C"/>
      </a:accent6>
      <a:hlink>
        <a:srgbClr val="0000FF"/>
      </a:hlink>
      <a:folHlink>
        <a:srgbClr val="FF00FF"/>
      </a:folHlink>
    </a:clrScheme>
    <a:fontScheme name="New_Template6">
      <a:majorFont>
        <a:latin typeface="Superclarendon"/>
        <a:ea typeface="Superclarendon"/>
        <a:cs typeface="Superclarendon"/>
      </a:majorFont>
      <a:minorFont>
        <a:latin typeface="Superclarendon"/>
        <a:ea typeface="Superclarendon"/>
        <a:cs typeface="Superclarendon"/>
      </a:minorFont>
    </a:fontScheme>
    <a:fmtScheme name="New_Template6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EEEEEE"/>
            </a:solidFill>
            <a:effectLst>
              <a:outerShdw blurRad="25400" dist="25400" dir="2388334" rotWithShape="0">
                <a:srgbClr val="000000">
                  <a:alpha val="79310"/>
                </a:srgbClr>
              </a:outerShdw>
            </a:effectLst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EEEEEE"/>
            </a:solidFill>
            <a:effectLst/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472</Words>
  <Application>Microsoft Office PowerPoint</Application>
  <PresentationFormat>Произвольный</PresentationFormat>
  <Paragraphs>43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-apple-system</vt:lpstr>
      <vt:lpstr>Helvetica</vt:lpstr>
      <vt:lpstr>Helvetica Neue</vt:lpstr>
      <vt:lpstr>Helvetica Neue Bold Condensed</vt:lpstr>
      <vt:lpstr>Superclarendon</vt:lpstr>
      <vt:lpstr>New_Template6</vt:lpstr>
      <vt:lpstr>Внеклассное занятие «Железный стимул» </vt:lpstr>
      <vt:lpstr>Презентация PowerPoint</vt:lpstr>
      <vt:lpstr>Презентация PowerPoint</vt:lpstr>
      <vt:lpstr>Экипировка в пауэрлифтингу</vt:lpstr>
      <vt:lpstr>На данный момент в пауэрлифтинге применяется и поддерживающая экипировка   • бинты на колени и на запястья;  • майка для жима лежа;  • майка для приседаний и становой тяги;  • комбинезон для приседания;  • комбинезон для становой тяги;  • и некоторые другие.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Пауэрлифтинг</dc:title>
  <dc:creator>316</dc:creator>
  <cp:lastModifiedBy>1621610</cp:lastModifiedBy>
  <cp:revision>27</cp:revision>
  <dcterms:modified xsi:type="dcterms:W3CDTF">2022-04-15T16:31:20Z</dcterms:modified>
</cp:coreProperties>
</file>