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4" r:id="rId3"/>
    <p:sldId id="256" r:id="rId4"/>
    <p:sldId id="257" r:id="rId5"/>
    <p:sldId id="261" r:id="rId6"/>
    <p:sldId id="265" r:id="rId7"/>
    <p:sldId id="266" r:id="rId8"/>
    <p:sldId id="267" r:id="rId9"/>
    <p:sldId id="262" r:id="rId10"/>
    <p:sldId id="269" r:id="rId11"/>
    <p:sldId id="270" r:id="rId12"/>
    <p:sldId id="264" r:id="rId13"/>
    <p:sldId id="260" r:id="rId14"/>
    <p:sldId id="272" r:id="rId15"/>
    <p:sldId id="263" r:id="rId16"/>
    <p:sldId id="26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71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280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3059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98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9598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895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830206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680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871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771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239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096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3085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25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29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61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68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169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000">
              <a:schemeClr val="bg2">
                <a:tint val="97000"/>
                <a:hueMod val="92000"/>
                <a:satMod val="169000"/>
                <a:lumMod val="164000"/>
                <a:alpha val="43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6237A8F-DAAC-4DBF-BA63-0914F78B1B19}" type="datetimeFigureOut">
              <a:rPr lang="ru-RU" smtClean="0"/>
              <a:t>22.04.2026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3ACC8CB-FC5C-49A3-8E8C-F4E91FE5F86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6414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4583" y="538714"/>
            <a:ext cx="9719152" cy="2980945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5400" b="1" i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Внешнее устройство автомобиля»</a:t>
            </a:r>
            <a:endParaRPr lang="ru-RU" sz="5400" b="1" i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7716" y="9575666"/>
            <a:ext cx="5476691" cy="512601"/>
          </a:xfrm>
        </p:spPr>
        <p:txBody>
          <a:bodyPr/>
          <a:lstStyle/>
          <a:p>
            <a:pPr algn="just"/>
            <a:endParaRPr lang="ru-RU" b="1" dirty="0">
              <a:solidFill>
                <a:srgbClr val="000714"/>
              </a:solidFill>
            </a:endParaRPr>
          </a:p>
        </p:txBody>
      </p:sp>
      <p:pic>
        <p:nvPicPr>
          <p:cNvPr id="1026" name="Picture 2" descr="https://www.allcarz.ru/wp-content/uploads/2011/12/toyota-fun-vii-concept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11" y="3822192"/>
            <a:ext cx="3876929" cy="269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tomaniya.com/pubsource/photo/4069/2012-italdesign-giugiaro-brivido-concept-17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569" y="4043822"/>
            <a:ext cx="4217437" cy="262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68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i.trse.ru/2015/07/sorento-prime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1" y="547223"/>
            <a:ext cx="5562598" cy="278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egorsgarage.ru/wp-content/uploads/2019/07/Nomernye-znaki-mi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089" y="390300"/>
            <a:ext cx="5565422" cy="393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09511" y="3863389"/>
            <a:ext cx="427386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r</a:t>
            </a:r>
            <a:r>
              <a:rPr lang="en-US" sz="5400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ear lights/</a:t>
            </a:r>
          </a:p>
          <a:p>
            <a:r>
              <a:rPr lang="en-US" sz="5400" dirty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t</a:t>
            </a:r>
            <a:r>
              <a:rPr lang="en-US" sz="5400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ail lights</a:t>
            </a:r>
            <a:endParaRPr lang="ru-RU" sz="5400" dirty="0">
              <a:solidFill>
                <a:schemeClr val="tx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99111" y="4572230"/>
            <a:ext cx="45961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n</a:t>
            </a:r>
            <a:r>
              <a:rPr lang="en-US" sz="4400" b="1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umber plate /</a:t>
            </a:r>
          </a:p>
          <a:p>
            <a:r>
              <a:rPr lang="en-US" sz="4400" b="1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 license plate</a:t>
            </a:r>
            <a:endParaRPr lang="ru-RU" sz="4400" b="1" dirty="0">
              <a:solidFill>
                <a:schemeClr val="tx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94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vyborok.com/wp-content/uploads/2021/04/zerka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911" y="284182"/>
            <a:ext cx="9347200" cy="608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85521" y="4075342"/>
            <a:ext cx="69919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r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ear-view mirror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21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artfile.ru/3500x2400_906179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88" y="225939"/>
            <a:ext cx="10430933" cy="637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4605868" y="2447896"/>
            <a:ext cx="474132" cy="926606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39968" y="316733"/>
            <a:ext cx="44101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w</a:t>
            </a:r>
            <a:r>
              <a:rPr lang="en-US" sz="5400" b="1" dirty="0" smtClean="0">
                <a:solidFill>
                  <a:schemeClr val="bg1"/>
                </a:solidFill>
              </a:rPr>
              <a:t>ing mirror /</a:t>
            </a:r>
          </a:p>
          <a:p>
            <a:r>
              <a:rPr lang="en-US" sz="5400" b="1" dirty="0" smtClean="0">
                <a:solidFill>
                  <a:schemeClr val="bg1"/>
                </a:solidFill>
              </a:rPr>
              <a:t> side mirror</a:t>
            </a:r>
            <a:endParaRPr lang="ru-RU" sz="5400" b="1" dirty="0">
              <a:solidFill>
                <a:schemeClr val="bg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436104" y="2161853"/>
            <a:ext cx="477407" cy="445880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15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artfile.ru/2048x1536_663535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64" y="214489"/>
            <a:ext cx="9699625" cy="61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0134" y="553155"/>
            <a:ext cx="9082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Arial Black" panose="020B0A04020102020204" pitchFamily="34" charset="0"/>
              </a:rPr>
              <a:t>windscreen/ windshield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402667" y="1648178"/>
            <a:ext cx="349955" cy="304800"/>
          </a:xfrm>
          <a:prstGeom prst="straightConnector1">
            <a:avLst/>
          </a:prstGeom>
          <a:ln w="76200">
            <a:solidFill>
              <a:srgbClr val="FFFFFF">
                <a:alpha val="9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752622" y="3182112"/>
            <a:ext cx="52972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rial Black" panose="020B0A04020102020204" pitchFamily="34" charset="0"/>
              </a:rPr>
              <a:t>Windscreen wipers/ </a:t>
            </a:r>
          </a:p>
          <a:p>
            <a:r>
              <a:rPr lang="en-US" sz="3600" dirty="0" smtClean="0">
                <a:latin typeface="Arial Black" panose="020B0A04020102020204" pitchFamily="34" charset="0"/>
              </a:rPr>
              <a:t>windshield wipers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6400800" y="2523744"/>
            <a:ext cx="137160" cy="542621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54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artfile.ru/3500x2400_906179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88" y="225939"/>
            <a:ext cx="10430933" cy="637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62666" y="440267"/>
            <a:ext cx="45328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Rear window</a:t>
            </a:r>
            <a:endParaRPr lang="ru-RU" sz="4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804356" y="1399822"/>
            <a:ext cx="417688" cy="869245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49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artfile.ru/3500x2400_906179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88" y="225939"/>
            <a:ext cx="10430933" cy="637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451951" y="1228804"/>
            <a:ext cx="2020712" cy="1107996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atin typeface="Arial Black" panose="020B0A04020102020204" pitchFamily="34" charset="0"/>
              </a:rPr>
              <a:t>roof</a:t>
            </a:r>
            <a:endParaRPr lang="ru-RU" sz="6600" b="1" dirty="0">
              <a:latin typeface="Arial Black" panose="020B0A04020102020204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6650440" y="2088444"/>
            <a:ext cx="551871" cy="248356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44093" y="520974"/>
            <a:ext cx="3695242" cy="14465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 Black" panose="020B0A04020102020204" pitchFamily="34" charset="0"/>
              </a:rPr>
              <a:t>Petrol cap /</a:t>
            </a:r>
          </a:p>
          <a:p>
            <a:r>
              <a:rPr lang="en-US" sz="4400" b="1" dirty="0" smtClean="0">
                <a:latin typeface="Arial Black" panose="020B0A04020102020204" pitchFamily="34" charset="0"/>
              </a:rPr>
              <a:t> gas cap</a:t>
            </a:r>
            <a:endParaRPr lang="ru-RU" sz="4400" b="1" dirty="0">
              <a:latin typeface="Arial Black" panose="020B0A04020102020204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460978" y="1885244"/>
            <a:ext cx="519289" cy="824089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43694" y="3820469"/>
            <a:ext cx="30960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Arial Black" panose="020B0A04020102020204" pitchFamily="34" charset="0"/>
              </a:rPr>
              <a:t>window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3826933" y="3160890"/>
            <a:ext cx="712402" cy="659579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-dog.ru/wallpapers/2/1/434418554386931/avto-fary-zad-temny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56" y="570372"/>
            <a:ext cx="11130843" cy="58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62399" y="4233334"/>
            <a:ext cx="46741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Arial Black" panose="020B0A04020102020204" pitchFamily="34" charset="0"/>
              </a:rPr>
              <a:t>b</a:t>
            </a:r>
            <a:r>
              <a:rPr lang="en-US" sz="5400" dirty="0" smtClean="0">
                <a:latin typeface="Arial Black" panose="020B0A04020102020204" pitchFamily="34" charset="0"/>
              </a:rPr>
              <a:t>rake lights</a:t>
            </a:r>
            <a:endParaRPr lang="ru-RU" sz="5400" dirty="0">
              <a:latin typeface="Arial Black" panose="020B0A04020102020204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 flipV="1">
            <a:off x="4052711" y="2968978"/>
            <a:ext cx="767645" cy="1264356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7676444" y="3036711"/>
            <a:ext cx="756356" cy="1061156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13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02336"/>
            <a:ext cx="10937813" cy="2642616"/>
          </a:xfrm>
        </p:spPr>
        <p:txBody>
          <a:bodyPr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3200" b="1" cap="none" dirty="0">
                <a:ln>
                  <a:noFill/>
                </a:ln>
                <a:solidFill>
                  <a:srgbClr val="C00000"/>
                </a:solidFill>
                <a:ea typeface="+mn-ea"/>
                <a:cs typeface="+mn-cs"/>
              </a:rPr>
              <a:t>Цель: </a:t>
            </a:r>
            <a:r>
              <a:rPr lang="ru-RU" sz="3200" b="1" cap="none" dirty="0">
                <a:ln>
                  <a:noFill/>
                </a:ln>
                <a:solidFill>
                  <a:srgbClr val="000714"/>
                </a:solidFill>
                <a:ea typeface="+mn-ea"/>
                <a:cs typeface="+mn-cs"/>
              </a:rPr>
              <a:t>Создание условий для формирования профессионального вокабуляра студентов через инновационные формы активного обучения.</a:t>
            </a:r>
            <a:r>
              <a:rPr lang="ru-RU" sz="2100" b="1" cap="none" dirty="0">
                <a:ln>
                  <a:noFill/>
                </a:ln>
                <a:solidFill>
                  <a:srgbClr val="000714"/>
                </a:solidFill>
                <a:ea typeface="+mn-ea"/>
                <a:cs typeface="+mn-cs"/>
              </a:rPr>
              <a:t/>
            </a:r>
            <a:br>
              <a:rPr lang="ru-RU" sz="2100" b="1" cap="none" dirty="0">
                <a:ln>
                  <a:noFill/>
                </a:ln>
                <a:solidFill>
                  <a:srgbClr val="000714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3044952"/>
            <a:ext cx="10471467" cy="294944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Задачи:</a:t>
            </a:r>
          </a:p>
          <a:p>
            <a:pPr marL="342900" lvl="0" indent="-342900" defTabSz="914400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Содействовать </a:t>
            </a:r>
            <a:r>
              <a:rPr lang="ru-RU" sz="2800" b="1" dirty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формированию лексического минимума специалиста</a:t>
            </a: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;</a:t>
            </a:r>
            <a:endParaRPr lang="en-US" sz="2800" b="1" dirty="0" smtClean="0">
              <a:solidFill>
                <a:schemeClr val="tx2">
                  <a:lumMod val="10000"/>
                </a:schemeClr>
              </a:solidFill>
              <a:latin typeface="Franklin Gothic Book"/>
            </a:endParaRPr>
          </a:p>
          <a:p>
            <a:pPr marL="342900" lvl="0" indent="-342900" defTabSz="914400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Способствовать развитию памяти, мышления и языковой догадки</a:t>
            </a:r>
            <a:r>
              <a:rPr lang="en-US" sz="2800" b="1" dirty="0" smtClean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 </a:t>
            </a: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при выполнении </a:t>
            </a:r>
            <a:r>
              <a:rPr lang="ru-RU" sz="2800" b="1" smtClean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лексических упражнений;</a:t>
            </a:r>
            <a:endParaRPr lang="ru-RU" sz="2800" b="1" dirty="0" smtClean="0">
              <a:solidFill>
                <a:schemeClr val="tx2">
                  <a:lumMod val="10000"/>
                </a:schemeClr>
              </a:solidFill>
              <a:latin typeface="Franklin Gothic Book"/>
            </a:endParaRPr>
          </a:p>
          <a:p>
            <a:pPr marL="342900" lvl="0" indent="-342900" defTabSz="914400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Создать условия для </a:t>
            </a:r>
            <a:r>
              <a:rPr lang="ru-RU" sz="2800" b="1" dirty="0">
                <a:solidFill>
                  <a:schemeClr val="tx2">
                    <a:lumMod val="10000"/>
                  </a:schemeClr>
                </a:solidFill>
                <a:latin typeface="Franklin Gothic Book"/>
              </a:rPr>
              <a:t>социализации и успешности в будущей профессии.</a:t>
            </a:r>
          </a:p>
          <a:p>
            <a:pPr marL="342900" lvl="0" indent="-342900" defTabSz="914400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  <a:defRPr/>
            </a:pPr>
            <a:endParaRPr lang="ru-RU" sz="2000" b="1" dirty="0">
              <a:solidFill>
                <a:schemeClr val="tx2">
                  <a:lumMod val="10000"/>
                </a:schemeClr>
              </a:solidFill>
              <a:latin typeface="Franklin Gothic Book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85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389" y="787399"/>
            <a:ext cx="6777744" cy="2348089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tx2">
                    <a:lumMod val="10000"/>
                  </a:schemeClr>
                </a:solidFill>
                <a:latin typeface="Broadway" panose="04040905080B02020502" pitchFamily="82" charset="0"/>
              </a:rPr>
              <a:t>Parts of the car</a:t>
            </a:r>
            <a:endParaRPr lang="ru-RU" sz="96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4678011" y="6993467"/>
            <a:ext cx="6400800" cy="194733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1.1zoom.ru/b5050/630/283080-svetik_1600x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041" y="233318"/>
            <a:ext cx="4608336" cy="345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1zoom.ru/big2/51/235611-sveti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11" y="3401748"/>
            <a:ext cx="4608335" cy="319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5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illion-wallpapers.ru/wallpapers/0/18/560205083838852/reklama-avtomobilya-na-plitochnym-tratua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45" y="403711"/>
            <a:ext cx="9990665" cy="553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89954" y="1625600"/>
            <a:ext cx="29012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body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73768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artfile.ru/2048x1536_663535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64" y="214489"/>
            <a:ext cx="9699625" cy="61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33689" y="1591733"/>
            <a:ext cx="53014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latin typeface="Arial Black" panose="020B0A04020102020204" pitchFamily="34" charset="0"/>
              </a:rPr>
              <a:t>b</a:t>
            </a:r>
            <a:r>
              <a:rPr lang="en-US" sz="5400" b="1" dirty="0" smtClean="0">
                <a:latin typeface="Arial Black" panose="020B0A04020102020204" pitchFamily="34" charset="0"/>
              </a:rPr>
              <a:t>onnet / hood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296356" y="2404533"/>
            <a:ext cx="440266" cy="564445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27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odbox.ru/cars/renault/duster/yb2011ye2014t716n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67" y="666044"/>
            <a:ext cx="7958666" cy="52944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048978" y="1873955"/>
            <a:ext cx="4066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boot / trunk</a:t>
            </a:r>
            <a:endParaRPr lang="ru-RU" sz="4800" dirty="0">
              <a:solidFill>
                <a:schemeClr val="tx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0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ubimg.4mycar.ru/images/09898df495c9a8ef5ed66c86c0a03227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295" y="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www.rgsound.it/thumbs/2520x1680xfar0/simoni-racing-nas-16sb-pid-4188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064" y="942580"/>
            <a:ext cx="3483864" cy="28773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127556" y="4656086"/>
            <a:ext cx="32791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t</a:t>
            </a:r>
            <a:r>
              <a:rPr lang="en-US" sz="4800" b="1" dirty="0" err="1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yre</a:t>
            </a:r>
            <a:r>
              <a:rPr lang="en-US" sz="4800" b="1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 / tire</a:t>
            </a:r>
            <a:endParaRPr lang="ru-RU" sz="4800" b="1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74302" y="4563753"/>
            <a:ext cx="29613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hubcap</a:t>
            </a:r>
            <a:endParaRPr lang="ru-RU" sz="5400" b="1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static.baza.farpost.ru/v/1436673756267_bullet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59" y="942580"/>
            <a:ext cx="3519924" cy="263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7045" y="4563753"/>
            <a:ext cx="2466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wheel</a:t>
            </a:r>
            <a:endParaRPr lang="ru-RU" sz="54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20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calecustoms.ru/uploads/monthly_2020_06/8.jpg.4c35aae6a4f85e915641cb2e19662b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8" y="395111"/>
            <a:ext cx="11842044" cy="583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111" y="2077156"/>
            <a:ext cx="3031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bumper</a:t>
            </a:r>
            <a:endParaRPr lang="ru-RU" sz="5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178756" y="3115733"/>
            <a:ext cx="316088" cy="1275645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148711" y="1591733"/>
            <a:ext cx="1436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door</a:t>
            </a:r>
            <a:endParaRPr lang="ru-RU" sz="4000" b="1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9410418" y="2299619"/>
            <a:ext cx="1241778" cy="120791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89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artfile.ru/2048x1536_663535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64" y="214489"/>
            <a:ext cx="10501136" cy="61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99644" y="3815644"/>
            <a:ext cx="32848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headlights</a:t>
            </a:r>
            <a:endParaRPr lang="ru-RU" sz="48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528711" y="3928533"/>
            <a:ext cx="270933" cy="302609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6084518" y="4079837"/>
            <a:ext cx="361438" cy="151305"/>
          </a:xfrm>
          <a:prstGeom prst="straightConnector1">
            <a:avLst/>
          </a:prstGeom>
          <a:ln w="762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14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Сектор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810</TotalTime>
  <Words>110</Words>
  <Application>Microsoft Office PowerPoint</Application>
  <PresentationFormat>Широкоэкранный</PresentationFormat>
  <Paragraphs>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 Black</vt:lpstr>
      <vt:lpstr>Broadway</vt:lpstr>
      <vt:lpstr>Calibri</vt:lpstr>
      <vt:lpstr>Century Gothic</vt:lpstr>
      <vt:lpstr>Franklin Gothic Book</vt:lpstr>
      <vt:lpstr>Times New Roman</vt:lpstr>
      <vt:lpstr>Wingdings 2</vt:lpstr>
      <vt:lpstr>Wingdings 3</vt:lpstr>
      <vt:lpstr>Сектор</vt:lpstr>
      <vt:lpstr>«Внешнее устройство автомобиля»</vt:lpstr>
      <vt:lpstr>Цель: Создание условий для формирования профессионального вокабуляра студентов через инновационные формы активного обучения. </vt:lpstr>
      <vt:lpstr>Parts of the car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Parts of the car</dc:title>
  <dc:creator>Шаповалова Елена Гумарьевна</dc:creator>
  <cp:lastModifiedBy>Шаповалова Елена Гумарьевна</cp:lastModifiedBy>
  <cp:revision>39</cp:revision>
  <dcterms:created xsi:type="dcterms:W3CDTF">2022-11-10T03:08:37Z</dcterms:created>
  <dcterms:modified xsi:type="dcterms:W3CDTF">2026-04-22T05:12:26Z</dcterms:modified>
</cp:coreProperties>
</file>