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58" r:id="rId2"/>
    <p:sldId id="359" r:id="rId3"/>
    <p:sldId id="360" r:id="rId4"/>
    <p:sldId id="361" r:id="rId5"/>
    <p:sldId id="352" r:id="rId6"/>
    <p:sldId id="271" r:id="rId7"/>
    <p:sldId id="273" r:id="rId8"/>
    <p:sldId id="351" r:id="rId9"/>
    <p:sldId id="362" r:id="rId10"/>
    <p:sldId id="372" r:id="rId11"/>
    <p:sldId id="378" r:id="rId12"/>
    <p:sldId id="364" r:id="rId13"/>
    <p:sldId id="332" r:id="rId14"/>
    <p:sldId id="379" r:id="rId15"/>
    <p:sldId id="333" r:id="rId16"/>
    <p:sldId id="365" r:id="rId17"/>
    <p:sldId id="374" r:id="rId18"/>
    <p:sldId id="367" r:id="rId19"/>
    <p:sldId id="377" r:id="rId20"/>
    <p:sldId id="380" r:id="rId21"/>
    <p:sldId id="369" r:id="rId22"/>
    <p:sldId id="370" r:id="rId23"/>
    <p:sldId id="36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4" autoAdjust="0"/>
    <p:restoredTop sz="94716" autoAdjust="0"/>
  </p:normalViewPr>
  <p:slideViewPr>
    <p:cSldViewPr>
      <p:cViewPr>
        <p:scale>
          <a:sx n="100" d="100"/>
          <a:sy n="100" d="100"/>
        </p:scale>
        <p:origin x="-103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36A04-A049-4B4D-AD1C-E93FAD3D106A}" type="datetimeFigureOut">
              <a:rPr lang="ru-RU" smtClean="0"/>
              <a:pPr/>
              <a:t>23.01.2020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5677E-61E4-49C7-8520-BF56A4C8FBA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9807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№ 184.</a:t>
            </a:r>
            <a:endParaRPr lang="ru-RU" sz="1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47087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5677E-61E4-49C7-8520-BF56A4C8FBA4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10.05.2012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www.konspekturoka.ru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F1DF7-BE69-44FF-B272-DDF4C76768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Эпиграф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eaLnBrk="0" hangingPunct="0">
              <a:buNone/>
            </a:pPr>
            <a:r>
              <a:rPr lang="ru-RU" dirty="0"/>
              <a:t>Три пути ведут к знанию:</a:t>
            </a:r>
          </a:p>
          <a:p>
            <a:pPr marL="0" indent="0" eaLnBrk="0" hangingPunct="0">
              <a:buNone/>
            </a:pPr>
            <a:r>
              <a:rPr lang="ru-RU" dirty="0"/>
              <a:t>путь размышления – это путь самый благородный,</a:t>
            </a:r>
          </a:p>
          <a:p>
            <a:pPr marL="0" indent="0" eaLnBrk="0" hangingPunct="0">
              <a:buNone/>
            </a:pPr>
            <a:r>
              <a:rPr lang="ru-RU" dirty="0"/>
              <a:t>путь подражания – это путь самый легкий</a:t>
            </a:r>
          </a:p>
          <a:p>
            <a:pPr marL="0" indent="0" eaLnBrk="0" hangingPunct="0">
              <a:buNone/>
            </a:pPr>
            <a:r>
              <a:rPr lang="ru-RU" dirty="0"/>
              <a:t>и путь опыта – это путь самый горький. </a:t>
            </a:r>
          </a:p>
          <a:p>
            <a:pPr algn="r" eaLnBrk="0" hangingPunct="0"/>
            <a:endParaRPr lang="ru-RU" dirty="0"/>
          </a:p>
          <a:p>
            <a:pPr marL="0" indent="0" algn="r" eaLnBrk="0" hangingPunct="0">
              <a:buNone/>
            </a:pPr>
            <a:r>
              <a:rPr lang="ru-RU" dirty="0" smtClean="0"/>
              <a:t>Конфуций</a:t>
            </a:r>
            <a:r>
              <a:rPr lang="en-US" smtClean="0"/>
              <a:t>,</a:t>
            </a:r>
            <a:endParaRPr lang="ru-RU" dirty="0"/>
          </a:p>
          <a:p>
            <a:pPr marL="0" indent="0" algn="r" eaLnBrk="0" hangingPunct="0">
              <a:buNone/>
            </a:pPr>
            <a:r>
              <a:rPr lang="ru-RU" dirty="0"/>
              <a:t>китайский философ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04842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Picture 4" descr="C:\Documents and Settings\All Users\Документы\Мои рисунки\Образцы рисунков\WP6CAOETMLGCAJS66PICAFBVECJCAC3E2LVCAC3MBDYCAHKG0SRCALYZIL5CAJLOHK9CA3F9IM8CAYJZC6MCAM1SU86CA6X75BICAPMCXGWCA31NQV5CAL51XEZCAM3FFV4CA2Q1E1HCAQLHT5PCATXE11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4FA"/>
              </a:clrFrom>
              <a:clrTo>
                <a:srgbClr val="FFF4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444260" y="404580"/>
            <a:ext cx="1584220" cy="1584220"/>
          </a:xfrm>
          <a:prstGeom prst="rect">
            <a:avLst/>
          </a:prstGeom>
          <a:noFill/>
        </p:spPr>
      </p:pic>
      <p:pic>
        <p:nvPicPr>
          <p:cNvPr id="11" name="Picture 2" descr="C:\Documents and Settings\All Users\Документы\Мои рисунки\Образцы рисунков\3LCCAL3VWXVCAR01R14CAJKKEKDCA9G7WIFCA9G0LL8CAHXM5S7CAJ4CQ01CAATPEOJCALZBEMYCAB90X5HCA9SGP0JCA3J21JGCA2JOKWVCASJTJ29CAKEGE54CATC0ZUACAR0HD83CAU4RQXFCA3F8E4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430" y="0"/>
            <a:ext cx="2160300" cy="17922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7710" y="2564880"/>
            <a:ext cx="8748580" cy="52322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09728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Работа в парах по учебнику № 681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17444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420835" y="764630"/>
            <a:ext cx="2015295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5400" b="1" i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</a:t>
            </a:r>
            <a:endParaRPr lang="ru-RU" sz="5400" b="1" i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4" descr="C:\Documents and Settings\All Users\Документы\Мои рисунки\Образцы рисунков\WP6CAOETMLGCAJS66PICAFBVECJCAC3E2LVCAC3MBDYCAHKG0SRCALYZIL5CAJLOHK9CA3F9IM8CAYJZC6MCAM1SU86CA6X75BICAPMCXGWCA31NQV5CAL51XEZCAM3FFV4CA2Q1E1HCAQLHT5PCATXE11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4FA"/>
              </a:clrFrom>
              <a:clrTo>
                <a:srgbClr val="FFF4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444260" y="404580"/>
            <a:ext cx="1584220" cy="1584220"/>
          </a:xfrm>
          <a:prstGeom prst="rect">
            <a:avLst/>
          </a:prstGeom>
          <a:noFill/>
        </p:spPr>
      </p:pic>
      <p:pic>
        <p:nvPicPr>
          <p:cNvPr id="11" name="Picture 2" descr="C:\Documents and Settings\All Users\Документы\Мои рисунки\Образцы рисунков\3LCCAL3VWXVCAR01R14CAJKKEKDCA9G7WIFCA9G0LL8CAHXM5S7CAJ4CQ01CAATPEOJCALZBEMYCAB90X5HCA9SGP0JCA3J21JGCA2JOKWVCASJTJ29CAKEGE54CATC0ZUACAR0HD83CAU4RQXFCA3F8E4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430" y="0"/>
            <a:ext cx="2706624" cy="17922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7710" y="2564880"/>
            <a:ext cx="8748580" cy="267765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52678" indent="-742950">
              <a:buFontTx/>
              <a:buAutoNum type="arabicPeriod"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Ознакомиться с понятием наименьшего общего кратного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2678" indent="-742950">
              <a:buFontTx/>
              <a:buAutoNum type="arabicPeriod"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Изучить способы нахождения наименьшего общего кратного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2678" indent="-742950">
              <a:buFontTx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Применять знания при решении заданий</a:t>
            </a:r>
          </a:p>
          <a:p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2519153" y="2877385"/>
            <a:ext cx="169582" cy="845816"/>
            <a:chOff x="7258785" y="-86346"/>
            <a:chExt cx="958999" cy="1729396"/>
          </a:xfrm>
        </p:grpSpPr>
        <p:sp>
          <p:nvSpPr>
            <p:cNvPr id="13" name="Дуга 12"/>
            <p:cNvSpPr/>
            <p:nvPr/>
          </p:nvSpPr>
          <p:spPr>
            <a:xfrm>
              <a:off x="7286644" y="357166"/>
              <a:ext cx="857256" cy="1285884"/>
            </a:xfrm>
            <a:prstGeom prst="arc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Дуга 14"/>
            <p:cNvSpPr/>
            <p:nvPr/>
          </p:nvSpPr>
          <p:spPr>
            <a:xfrm rot="1658783">
              <a:off x="7258785" y="-86346"/>
              <a:ext cx="958999" cy="1655451"/>
            </a:xfrm>
            <a:prstGeom prst="arc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8176818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Первый способ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410" y="1600200"/>
            <a:ext cx="836339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Найти НОК (18;24)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Будем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выписывать числа, кратные 24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проверяя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делится ли каждое из них на 18: </a:t>
            </a:r>
          </a:p>
          <a:p>
            <a:pPr marL="742950" indent="-7429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24•1=24 -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делится на 18,</a:t>
            </a:r>
          </a:p>
          <a:p>
            <a:pPr marL="742950" indent="-7429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24•2=48 -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делится на 18,                      </a:t>
            </a:r>
          </a:p>
          <a:p>
            <a:pPr marL="742950" indent="-7429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24•3=72 -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делится на 18, поэтому</a:t>
            </a:r>
          </a:p>
          <a:p>
            <a:pPr marL="742950" indent="-74295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НОК(24,18)=72.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57015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868" y="3143248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Пример: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3429000"/>
            <a:ext cx="714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Найдите наименьшее общее кратное чисел  75 и 60.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71604" y="3929066"/>
          <a:ext cx="1000132" cy="1828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0066"/>
                <a:gridCol w="50006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3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1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032848"/>
              </p:ext>
            </p:extLst>
          </p:nvPr>
        </p:nvGraphicFramePr>
        <p:xfrm>
          <a:off x="2928926" y="3929066"/>
          <a:ext cx="1119174" cy="228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9587"/>
                <a:gridCol w="55958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1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286248" y="4572008"/>
            <a:ext cx="26564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75 = 3 ∙ 5∙ 5</a:t>
            </a:r>
            <a:endParaRPr lang="ru-RU" sz="40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14810" y="4071942"/>
            <a:ext cx="3169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60 = 2∙ 2∙ 3 ∙ 5</a:t>
            </a:r>
            <a:endParaRPr lang="ru-RU" sz="40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5470" y="6143644"/>
            <a:ext cx="81403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НОК (75; 60) </a:t>
            </a:r>
            <a:r>
              <a:rPr lang="ru-RU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 3 ∙ 5 ∙ 5∙ 2∙ 2 = 75∙ 2 ∙ 2 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= 300.  </a:t>
            </a:r>
            <a:endParaRPr 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Кольцо 22"/>
          <p:cNvSpPr/>
          <p:nvPr/>
        </p:nvSpPr>
        <p:spPr>
          <a:xfrm>
            <a:off x="5368300" y="4653170"/>
            <a:ext cx="1610510" cy="57322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Кольцо 23"/>
          <p:cNvSpPr/>
          <p:nvPr/>
        </p:nvSpPr>
        <p:spPr>
          <a:xfrm>
            <a:off x="3491850" y="6165380"/>
            <a:ext cx="1440200" cy="57608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Кольцо 24"/>
          <p:cNvSpPr/>
          <p:nvPr/>
        </p:nvSpPr>
        <p:spPr>
          <a:xfrm>
            <a:off x="5204850" y="4210060"/>
            <a:ext cx="951370" cy="474920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Кольцо 25"/>
          <p:cNvSpPr/>
          <p:nvPr/>
        </p:nvSpPr>
        <p:spPr>
          <a:xfrm>
            <a:off x="4860040" y="6240250"/>
            <a:ext cx="936130" cy="429200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23410" y="548600"/>
            <a:ext cx="830164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1450" algn="ctr" fontAlgn="base">
              <a:spcBef>
                <a:spcPct val="0"/>
              </a:spcBef>
              <a:spcAft>
                <a:spcPct val="0"/>
              </a:spcAft>
              <a:tabLst>
                <a:tab pos="354013" algn="l"/>
              </a:tabLst>
            </a:pP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Второй способ</a:t>
            </a:r>
          </a:p>
          <a:p>
            <a:pPr lvl="0" indent="171450" fontAlgn="base">
              <a:spcBef>
                <a:spcPct val="0"/>
              </a:spcBef>
              <a:spcAft>
                <a:spcPct val="0"/>
              </a:spcAft>
              <a:tabLst>
                <a:tab pos="354013" algn="l"/>
              </a:tabLst>
            </a:pPr>
            <a:endParaRPr lang="ru-RU" b="1" i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171450" fontAlgn="base">
              <a:spcBef>
                <a:spcPct val="0"/>
              </a:spcBef>
              <a:spcAft>
                <a:spcPct val="0"/>
              </a:spcAft>
              <a:tabLst>
                <a:tab pos="354013" algn="l"/>
              </a:tabLst>
            </a:pPr>
            <a:endParaRPr lang="ru-RU" b="1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171450" fontAlgn="base">
              <a:spcBef>
                <a:spcPct val="0"/>
              </a:spcBef>
              <a:spcAft>
                <a:spcPct val="0"/>
              </a:spcAft>
              <a:tabLst>
                <a:tab pos="354013" algn="l"/>
              </a:tabLst>
            </a:pPr>
            <a:r>
              <a:rPr lang="ru-RU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Разложить все числа на простые множители.</a:t>
            </a: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14282" y="2214554"/>
            <a:ext cx="86815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145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</a:tabLst>
            </a:pPr>
            <a:r>
              <a:rPr lang="ru-RU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Написать разложение одного из чисел (лучше наибольшего).</a:t>
            </a: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14282" y="2571744"/>
            <a:ext cx="86815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1450" eaLnBrk="0" fontAlgn="base" hangingPunct="0">
              <a:spcBef>
                <a:spcPct val="0"/>
              </a:spcBef>
              <a:spcAft>
                <a:spcPct val="0"/>
              </a:spcAft>
              <a:tabLst>
                <a:tab pos="354013" algn="l"/>
              </a:tabLst>
            </a:pPr>
            <a:r>
              <a:rPr lang="ru-RU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Дополнить данное разложение теми множителями из разложения  	других чисел, которые не вошли в написанное разложение.</a:t>
            </a: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20" grpId="0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420835" y="764630"/>
            <a:ext cx="2015295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5400" b="1" i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</a:t>
            </a:r>
            <a:endParaRPr lang="ru-RU" sz="5400" b="1" i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4" descr="C:\Documents and Settings\All Users\Документы\Мои рисунки\Образцы рисунков\WP6CAOETMLGCAJS66PICAFBVECJCAC3E2LVCAC3MBDYCAHKG0SRCALYZIL5CAJLOHK9CA3F9IM8CAYJZC6MCAM1SU86CA6X75BICAPMCXGWCA31NQV5CAL51XEZCAM3FFV4CA2Q1E1HCAQLHT5PCATXE11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4FA"/>
              </a:clrFrom>
              <a:clrTo>
                <a:srgbClr val="FFF4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444260" y="404580"/>
            <a:ext cx="1584220" cy="1584220"/>
          </a:xfrm>
          <a:prstGeom prst="rect">
            <a:avLst/>
          </a:prstGeom>
          <a:noFill/>
        </p:spPr>
      </p:pic>
      <p:pic>
        <p:nvPicPr>
          <p:cNvPr id="11" name="Picture 2" descr="C:\Documents and Settings\All Users\Документы\Мои рисунки\Образцы рисунков\3LCCAL3VWXVCAR01R14CAJKKEKDCA9G7WIFCA9G0LL8CAHXM5S7CAJ4CQ01CAATPEOJCALZBEMYCAB90X5HCA9SGP0JCA3J21JGCA2JOKWVCASJTJ29CAKEGE54CATC0ZUACAR0HD83CAU4RQXFCA3F8E4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430" y="0"/>
            <a:ext cx="2706624" cy="17922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7710" y="2564880"/>
            <a:ext cx="8748580" cy="267765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52678" indent="-742950">
              <a:buFontTx/>
              <a:buAutoNum type="arabicPeriod"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Ознакомиться с понятием наименьшего общего кратного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2678" indent="-742950">
              <a:buFontTx/>
              <a:buAutoNum type="arabicPeriod"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Изучить способы нахождения наименьшего общего кратного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2678" indent="-742950">
              <a:buFontTx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Применять знания при решении заданий</a:t>
            </a:r>
          </a:p>
          <a:p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3707880" y="3789820"/>
            <a:ext cx="169582" cy="845816"/>
            <a:chOff x="7258785" y="-86346"/>
            <a:chExt cx="958999" cy="1729396"/>
          </a:xfrm>
        </p:grpSpPr>
        <p:sp>
          <p:nvSpPr>
            <p:cNvPr id="13" name="Дуга 12"/>
            <p:cNvSpPr/>
            <p:nvPr/>
          </p:nvSpPr>
          <p:spPr>
            <a:xfrm>
              <a:off x="7286644" y="357166"/>
              <a:ext cx="857256" cy="1285884"/>
            </a:xfrm>
            <a:prstGeom prst="arc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" name="Дуга 14"/>
            <p:cNvSpPr/>
            <p:nvPr/>
          </p:nvSpPr>
          <p:spPr>
            <a:xfrm rot="1658783">
              <a:off x="7258785" y="-86346"/>
              <a:ext cx="958999" cy="1655451"/>
            </a:xfrm>
            <a:prstGeom prst="arc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2630992" y="2950879"/>
            <a:ext cx="169582" cy="845816"/>
            <a:chOff x="7258785" y="-86346"/>
            <a:chExt cx="958999" cy="1729396"/>
          </a:xfrm>
        </p:grpSpPr>
        <p:sp>
          <p:nvSpPr>
            <p:cNvPr id="17" name="Дуга 16"/>
            <p:cNvSpPr/>
            <p:nvPr/>
          </p:nvSpPr>
          <p:spPr>
            <a:xfrm>
              <a:off x="7286644" y="357166"/>
              <a:ext cx="857256" cy="1285884"/>
            </a:xfrm>
            <a:prstGeom prst="arc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" name="Дуга 17"/>
            <p:cNvSpPr/>
            <p:nvPr/>
          </p:nvSpPr>
          <p:spPr>
            <a:xfrm rot="1658783">
              <a:off x="7258785" y="-86346"/>
              <a:ext cx="958999" cy="1655451"/>
            </a:xfrm>
            <a:prstGeom prst="arc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6920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ыноска-облако 6"/>
          <p:cNvSpPr/>
          <p:nvPr/>
        </p:nvSpPr>
        <p:spPr>
          <a:xfrm>
            <a:off x="610475" y="1979615"/>
            <a:ext cx="8137130" cy="1296180"/>
          </a:xfrm>
          <a:prstGeom prst="cloudCallout">
            <a:avLst>
              <a:gd name="adj1" fmla="val 34856"/>
              <a:gd name="adj2" fmla="val 37775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n w="1905"/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Нужно </a:t>
            </a:r>
            <a:r>
              <a:rPr lang="ru-RU" sz="3200" b="1" i="1" dirty="0" smtClean="0">
                <a:ln w="1905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найти НОК </a:t>
            </a:r>
            <a:r>
              <a:rPr lang="ru-RU" sz="3200" b="1" i="1" dirty="0" smtClean="0">
                <a:ln w="1905"/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чисел 45 и 60.</a:t>
            </a:r>
            <a:endParaRPr lang="ru-RU" sz="3200" b="1" i="1" dirty="0">
              <a:ln w="1905"/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410" y="188550"/>
            <a:ext cx="8641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09550" algn="ctr" fontAlgn="base">
              <a:spcBef>
                <a:spcPct val="0"/>
              </a:spcBef>
              <a:spcAft>
                <a:spcPct val="0"/>
              </a:spcAft>
              <a:tabLst>
                <a:tab pos="549275" algn="l"/>
              </a:tabLst>
            </a:pPr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Решите задачу  (работа в группе)</a:t>
            </a:r>
          </a:p>
          <a:p>
            <a:pPr lvl="0" indent="209550" algn="ctr" fontAlgn="base">
              <a:spcBef>
                <a:spcPct val="0"/>
              </a:spcBef>
              <a:spcAft>
                <a:spcPct val="0"/>
              </a:spcAft>
              <a:tabLst>
                <a:tab pos="549275" algn="l"/>
              </a:tabLst>
            </a:pPr>
            <a:endParaRPr lang="ru-RU" sz="2000" b="1" i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09550" fontAlgn="base">
              <a:spcBef>
                <a:spcPct val="0"/>
              </a:spcBef>
              <a:spcAft>
                <a:spcPct val="0"/>
              </a:spcAft>
              <a:tabLst>
                <a:tab pos="549275" algn="l"/>
              </a:tabLst>
            </a:pPr>
            <a:r>
              <a:rPr lang="ru-RU" sz="20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Вдоль дороги от пункта А поставлены столбы через каждые 45 м. Эти столбы решили заменить другими, поставив их на расстоянии 60 м друг от друга. Найдите расстояние от пункта А до ближайшего столба, который будет стоять на месте старого.</a:t>
            </a:r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430" y="3212970"/>
            <a:ext cx="81371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45 =  3 ∙ 3 ∙ 5          60 = </a:t>
            </a:r>
            <a:r>
              <a:rPr lang="ru-RU" sz="4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2 </a:t>
            </a:r>
            <a:r>
              <a:rPr lang="ru-RU" sz="4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∙ 2 </a:t>
            </a:r>
            <a:r>
              <a:rPr lang="ru-RU" sz="4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∙ 3 ∙ 5 </a:t>
            </a:r>
          </a:p>
          <a:p>
            <a:r>
              <a:rPr lang="ru-RU" sz="4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НОК (45; 60) = 60 ∙ 3 = 180</a:t>
            </a:r>
          </a:p>
          <a:p>
            <a:r>
              <a:rPr lang="ru-RU" sz="4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Ответ: 180 м.</a:t>
            </a:r>
            <a:endParaRPr lang="ru-RU" sz="40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Кольцо 4"/>
          <p:cNvSpPr/>
          <p:nvPr/>
        </p:nvSpPr>
        <p:spPr>
          <a:xfrm>
            <a:off x="5837700" y="3212970"/>
            <a:ext cx="2592360" cy="792110"/>
          </a:xfrm>
          <a:prstGeom prst="donut">
            <a:avLst>
              <a:gd name="adj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Кольцо 5"/>
          <p:cNvSpPr/>
          <p:nvPr/>
        </p:nvSpPr>
        <p:spPr>
          <a:xfrm>
            <a:off x="2267680" y="3284980"/>
            <a:ext cx="504070" cy="576080"/>
          </a:xfrm>
          <a:prstGeom prst="donut">
            <a:avLst>
              <a:gd name="adj" fmla="val 0"/>
            </a:avLst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uiExpand="1" build="p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для работы в группе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Найдите НОК (24;35)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Найти НОК (20;100)</a:t>
            </a: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77375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Задание для работы в группе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НОК (24;35)=24*35=840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Какой вывод можно сделать?</a:t>
            </a:r>
          </a:p>
          <a:p>
            <a:pPr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НОК (20;100)=100</a:t>
            </a:r>
          </a:p>
          <a:p>
            <a:pPr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Какой вывод можно сделать?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7408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Индивидуальная работа по учебнику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№ 682 (г, д, е)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78106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Самоконтроль и самооценка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№ 682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г) НОК (48, 42)=2*2*2*2*3*7=336</a:t>
            </a:r>
          </a:p>
          <a:p>
            <a:pPr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) НОК (35,20)=5*7*2*2=140</a:t>
            </a:r>
          </a:p>
          <a:p>
            <a:pPr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) НОК (56,63)= 2*2*2*7*3*3=504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«5»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верно выполнено 3 задания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«4»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верно выполнено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задания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верно выполнено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задание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задания выполнены неверно</a:t>
            </a: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66613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Взаимопроверка и взаимооценка математического диктанта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1) +</a:t>
            </a:r>
            <a:r>
              <a:rPr lang="ru-RU" dirty="0" smtClean="0"/>
              <a:t>                       «5» - 5 верных ответов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2) -</a:t>
            </a:r>
            <a:r>
              <a:rPr lang="ru-RU" dirty="0" smtClean="0"/>
              <a:t>                        «4» - 4 верных ответа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3) -</a:t>
            </a:r>
            <a:r>
              <a:rPr lang="ru-RU" dirty="0" smtClean="0"/>
              <a:t>                        «3» - 3 верных ответа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4) </a:t>
            </a:r>
            <a:r>
              <a:rPr lang="ru-RU" dirty="0" smtClean="0"/>
              <a:t>+                       «2» - 1-2 </a:t>
            </a:r>
            <a:r>
              <a:rPr lang="ru-RU" smtClean="0"/>
              <a:t>верных ответа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5) </a:t>
            </a:r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60381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420835" y="764630"/>
            <a:ext cx="2015295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5400" b="1" i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</a:t>
            </a:r>
            <a:endParaRPr lang="ru-RU" sz="5400" b="1" i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4" descr="C:\Documents and Settings\All Users\Документы\Мои рисунки\Образцы рисунков\WP6CAOETMLGCAJS66PICAFBVECJCAC3E2LVCAC3MBDYCAHKG0SRCALYZIL5CAJLOHK9CA3F9IM8CAYJZC6MCAM1SU86CA6X75BICAPMCXGWCA31NQV5CAL51XEZCAM3FFV4CA2Q1E1HCAQLHT5PCATXE11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4FA"/>
              </a:clrFrom>
              <a:clrTo>
                <a:srgbClr val="FFF4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444260" y="404580"/>
            <a:ext cx="1584220" cy="1584220"/>
          </a:xfrm>
          <a:prstGeom prst="rect">
            <a:avLst/>
          </a:prstGeom>
          <a:noFill/>
        </p:spPr>
      </p:pic>
      <p:pic>
        <p:nvPicPr>
          <p:cNvPr id="11" name="Picture 2" descr="C:\Documents and Settings\All Users\Документы\Мои рисунки\Образцы рисунков\3LCCAL3VWXVCAR01R14CAJKKEKDCA9G7WIFCA9G0LL8CAHXM5S7CAJ4CQ01CAATPEOJCALZBEMYCAB90X5HCA9SGP0JCA3J21JGCA2JOKWVCASJTJ29CAKEGE54CATC0ZUACAR0HD83CAU4RQXFCA3F8E4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430" y="0"/>
            <a:ext cx="2706624" cy="17922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7710" y="2564880"/>
            <a:ext cx="8748580" cy="267765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52678" indent="-742950">
              <a:buFontTx/>
              <a:buAutoNum type="arabicPeriod"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Ознакомиться с понятием наименьшего общего кратного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2678" indent="-742950">
              <a:buFontTx/>
              <a:buAutoNum type="arabicPeriod"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Изучить способы нахождения наименьшего общего кратного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2678" indent="-742950">
              <a:buFontTx/>
              <a:buAutoNum type="arabicPeriod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Применять знания при решении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заданий 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3707880" y="3789820"/>
            <a:ext cx="169582" cy="845816"/>
            <a:chOff x="7258785" y="-86346"/>
            <a:chExt cx="958999" cy="1729396"/>
          </a:xfrm>
        </p:grpSpPr>
        <p:sp>
          <p:nvSpPr>
            <p:cNvPr id="13" name="Дуга 12"/>
            <p:cNvSpPr/>
            <p:nvPr/>
          </p:nvSpPr>
          <p:spPr>
            <a:xfrm>
              <a:off x="7286644" y="357166"/>
              <a:ext cx="857256" cy="1285884"/>
            </a:xfrm>
            <a:prstGeom prst="arc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" name="Дуга 14"/>
            <p:cNvSpPr/>
            <p:nvPr/>
          </p:nvSpPr>
          <p:spPr>
            <a:xfrm rot="1658783">
              <a:off x="7258785" y="-86346"/>
              <a:ext cx="958999" cy="1655451"/>
            </a:xfrm>
            <a:prstGeom prst="arc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2630992" y="2950879"/>
            <a:ext cx="169582" cy="845816"/>
            <a:chOff x="7258785" y="-86346"/>
            <a:chExt cx="958999" cy="1729396"/>
          </a:xfrm>
        </p:grpSpPr>
        <p:sp>
          <p:nvSpPr>
            <p:cNvPr id="17" name="Дуга 16"/>
            <p:cNvSpPr/>
            <p:nvPr/>
          </p:nvSpPr>
          <p:spPr>
            <a:xfrm>
              <a:off x="7286644" y="357166"/>
              <a:ext cx="857256" cy="1285884"/>
            </a:xfrm>
            <a:prstGeom prst="arc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" name="Дуга 17"/>
            <p:cNvSpPr/>
            <p:nvPr/>
          </p:nvSpPr>
          <p:spPr>
            <a:xfrm rot="1658783">
              <a:off x="7258785" y="-86346"/>
              <a:ext cx="958999" cy="1655451"/>
            </a:xfrm>
            <a:prstGeom prst="arc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7435549" y="4176562"/>
            <a:ext cx="169582" cy="845816"/>
            <a:chOff x="7258785" y="-86346"/>
            <a:chExt cx="958999" cy="1729396"/>
          </a:xfrm>
        </p:grpSpPr>
        <p:sp>
          <p:nvSpPr>
            <p:cNvPr id="20" name="Дуга 19"/>
            <p:cNvSpPr/>
            <p:nvPr/>
          </p:nvSpPr>
          <p:spPr>
            <a:xfrm>
              <a:off x="7286644" y="357166"/>
              <a:ext cx="857256" cy="1285884"/>
            </a:xfrm>
            <a:prstGeom prst="arc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" name="Дуга 20"/>
            <p:cNvSpPr/>
            <p:nvPr/>
          </p:nvSpPr>
          <p:spPr>
            <a:xfrm rot="1658783">
              <a:off x="7258785" y="-86346"/>
              <a:ext cx="958999" cy="1655451"/>
            </a:xfrm>
            <a:prstGeom prst="arc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05146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094750" y="188550"/>
            <a:ext cx="4954498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Задание на дом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9415" y="1188095"/>
            <a:ext cx="84251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354013" algn="l"/>
              </a:tabLst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п.3.6 выучить правила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354013" algn="l"/>
              </a:tabLst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№ 683, № 698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354013" algn="l"/>
              </a:tabLst>
            </a:pPr>
            <a:r>
              <a:rPr lang="ru-RU" sz="28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оставить  и решить задачу практического содержания на нахождение НОК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62658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42330" y="205695"/>
            <a:ext cx="5463739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spc="50" dirty="0" smtClean="0">
                <a:ln w="11430"/>
                <a:latin typeface="Times New Roman" pitchFamily="18" charset="0"/>
                <a:cs typeface="Times New Roman" pitchFamily="18" charset="0"/>
              </a:rPr>
              <a:t>Оцените ваше настроение</a:t>
            </a:r>
            <a:endParaRPr lang="ru-RU" sz="3600" spc="50" dirty="0">
              <a:ln w="11430"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ds02.infourok.ru/uploads/ex/0dcf/00046716-97016942/1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540" y="1700760"/>
            <a:ext cx="6048840" cy="453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0552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9415" y="1188095"/>
            <a:ext cx="84251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Закончите предложение</a:t>
            </a:r>
            <a:r>
              <a:rPr lang="ru-RU" sz="2800" b="1" dirty="0" smtClean="0"/>
              <a:t>:</a:t>
            </a:r>
          </a:p>
          <a:p>
            <a:endParaRPr lang="ru-RU" sz="2800" b="1" dirty="0"/>
          </a:p>
          <a:p>
            <a:r>
              <a:rPr lang="ru-RU" sz="2800" b="1" dirty="0"/>
              <a:t>1. На уроке для меня было важно …</a:t>
            </a:r>
          </a:p>
          <a:p>
            <a:r>
              <a:rPr lang="ru-RU" sz="2800" b="1" dirty="0"/>
              <a:t>2. На уроке мне было сложно …</a:t>
            </a:r>
          </a:p>
          <a:p>
            <a:r>
              <a:rPr lang="ru-RU" sz="2800" b="1" dirty="0"/>
              <a:t>3. Теперь я умею …</a:t>
            </a:r>
          </a:p>
          <a:p>
            <a:r>
              <a:rPr lang="ru-RU" sz="2800" b="1" dirty="0"/>
              <a:t>4. Больше всего мне понравилось … </a:t>
            </a:r>
            <a:endParaRPr lang="ru-RU" sz="2800" b="1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28483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Выбери верное утверждение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1) кратным натуральному числу </a:t>
            </a:r>
            <a:r>
              <a:rPr lang="ru-RU" i="1" dirty="0"/>
              <a:t>а</a:t>
            </a:r>
            <a:r>
              <a:rPr lang="ru-RU" dirty="0"/>
              <a:t>,  называется натуральное число, на которое </a:t>
            </a:r>
            <a:r>
              <a:rPr lang="ru-RU" i="1" dirty="0"/>
              <a:t>а</a:t>
            </a:r>
            <a:r>
              <a:rPr lang="ru-RU" dirty="0"/>
              <a:t> делится без остатка.</a:t>
            </a:r>
          </a:p>
          <a:p>
            <a:pPr marL="0" indent="0">
              <a:buNone/>
            </a:pPr>
            <a:r>
              <a:rPr lang="ru-RU" dirty="0"/>
              <a:t>2) кратным натуральному числу </a:t>
            </a:r>
            <a:r>
              <a:rPr lang="ru-RU" i="1" dirty="0"/>
              <a:t>а</a:t>
            </a:r>
            <a:r>
              <a:rPr lang="ru-RU" dirty="0"/>
              <a:t> называют натуральное число, которое делится без остатка на </a:t>
            </a:r>
            <a:r>
              <a:rPr lang="ru-RU" i="1" dirty="0"/>
              <a:t>а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57141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Историческая минутка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Слово «крат» - старинное русское слово (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XI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век), означающее «раз».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 «многократно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означает «много раз».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Понятием кратного пользуются в жизненной практике при установлении вида года. Через каждые три обыкновенных года, в каждом из которых по 365 дней (в феврале 28 дней), бывает четвертый год, так называемый високосный, в котором 366 дней (в феврале 29 дней).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Если число, которым выражается указанный год, есть число, кратное 4, то указанный год високосный, а если не кратно 4, то год обыкновенный. Так,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год - високосный, так как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кратно 4,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2019 год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високосный, так как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2019 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кратно 4.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37275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 (работа в парах)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Ирина мама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решила положить дочке конфет в сумочку, причем так, чтобы Ира смогла поделиться с друзьями. Всего вместе с Ирой детей будет трое или четверо.</a:t>
            </a:r>
            <a:endParaRPr lang="ru-RU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Какое наименьшее количество конфет может положить мама Ире, чтобы, всем досталось одинаковое количество целых конфет?</a:t>
            </a:r>
            <a:endParaRPr lang="ru-RU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5</a:t>
            </a:fld>
            <a:endParaRPr lang="ru-RU" dirty="0"/>
          </a:p>
        </p:txBody>
      </p:sp>
      <p:pic>
        <p:nvPicPr>
          <p:cNvPr id="1025" name="Рисунок 1" descr="Описание: https://fsd.videouroki.net/products/conspekty/math6/7-naimien-shieie-obshchieie-kratnoie.files/image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30" y="4725180"/>
            <a:ext cx="3848100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1895475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0558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705" y="2060810"/>
            <a:ext cx="8820590" cy="1872260"/>
          </a:xfr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i="1" u="sng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Наименьшее общее кратное</a:t>
            </a:r>
          </a:p>
        </p:txBody>
      </p:sp>
      <p:pic>
        <p:nvPicPr>
          <p:cNvPr id="1028" name="Picture 4" descr="C:\Documents and Settings\All Users\Документы\Мои рисунки\Образцы рисунков\WP6CAOETMLGCAJS66PICAFBVECJCAC3E2LVCAC3MBDYCAHKG0SRCALYZIL5CAJLOHK9CA3F9IM8CAYJZC6MCAM1SU86CA6X75BICAPMCXGWCA31NQV5CAL51XEZCAM3FFV4CA2Q1E1HCAQLHT5PCATXE11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4FA"/>
              </a:clrFrom>
              <a:clrTo>
                <a:srgbClr val="FFF4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236370" y="836640"/>
            <a:ext cx="1584220" cy="158422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8676570" y="9806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Picture 2" descr="C:\Documents and Settings\All Users\Документы\Мои рисунки\Образцы рисунков\3LCCAL3VWXVCAR01R14CAJKKEKDCA9G7WIFCA9G0LL8CAHXM5S7CAJ4CQ01CAATPEOJCALZBEMYCAB90X5HCA9SGP0JCA3J21JGCA2JOKWVCASJTJ29CAKEGE54CATC0ZUACAR0HD83CAU4RQXFCA3F8E4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430" y="0"/>
            <a:ext cx="2706624" cy="179222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01780" y="4221110"/>
            <a:ext cx="77404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200" b="1" i="1" dirty="0" smtClean="0">
              <a:ln w="1905"/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419840" y="764630"/>
            <a:ext cx="2017284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5400" b="1" i="1" spc="50" dirty="0">
                <a:ln w="11430"/>
                <a:latin typeface="Times New Roman" pitchFamily="18" charset="0"/>
                <a:cs typeface="Times New Roman" pitchFamily="18" charset="0"/>
              </a:rPr>
              <a:t>Цели: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Picture 4" descr="C:\Documents and Settings\All Users\Документы\Мои рисунки\Образцы рисунков\WP6CAOETMLGCAJS66PICAFBVECJCAC3E2LVCAC3MBDYCAHKG0SRCALYZIL5CAJLOHK9CA3F9IM8CAYJZC6MCAM1SU86CA6X75BICAPMCXGWCA31NQV5CAL51XEZCAM3FFV4CA2Q1E1HCAQLHT5PCATXE11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4FA"/>
              </a:clrFrom>
              <a:clrTo>
                <a:srgbClr val="FFF4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444260" y="404580"/>
            <a:ext cx="1584220" cy="1584220"/>
          </a:xfrm>
          <a:prstGeom prst="rect">
            <a:avLst/>
          </a:prstGeom>
          <a:noFill/>
        </p:spPr>
      </p:pic>
      <p:pic>
        <p:nvPicPr>
          <p:cNvPr id="11" name="Picture 2" descr="C:\Documents and Settings\All Users\Документы\Мои рисунки\Образцы рисунков\3LCCAL3VWXVCAR01R14CAJKKEKDCA9G7WIFCA9G0LL8CAHXM5S7CAJ4CQ01CAATPEOJCALZBEMYCAB90X5HCA9SGP0JCA3J21JGCA2JOKWVCASJTJ29CAKEGE54CATC0ZUACAR0HD83CAU4RQXFCA3F8E4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430" y="0"/>
            <a:ext cx="2706624" cy="17922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61070" y="1681090"/>
            <a:ext cx="8748580" cy="3108543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изучить понятие наименьшего общего кратного (НОК);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аучиться находить наименьшее общее кратное;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азвивать умение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участвовать в коллективном решении проблемы, работать 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паре.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420835" y="764630"/>
            <a:ext cx="2015295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5400" b="1" i="1" spc="50" dirty="0" smtClean="0">
                <a:ln w="11430"/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ru-RU" sz="5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Picture 4" descr="C:\Documents and Settings\All Users\Документы\Мои рисунки\Образцы рисунков\WP6CAOETMLGCAJS66PICAFBVECJCAC3E2LVCAC3MBDYCAHKG0SRCALYZIL5CAJLOHK9CA3F9IM8CAYJZC6MCAM1SU86CA6X75BICAPMCXGWCA31NQV5CAL51XEZCAM3FFV4CA2Q1E1HCAQLHT5PCATXE11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4FA"/>
              </a:clrFrom>
              <a:clrTo>
                <a:srgbClr val="FFF4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444260" y="404580"/>
            <a:ext cx="1584220" cy="1584220"/>
          </a:xfrm>
          <a:prstGeom prst="rect">
            <a:avLst/>
          </a:prstGeom>
          <a:noFill/>
        </p:spPr>
      </p:pic>
      <p:pic>
        <p:nvPicPr>
          <p:cNvPr id="11" name="Picture 2" descr="C:\Documents and Settings\All Users\Документы\Мои рисунки\Образцы рисунков\3LCCAL3VWXVCAR01R14CAJKKEKDCA9G7WIFCA9G0LL8CAHXM5S7CAJ4CQ01CAATPEOJCALZBEMYCAB90X5HCA9SGP0JCA3J21JGCA2JOKWVCASJTJ29CAKEGE54CATC0ZUACAR0HD83CAU4RQXFCA3F8E4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430" y="0"/>
            <a:ext cx="2706624" cy="17922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7710" y="2564880"/>
            <a:ext cx="8748580" cy="267765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52678" indent="-7429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Ознакомиться с понятием наименьшего общего кратного.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852678" indent="-74295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Изучить способы нахождения наименьшего общего кратного.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852678" indent="-742950"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Применять знания при решении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заданий.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52703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Наименьшим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общим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кратным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натуральных чисел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называют наименьшее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натуральное число, которое делится нацело на каждое из данных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чисел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spc="50" dirty="0" smtClean="0">
                <a:ln w="11430"/>
                <a:latin typeface="Times New Roman" pitchFamily="18" charset="0"/>
                <a:cs typeface="Times New Roman" pitchFamily="18" charset="0"/>
              </a:rPr>
              <a:t>Обозначение: НОК (а;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b="1" spc="50" dirty="0" smtClean="0">
                <a:ln w="11430"/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F1DF7-BE69-44FF-B272-DDF4C76768C6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04117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b="1" i="1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11996</TotalTime>
  <Words>767</Words>
  <Application>Microsoft Office PowerPoint</Application>
  <PresentationFormat>Экран (4:3)</PresentationFormat>
  <Paragraphs>157</Paragraphs>
  <Slides>23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Эпиграф</vt:lpstr>
      <vt:lpstr>Взаимопроверка и взаимооценка математического диктанта</vt:lpstr>
      <vt:lpstr>Выбери верное утверждение</vt:lpstr>
      <vt:lpstr>Историческая минутка</vt:lpstr>
      <vt:lpstr>Задача (работа в парах) </vt:lpstr>
      <vt:lpstr>Презентация PowerPoint</vt:lpstr>
      <vt:lpstr>Презентация PowerPoint</vt:lpstr>
      <vt:lpstr>Презентация PowerPoint</vt:lpstr>
      <vt:lpstr>Определение</vt:lpstr>
      <vt:lpstr>Презентация PowerPoint</vt:lpstr>
      <vt:lpstr>Презентация PowerPoint</vt:lpstr>
      <vt:lpstr>Первый способ</vt:lpstr>
      <vt:lpstr>Презентация PowerPoint</vt:lpstr>
      <vt:lpstr>Презентация PowerPoint</vt:lpstr>
      <vt:lpstr>Презентация PowerPoint</vt:lpstr>
      <vt:lpstr>Задание для работы в группе</vt:lpstr>
      <vt:lpstr>Задание для работы в группе</vt:lpstr>
      <vt:lpstr>Индивидуальная работа по учебнику</vt:lpstr>
      <vt:lpstr>Самоконтроль и самооценка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 класс алгебра</dc:title>
  <dc:creator>Кравченко</dc:creator>
  <cp:lastModifiedBy>Маргарита</cp:lastModifiedBy>
  <cp:revision>1361</cp:revision>
  <dcterms:created xsi:type="dcterms:W3CDTF">2011-06-18T13:01:16Z</dcterms:created>
  <dcterms:modified xsi:type="dcterms:W3CDTF">2020-01-23T15:28:42Z</dcterms:modified>
</cp:coreProperties>
</file>