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5" r:id="rId3"/>
    <p:sldId id="261" r:id="rId4"/>
    <p:sldId id="276" r:id="rId5"/>
    <p:sldId id="283" r:id="rId6"/>
    <p:sldId id="281" r:id="rId7"/>
    <p:sldId id="280" r:id="rId8"/>
    <p:sldId id="269" r:id="rId9"/>
    <p:sldId id="279" r:id="rId10"/>
    <p:sldId id="282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181B84"/>
  </p:clrMru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4591-6451-42B6-96B6-165AEECFCE5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D2110-D113-4375-A84E-55E60D823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pankratova.o.v@mail.ru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oo.gl/forms/ZQDobp1WKxCMakz3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1" y="0"/>
            <a:ext cx="9156701" cy="6870700"/>
          </a:xfrm>
          <a:prstGeom prst="rect">
            <a:avLst/>
          </a:prstGeom>
          <a:noFill/>
        </p:spPr>
      </p:pic>
      <p:sp>
        <p:nvSpPr>
          <p:cNvPr id="27652" name="AutoShape 4" descr="https://s.pfst.net/2010.10/322580506707524a52d530032fd59572a009a0759a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s.pfst.net/2010.10/322580506707524a52d530032fd59572a009a0759a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https://s.pfst.net/2010.10/322580506707524a52d530032fd59572a009a0759a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AutoShape 10" descr="https://s.pfst.net/2010.10/322580506707524a52d530032fd59572a009a0759a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s://nasozvone.ru/wp-content/uploads/2018/12/roaming-1024x6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s://nasozvone.ru/wp-content/uploads/2018/12/roaming-1024x6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3" name="AutoShape 9" descr="https://www.travelsandtrip.com/wp-content/uploads/2014/11/12181380_l-1024x5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9" name="AutoShape 25" descr="https://image.freepik.com/free-photo/tourist-presenting-something_1368-7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5" name="AutoShape 31" descr="https://www.acpsd.net/site/handlers/filedownload.ashx?moduleinstanceid=40563&amp;dataid=32769&amp;FileName=tourist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7" name="AutoShape 33" descr="https://png.pngtree.com/element_origin_min_pic/16/10/04/1157f3284a16a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9" name="AutoShape 35" descr="https://png.pngtree.com/element_origin_min_pic/16/10/04/1157f3284a16a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3" name="AutoShape 39" descr="https://pbs.twimg.com/media/DqcatPEU8AYVXWy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5" name="AutoShape 41" descr="https://blog.flypgs.com/wp-content/uploads/2016/02/Her-Yeri-Gezelim-Her-Yeri-G%C3%B6relim-Sorunsal%C4%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7" name="AutoShape 43" descr="https://www.xinsurance.com/wp-content/uploads/sites/5/2018/02/GettyImages-1529443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9" name="AutoShape 45" descr="https://www.xinsurance.com/wp-content/uploads/sites/5/2018/02/GettyImages-1529443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317" name="Picture 53" descr="http://www.pngmart.com/files/2/People-PNG-Free-Download.png"/>
          <p:cNvPicPr>
            <a:picLocks noChangeAspect="1" noChangeArrowheads="1"/>
          </p:cNvPicPr>
          <p:nvPr/>
        </p:nvPicPr>
        <p:blipFill>
          <a:blip r:embed="rId3"/>
          <a:srcRect l="32609"/>
          <a:stretch>
            <a:fillRect/>
          </a:stretch>
        </p:blipFill>
        <p:spPr bwMode="auto">
          <a:xfrm>
            <a:off x="0" y="2214554"/>
            <a:ext cx="3129263" cy="464344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webranksolutions.com/wp-content/uploads/2012/08/article-mag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929454" y="4500570"/>
            <a:ext cx="2214546" cy="22145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>Домашнее задание</a:t>
            </a:r>
            <a:endParaRPr lang="ru-RU" sz="4000" b="1" dirty="0">
              <a:solidFill>
                <a:schemeClr val="tx2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Создать структуру и заполнить БД «Путешествие по миру» в </a:t>
            </a:r>
            <a:r>
              <a:rPr lang="en-US" dirty="0" smtClean="0"/>
              <a:t>MS Excel</a:t>
            </a:r>
            <a:r>
              <a:rPr lang="ru-RU" dirty="0" smtClean="0"/>
              <a:t> и отправить на мою электронную почту </a:t>
            </a:r>
            <a:r>
              <a:rPr lang="en-US" sz="2800" dirty="0" err="1" smtClean="0">
                <a:hlinkClick r:id="rId3"/>
              </a:rPr>
              <a:t>pankratova</a:t>
            </a:r>
            <a:r>
              <a:rPr lang="ru-RU" sz="2800" dirty="0" smtClean="0">
                <a:hlinkClick r:id="rId3"/>
              </a:rPr>
              <a:t>.</a:t>
            </a:r>
            <a:r>
              <a:rPr lang="en-US" sz="2800" dirty="0" smtClean="0">
                <a:hlinkClick r:id="rId3"/>
              </a:rPr>
              <a:t>o</a:t>
            </a:r>
            <a:r>
              <a:rPr lang="ru-RU" sz="2800" dirty="0" smtClean="0">
                <a:hlinkClick r:id="rId3"/>
              </a:rPr>
              <a:t>.</a:t>
            </a:r>
            <a:r>
              <a:rPr lang="en-US" sz="2800" dirty="0" smtClean="0">
                <a:hlinkClick r:id="rId3"/>
              </a:rPr>
              <a:t>v</a:t>
            </a:r>
            <a:r>
              <a:rPr lang="ru-RU" sz="2800" dirty="0" smtClean="0">
                <a:hlinkClick r:id="rId3"/>
              </a:rPr>
              <a:t>@</a:t>
            </a:r>
            <a:r>
              <a:rPr lang="en-US" sz="2800" dirty="0" smtClean="0">
                <a:hlinkClick r:id="rId3"/>
              </a:rPr>
              <a:t>mail</a:t>
            </a:r>
            <a:r>
              <a:rPr lang="ru-RU" sz="2800" dirty="0" smtClean="0">
                <a:hlinkClick r:id="rId3"/>
              </a:rPr>
              <a:t>.</a:t>
            </a:r>
            <a:r>
              <a:rPr lang="en-US" sz="2800" dirty="0" err="1" smtClean="0">
                <a:hlinkClick r:id="rId3"/>
              </a:rPr>
              <a:t>ru</a:t>
            </a:r>
            <a:r>
              <a:rPr lang="ru-RU" sz="2800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Пройти тест «БД» чтобы улучшить результат </a:t>
            </a:r>
            <a:r>
              <a:rPr lang="ru-RU" i="1" dirty="0" smtClean="0"/>
              <a:t>(по желанию)</a:t>
            </a:r>
          </a:p>
          <a:p>
            <a:pPr marL="514350" lvl="0" indent="-514350">
              <a:buNone/>
            </a:pPr>
            <a:r>
              <a:rPr lang="ru-RU" i="1" dirty="0" smtClean="0"/>
              <a:t>	</a:t>
            </a:r>
            <a:r>
              <a:rPr lang="en-US" sz="2800" u="sng" dirty="0" smtClean="0">
                <a:hlinkClick r:id="rId4"/>
              </a:rPr>
              <a:t>https</a:t>
            </a:r>
            <a:r>
              <a:rPr lang="ru-RU" sz="2800" u="sng" dirty="0" smtClean="0">
                <a:hlinkClick r:id="rId4"/>
              </a:rPr>
              <a:t>://</a:t>
            </a:r>
            <a:r>
              <a:rPr lang="en-US" sz="2800" u="sng" dirty="0" smtClean="0">
                <a:hlinkClick r:id="rId4"/>
              </a:rPr>
              <a:t>goo</a:t>
            </a:r>
            <a:r>
              <a:rPr lang="ru-RU" sz="2800" u="sng" dirty="0" smtClean="0">
                <a:hlinkClick r:id="rId4"/>
              </a:rPr>
              <a:t>.</a:t>
            </a:r>
            <a:r>
              <a:rPr lang="en-US" sz="2800" u="sng" dirty="0" err="1" smtClean="0">
                <a:hlinkClick r:id="rId4"/>
              </a:rPr>
              <a:t>gl</a:t>
            </a:r>
            <a:r>
              <a:rPr lang="ru-RU" sz="2800" u="sng" dirty="0" smtClean="0">
                <a:hlinkClick r:id="rId4"/>
              </a:rPr>
              <a:t>/</a:t>
            </a:r>
            <a:r>
              <a:rPr lang="en-US" sz="2800" u="sng" dirty="0" smtClean="0">
                <a:hlinkClick r:id="rId4"/>
              </a:rPr>
              <a:t>forms</a:t>
            </a:r>
            <a:r>
              <a:rPr lang="ru-RU" sz="2800" u="sng" dirty="0" smtClean="0">
                <a:hlinkClick r:id="rId4"/>
              </a:rPr>
              <a:t>/</a:t>
            </a:r>
            <a:r>
              <a:rPr lang="en-US" sz="2800" u="sng" dirty="0" err="1" smtClean="0">
                <a:hlinkClick r:id="rId4"/>
              </a:rPr>
              <a:t>ZQDobp</a:t>
            </a:r>
            <a:r>
              <a:rPr lang="ru-RU" sz="2800" u="sng" dirty="0" smtClean="0">
                <a:hlinkClick r:id="rId4"/>
              </a:rPr>
              <a:t>1</a:t>
            </a:r>
            <a:r>
              <a:rPr lang="en-US" sz="2800" u="sng" dirty="0" err="1" smtClean="0">
                <a:hlinkClick r:id="rId4"/>
              </a:rPr>
              <a:t>WKxCMakz</a:t>
            </a:r>
            <a:r>
              <a:rPr lang="ru-RU" sz="2800" u="sng" dirty="0" smtClean="0">
                <a:hlinkClick r:id="rId4"/>
              </a:rPr>
              <a:t>33</a:t>
            </a:r>
            <a:endParaRPr lang="ru-RU" sz="2800" i="1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736"/>
            <a:ext cx="8643998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>Девиз:</a:t>
            </a:r>
            <a:r>
              <a:rPr lang="ru-RU" sz="54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54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ru-RU" sz="54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>«Кто хочет – тот добьется,</a:t>
            </a:r>
            <a:br>
              <a:rPr lang="ru-RU" sz="54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ru-RU" sz="54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>Кто ищет – тот всегда найдет!»</a:t>
            </a:r>
            <a:endParaRPr lang="ru-RU" sz="5400" b="1" dirty="0">
              <a:solidFill>
                <a:schemeClr val="tx2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4286256"/>
            <a:ext cx="31905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из «Песни о весёлом ветре»</a:t>
            </a:r>
          </a:p>
          <a:p>
            <a:r>
              <a:rPr lang="ru-RU" i="1" dirty="0" smtClean="0"/>
              <a:t>(Автор: В. Лебедев-Кумач)</a:t>
            </a:r>
          </a:p>
          <a:p>
            <a:r>
              <a:rPr lang="ru-RU" dirty="0" smtClean="0"/>
              <a:t>фильм "Дети капитана Гранта"</a:t>
            </a:r>
            <a:endParaRPr lang="ru-RU" dirty="0"/>
          </a:p>
        </p:txBody>
      </p:sp>
      <p:pic>
        <p:nvPicPr>
          <p:cNvPr id="1026" name="Picture 2" descr="https://im2-tub-ru.yandex.net/i?id=9b2c115848821e205c4b8ee35f6e950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357562"/>
            <a:ext cx="2561610" cy="25593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Пользователь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6729412" cy="4090988"/>
          </a:xfrm>
          <a:prstGeom prst="rect">
            <a:avLst/>
          </a:prstGeom>
          <a:noFill/>
        </p:spPr>
      </p:pic>
      <p:sp>
        <p:nvSpPr>
          <p:cNvPr id="2" name="Заголовок 2"/>
          <p:cNvSpPr>
            <a:spLocks/>
          </p:cNvSpPr>
          <p:nvPr/>
        </p:nvSpPr>
        <p:spPr bwMode="auto">
          <a:xfrm>
            <a:off x="684213" y="188913"/>
            <a:ext cx="80025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tx2"/>
                </a:solidFill>
                <a:latin typeface="Calibri" pitchFamily="34" charset="0"/>
              </a:rPr>
              <a:t>Информационные системы</a:t>
            </a:r>
          </a:p>
        </p:txBody>
      </p:sp>
      <p:pic>
        <p:nvPicPr>
          <p:cNvPr id="4" name="Picture 14" descr="http://lviv.hh.ua/employer-logo/29315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643578"/>
            <a:ext cx="360872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http://www.maxtel.su/images/to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785794"/>
            <a:ext cx="4678366" cy="250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10156" t="28472" r="76172" b="22916"/>
          <a:stretch>
            <a:fillRect/>
          </a:stretch>
        </p:blipFill>
        <p:spPr bwMode="auto">
          <a:xfrm>
            <a:off x="142844" y="2714620"/>
            <a:ext cx="135732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topmedicine.ru/wp-content/uploads/2015/12/Zapis-na-priem-k-vrachu-Reutov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topmedicine.ru/wp-content/uploads/2015/12/Zapis-na-priem-k-vrachu-Reutov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1С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4214818"/>
            <a:ext cx="2071701" cy="1405155"/>
          </a:xfrm>
          <a:prstGeom prst="rect">
            <a:avLst/>
          </a:prstGeom>
          <a:noFill/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7"/>
          <a:srcRect r="19318"/>
          <a:stretch>
            <a:fillRect/>
          </a:stretch>
        </p:blipFill>
        <p:spPr bwMode="auto">
          <a:xfrm>
            <a:off x="3857620" y="3357562"/>
            <a:ext cx="5086963" cy="326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2"/>
          <p:cNvSpPr>
            <a:spLocks/>
          </p:cNvSpPr>
          <p:nvPr/>
        </p:nvSpPr>
        <p:spPr bwMode="auto">
          <a:xfrm>
            <a:off x="684213" y="188913"/>
            <a:ext cx="80025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tx2"/>
                </a:solidFill>
                <a:latin typeface="Calibri" pitchFamily="34" charset="0"/>
              </a:rPr>
              <a:t>Базы данных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95288" y="4660893"/>
            <a:ext cx="2881312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dirty="0"/>
              <a:t>иерархический</a:t>
            </a:r>
          </a:p>
        </p:txBody>
      </p:sp>
      <p:graphicFrame>
        <p:nvGraphicFramePr>
          <p:cNvPr id="19596" name="Group 140"/>
          <p:cNvGraphicFramePr>
            <a:graphicFrameLocks noGrp="1"/>
          </p:cNvGraphicFramePr>
          <p:nvPr/>
        </p:nvGraphicFramePr>
        <p:xfrm>
          <a:off x="6011863" y="2428868"/>
          <a:ext cx="1727200" cy="1079501"/>
        </p:xfrm>
        <a:graphic>
          <a:graphicData uri="http://schemas.openxmlformats.org/drawingml/2006/table">
            <a:tbl>
              <a:tblPr/>
              <a:tblGrid>
                <a:gridCol w="433388"/>
                <a:gridCol w="431800"/>
                <a:gridCol w="430212"/>
                <a:gridCol w="4318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607" name="Group 151"/>
          <p:cNvGraphicFramePr>
            <a:graphicFrameLocks noGrp="1"/>
          </p:cNvGraphicFramePr>
          <p:nvPr/>
        </p:nvGraphicFramePr>
        <p:xfrm>
          <a:off x="6300788" y="2716205"/>
          <a:ext cx="1727200" cy="1079501"/>
        </p:xfrm>
        <a:graphic>
          <a:graphicData uri="http://schemas.openxmlformats.org/drawingml/2006/table">
            <a:tbl>
              <a:tblPr/>
              <a:tblGrid>
                <a:gridCol w="433388"/>
                <a:gridCol w="431800"/>
                <a:gridCol w="430212"/>
                <a:gridCol w="4318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621" name="Group 165"/>
          <p:cNvGraphicFramePr>
            <a:graphicFrameLocks noGrp="1"/>
          </p:cNvGraphicFramePr>
          <p:nvPr/>
        </p:nvGraphicFramePr>
        <p:xfrm>
          <a:off x="6588125" y="3005130"/>
          <a:ext cx="1727200" cy="1079501"/>
        </p:xfrm>
        <a:graphic>
          <a:graphicData uri="http://schemas.openxmlformats.org/drawingml/2006/table">
            <a:tbl>
              <a:tblPr/>
              <a:tblGrid>
                <a:gridCol w="433387"/>
                <a:gridCol w="431800"/>
                <a:gridCol w="430213"/>
                <a:gridCol w="4318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682625" y="2500305"/>
            <a:ext cx="2159000" cy="1739900"/>
            <a:chOff x="657" y="2024"/>
            <a:chExt cx="2086" cy="1681"/>
          </a:xfrm>
        </p:grpSpPr>
        <p:sp>
          <p:nvSpPr>
            <p:cNvPr id="5220" name="Line 82"/>
            <p:cNvSpPr>
              <a:spLocks noChangeShapeType="1"/>
            </p:cNvSpPr>
            <p:nvPr/>
          </p:nvSpPr>
          <p:spPr bwMode="auto">
            <a:xfrm flipH="1">
              <a:off x="1156" y="2160"/>
              <a:ext cx="454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1" name="Line 83"/>
            <p:cNvSpPr>
              <a:spLocks noChangeShapeType="1"/>
            </p:cNvSpPr>
            <p:nvPr/>
          </p:nvSpPr>
          <p:spPr bwMode="auto">
            <a:xfrm>
              <a:off x="1655" y="2205"/>
              <a:ext cx="46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2" name="Line 84"/>
            <p:cNvSpPr>
              <a:spLocks noChangeShapeType="1"/>
            </p:cNvSpPr>
            <p:nvPr/>
          </p:nvSpPr>
          <p:spPr bwMode="auto">
            <a:xfrm flipH="1">
              <a:off x="2200" y="2614"/>
              <a:ext cx="90" cy="3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3" name="Line 85"/>
            <p:cNvSpPr>
              <a:spLocks noChangeShapeType="1"/>
            </p:cNvSpPr>
            <p:nvPr/>
          </p:nvSpPr>
          <p:spPr bwMode="auto">
            <a:xfrm>
              <a:off x="2336" y="2568"/>
              <a:ext cx="272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" name="Line 86"/>
            <p:cNvSpPr>
              <a:spLocks noChangeShapeType="1"/>
            </p:cNvSpPr>
            <p:nvPr/>
          </p:nvSpPr>
          <p:spPr bwMode="auto">
            <a:xfrm flipH="1">
              <a:off x="793" y="2614"/>
              <a:ext cx="273" cy="3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5" name="Line 87"/>
            <p:cNvSpPr>
              <a:spLocks noChangeShapeType="1"/>
            </p:cNvSpPr>
            <p:nvPr/>
          </p:nvSpPr>
          <p:spPr bwMode="auto">
            <a:xfrm>
              <a:off x="1111" y="2614"/>
              <a:ext cx="91" cy="3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6" name="Line 88"/>
            <p:cNvSpPr>
              <a:spLocks noChangeShapeType="1"/>
            </p:cNvSpPr>
            <p:nvPr/>
          </p:nvSpPr>
          <p:spPr bwMode="auto">
            <a:xfrm>
              <a:off x="1155" y="2568"/>
              <a:ext cx="50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7" name="Line 89"/>
            <p:cNvSpPr>
              <a:spLocks noChangeShapeType="1"/>
            </p:cNvSpPr>
            <p:nvPr/>
          </p:nvSpPr>
          <p:spPr bwMode="auto">
            <a:xfrm flipH="1">
              <a:off x="1474" y="3158"/>
              <a:ext cx="181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8" name="Line 90"/>
            <p:cNvSpPr>
              <a:spLocks noChangeShapeType="1"/>
            </p:cNvSpPr>
            <p:nvPr/>
          </p:nvSpPr>
          <p:spPr bwMode="auto">
            <a:xfrm>
              <a:off x="1746" y="3113"/>
              <a:ext cx="499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9" name="Line 91"/>
            <p:cNvSpPr>
              <a:spLocks noChangeShapeType="1"/>
            </p:cNvSpPr>
            <p:nvPr/>
          </p:nvSpPr>
          <p:spPr bwMode="auto">
            <a:xfrm>
              <a:off x="1701" y="3158"/>
              <a:ext cx="181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30" name="Oval 92"/>
            <p:cNvSpPr>
              <a:spLocks noChangeArrowheads="1"/>
            </p:cNvSpPr>
            <p:nvPr/>
          </p:nvSpPr>
          <p:spPr bwMode="auto">
            <a:xfrm>
              <a:off x="1565" y="2024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1" name="Oval 93"/>
            <p:cNvSpPr>
              <a:spLocks noChangeArrowheads="1"/>
            </p:cNvSpPr>
            <p:nvPr/>
          </p:nvSpPr>
          <p:spPr bwMode="auto">
            <a:xfrm>
              <a:off x="1020" y="2432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2" name="Oval 94"/>
            <p:cNvSpPr>
              <a:spLocks noChangeArrowheads="1"/>
            </p:cNvSpPr>
            <p:nvPr/>
          </p:nvSpPr>
          <p:spPr bwMode="auto">
            <a:xfrm>
              <a:off x="1655" y="2432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3" name="Oval 95"/>
            <p:cNvSpPr>
              <a:spLocks noChangeArrowheads="1"/>
            </p:cNvSpPr>
            <p:nvPr/>
          </p:nvSpPr>
          <p:spPr bwMode="auto">
            <a:xfrm>
              <a:off x="657" y="2976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4" name="Oval 96"/>
            <p:cNvSpPr>
              <a:spLocks noChangeArrowheads="1"/>
            </p:cNvSpPr>
            <p:nvPr/>
          </p:nvSpPr>
          <p:spPr bwMode="auto">
            <a:xfrm>
              <a:off x="1156" y="2976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5" name="Oval 97"/>
            <p:cNvSpPr>
              <a:spLocks noChangeArrowheads="1"/>
            </p:cNvSpPr>
            <p:nvPr/>
          </p:nvSpPr>
          <p:spPr bwMode="auto">
            <a:xfrm>
              <a:off x="1610" y="2976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6" name="Oval 98"/>
            <p:cNvSpPr>
              <a:spLocks noChangeArrowheads="1"/>
            </p:cNvSpPr>
            <p:nvPr/>
          </p:nvSpPr>
          <p:spPr bwMode="auto">
            <a:xfrm>
              <a:off x="1383" y="3521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55" name="Oval 99"/>
            <p:cNvSpPr>
              <a:spLocks noChangeArrowheads="1"/>
            </p:cNvSpPr>
            <p:nvPr/>
          </p:nvSpPr>
          <p:spPr bwMode="auto">
            <a:xfrm>
              <a:off x="1790" y="3521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38" name="Oval 100"/>
            <p:cNvSpPr>
              <a:spLocks noChangeArrowheads="1"/>
            </p:cNvSpPr>
            <p:nvPr/>
          </p:nvSpPr>
          <p:spPr bwMode="auto">
            <a:xfrm>
              <a:off x="2200" y="3521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39" name="Oval 101"/>
            <p:cNvSpPr>
              <a:spLocks noChangeArrowheads="1"/>
            </p:cNvSpPr>
            <p:nvPr/>
          </p:nvSpPr>
          <p:spPr bwMode="auto">
            <a:xfrm>
              <a:off x="2064" y="2976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40" name="Oval 102"/>
            <p:cNvSpPr>
              <a:spLocks noChangeArrowheads="1"/>
            </p:cNvSpPr>
            <p:nvPr/>
          </p:nvSpPr>
          <p:spPr bwMode="auto">
            <a:xfrm>
              <a:off x="2562" y="2976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41" name="Line 103"/>
            <p:cNvSpPr>
              <a:spLocks noChangeShapeType="1"/>
            </p:cNvSpPr>
            <p:nvPr/>
          </p:nvSpPr>
          <p:spPr bwMode="auto">
            <a:xfrm>
              <a:off x="1746" y="2160"/>
              <a:ext cx="499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42" name="Oval 104"/>
            <p:cNvSpPr>
              <a:spLocks noChangeArrowheads="1"/>
            </p:cNvSpPr>
            <p:nvPr/>
          </p:nvSpPr>
          <p:spPr bwMode="auto">
            <a:xfrm>
              <a:off x="2200" y="2432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3419475" y="2428868"/>
            <a:ext cx="2087563" cy="1589087"/>
            <a:chOff x="3152" y="2251"/>
            <a:chExt cx="1723" cy="1454"/>
          </a:xfrm>
        </p:grpSpPr>
        <p:sp>
          <p:nvSpPr>
            <p:cNvPr id="5200" name="Line 106"/>
            <p:cNvSpPr>
              <a:spLocks noChangeShapeType="1"/>
            </p:cNvSpPr>
            <p:nvPr/>
          </p:nvSpPr>
          <p:spPr bwMode="auto">
            <a:xfrm flipH="1">
              <a:off x="3334" y="2387"/>
              <a:ext cx="362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1" name="Line 107"/>
            <p:cNvSpPr>
              <a:spLocks noChangeShapeType="1"/>
            </p:cNvSpPr>
            <p:nvPr/>
          </p:nvSpPr>
          <p:spPr bwMode="auto">
            <a:xfrm>
              <a:off x="3787" y="2432"/>
              <a:ext cx="136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2" name="Line 108"/>
            <p:cNvSpPr>
              <a:spLocks noChangeShapeType="1"/>
            </p:cNvSpPr>
            <p:nvPr/>
          </p:nvSpPr>
          <p:spPr bwMode="auto">
            <a:xfrm>
              <a:off x="3878" y="2387"/>
              <a:ext cx="544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3" name="Line 109"/>
            <p:cNvSpPr>
              <a:spLocks noChangeShapeType="1"/>
            </p:cNvSpPr>
            <p:nvPr/>
          </p:nvSpPr>
          <p:spPr bwMode="auto">
            <a:xfrm flipH="1">
              <a:off x="3243" y="2886"/>
              <a:ext cx="45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4" name="Line 110"/>
            <p:cNvSpPr>
              <a:spLocks noChangeShapeType="1"/>
            </p:cNvSpPr>
            <p:nvPr/>
          </p:nvSpPr>
          <p:spPr bwMode="auto">
            <a:xfrm>
              <a:off x="3379" y="2886"/>
              <a:ext cx="408" cy="6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5" name="Line 111"/>
            <p:cNvSpPr>
              <a:spLocks noChangeShapeType="1"/>
            </p:cNvSpPr>
            <p:nvPr/>
          </p:nvSpPr>
          <p:spPr bwMode="auto">
            <a:xfrm flipH="1">
              <a:off x="3833" y="2840"/>
              <a:ext cx="136" cy="6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6" name="Line 112"/>
            <p:cNvSpPr>
              <a:spLocks noChangeShapeType="1"/>
            </p:cNvSpPr>
            <p:nvPr/>
          </p:nvSpPr>
          <p:spPr bwMode="auto">
            <a:xfrm>
              <a:off x="3288" y="3339"/>
              <a:ext cx="499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7" name="Line 113"/>
            <p:cNvSpPr>
              <a:spLocks noChangeShapeType="1"/>
            </p:cNvSpPr>
            <p:nvPr/>
          </p:nvSpPr>
          <p:spPr bwMode="auto">
            <a:xfrm>
              <a:off x="4014" y="2840"/>
              <a:ext cx="318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8" name="Line 114"/>
            <p:cNvSpPr>
              <a:spLocks noChangeShapeType="1"/>
            </p:cNvSpPr>
            <p:nvPr/>
          </p:nvSpPr>
          <p:spPr bwMode="auto">
            <a:xfrm flipH="1">
              <a:off x="4377" y="2795"/>
              <a:ext cx="91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09" name="Line 115"/>
            <p:cNvSpPr>
              <a:spLocks noChangeShapeType="1"/>
            </p:cNvSpPr>
            <p:nvPr/>
          </p:nvSpPr>
          <p:spPr bwMode="auto">
            <a:xfrm>
              <a:off x="4513" y="2795"/>
              <a:ext cx="272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10" name="Line 116"/>
            <p:cNvSpPr>
              <a:spLocks noChangeShapeType="1"/>
            </p:cNvSpPr>
            <p:nvPr/>
          </p:nvSpPr>
          <p:spPr bwMode="auto">
            <a:xfrm flipH="1">
              <a:off x="4422" y="3249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11" name="Line 117"/>
            <p:cNvSpPr>
              <a:spLocks noChangeShapeType="1"/>
            </p:cNvSpPr>
            <p:nvPr/>
          </p:nvSpPr>
          <p:spPr bwMode="auto">
            <a:xfrm flipH="1">
              <a:off x="3878" y="3294"/>
              <a:ext cx="862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12" name="Oval 118"/>
            <p:cNvSpPr>
              <a:spLocks noChangeArrowheads="1"/>
            </p:cNvSpPr>
            <p:nvPr/>
          </p:nvSpPr>
          <p:spPr bwMode="auto">
            <a:xfrm>
              <a:off x="3696" y="2251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3" name="Oval 119"/>
            <p:cNvSpPr>
              <a:spLocks noChangeArrowheads="1"/>
            </p:cNvSpPr>
            <p:nvPr/>
          </p:nvSpPr>
          <p:spPr bwMode="auto">
            <a:xfrm>
              <a:off x="3243" y="2704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4" name="Oval 120"/>
            <p:cNvSpPr>
              <a:spLocks noChangeArrowheads="1"/>
            </p:cNvSpPr>
            <p:nvPr/>
          </p:nvSpPr>
          <p:spPr bwMode="auto">
            <a:xfrm>
              <a:off x="3878" y="2704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5" name="Oval 121"/>
            <p:cNvSpPr>
              <a:spLocks noChangeArrowheads="1"/>
            </p:cNvSpPr>
            <p:nvPr/>
          </p:nvSpPr>
          <p:spPr bwMode="auto">
            <a:xfrm>
              <a:off x="4377" y="2659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6" name="Oval 122"/>
            <p:cNvSpPr>
              <a:spLocks noChangeArrowheads="1"/>
            </p:cNvSpPr>
            <p:nvPr/>
          </p:nvSpPr>
          <p:spPr bwMode="auto">
            <a:xfrm>
              <a:off x="4694" y="3158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7" name="Oval 123"/>
            <p:cNvSpPr>
              <a:spLocks noChangeArrowheads="1"/>
            </p:cNvSpPr>
            <p:nvPr/>
          </p:nvSpPr>
          <p:spPr bwMode="auto">
            <a:xfrm>
              <a:off x="4286" y="3158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8" name="Oval 124"/>
            <p:cNvSpPr>
              <a:spLocks noChangeArrowheads="1"/>
            </p:cNvSpPr>
            <p:nvPr/>
          </p:nvSpPr>
          <p:spPr bwMode="auto">
            <a:xfrm>
              <a:off x="3742" y="3521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19" name="Oval 125"/>
            <p:cNvSpPr>
              <a:spLocks noChangeArrowheads="1"/>
            </p:cNvSpPr>
            <p:nvPr/>
          </p:nvSpPr>
          <p:spPr bwMode="auto">
            <a:xfrm>
              <a:off x="3152" y="3203"/>
              <a:ext cx="181" cy="1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592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85720" y="1285860"/>
            <a:ext cx="8424862" cy="5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b="1" i="1" dirty="0"/>
              <a:t>Способы организации данных в БД: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214678" y="4643446"/>
            <a:ext cx="2592388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dirty="0"/>
              <a:t>сетевой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6262688" y="4660893"/>
            <a:ext cx="2630487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dirty="0"/>
              <a:t>реляционный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00438"/>
            <a:ext cx="4657725" cy="3108325"/>
          </a:xfrm>
          <a:prstGeom prst="rect">
            <a:avLst/>
          </a:prstGeom>
          <a:noFill/>
        </p:spPr>
      </p:pic>
      <p:pic>
        <p:nvPicPr>
          <p:cNvPr id="16391" name="Picture 7" descr="http://st.depositphotos.com/1035123/1650/i/950/depositphotos_16509157-Worlwide-Computer-Netwo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2984" y="857232"/>
            <a:ext cx="4082741" cy="2857520"/>
          </a:xfrm>
          <a:prstGeom prst="rect">
            <a:avLst/>
          </a:prstGeom>
          <a:noFill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4"/>
          <a:srcRect l="21484" t="5555" r="30959" b="31818"/>
          <a:stretch>
            <a:fillRect/>
          </a:stretch>
        </p:blipFill>
        <p:spPr bwMode="auto">
          <a:xfrm>
            <a:off x="4214810" y="3286124"/>
            <a:ext cx="4500594" cy="333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0"/>
          <p:cNvSpPr txBox="1">
            <a:spLocks noChangeArrowheads="1"/>
          </p:cNvSpPr>
          <p:nvPr/>
        </p:nvSpPr>
        <p:spPr>
          <a:xfrm>
            <a:off x="428596" y="71414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Примеры БД</a:t>
            </a:r>
            <a:endParaRPr 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5"/>
          <a:srcRect l="13672" t="15972" r="34375" b="24305"/>
          <a:stretch>
            <a:fillRect/>
          </a:stretch>
        </p:blipFill>
        <p:spPr bwMode="auto">
          <a:xfrm>
            <a:off x="428596" y="857232"/>
            <a:ext cx="3929090" cy="254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4" name="Picture 10" descr="http://antsite.ru/images/88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428868"/>
            <a:ext cx="2858737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/>
          </p:cNvSpPr>
          <p:nvPr/>
        </p:nvSpPr>
        <p:spPr bwMode="auto">
          <a:xfrm>
            <a:off x="684213" y="188913"/>
            <a:ext cx="80025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tx2"/>
                </a:solidFill>
                <a:latin typeface="Calibri" pitchFamily="34" charset="0"/>
              </a:rPr>
              <a:t>Реляционные базы данных </a:t>
            </a:r>
          </a:p>
        </p:txBody>
      </p:sp>
      <p:graphicFrame>
        <p:nvGraphicFramePr>
          <p:cNvPr id="6225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954476"/>
              </p:ext>
            </p:extLst>
          </p:nvPr>
        </p:nvGraphicFramePr>
        <p:xfrm>
          <a:off x="357157" y="1071545"/>
          <a:ext cx="8643999" cy="2429188"/>
        </p:xfrm>
        <a:graphic>
          <a:graphicData uri="http://schemas.openxmlformats.org/drawingml/2006/table">
            <a:tbl>
              <a:tblPr/>
              <a:tblGrid>
                <a:gridCol w="2214579"/>
                <a:gridCol w="2214578"/>
                <a:gridCol w="2053842"/>
                <a:gridCol w="2161000"/>
              </a:tblGrid>
              <a:tr h="6072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поля 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поля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поля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поля 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2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2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72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251520" y="3789040"/>
            <a:ext cx="1223962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Запись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7524328" y="3645024"/>
            <a:ext cx="1223963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Поле 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6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4125320"/>
              </p:ext>
            </p:extLst>
          </p:nvPr>
        </p:nvGraphicFramePr>
        <p:xfrm>
          <a:off x="357156" y="2276872"/>
          <a:ext cx="8644000" cy="612000"/>
        </p:xfrm>
        <a:graphic>
          <a:graphicData uri="http://schemas.openxmlformats.org/drawingml/2006/table">
            <a:tbl>
              <a:tblPr/>
              <a:tblGrid>
                <a:gridCol w="2214580"/>
                <a:gridCol w="2214578"/>
                <a:gridCol w="2053842"/>
                <a:gridCol w="2161000"/>
              </a:tblGrid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Up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Up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Dn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Up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7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9971171"/>
              </p:ext>
            </p:extLst>
          </p:nvPr>
        </p:nvGraphicFramePr>
        <p:xfrm>
          <a:off x="4786314" y="1071544"/>
          <a:ext cx="2071702" cy="2429192"/>
        </p:xfrm>
        <a:graphic>
          <a:graphicData uri="http://schemas.openxmlformats.org/drawingml/2006/table">
            <a:tbl>
              <a:tblPr/>
              <a:tblGrid>
                <a:gridCol w="2071702"/>
              </a:tblGrid>
              <a:tr h="6072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поля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Dn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072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Dn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072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Dn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072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DnDiag">
                      <a:fgClr>
                        <a:srgbClr val="005AB4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8" name="Text Box 50"/>
          <p:cNvSpPr txBox="1">
            <a:spLocks noChangeArrowheads="1"/>
          </p:cNvSpPr>
          <p:nvPr/>
        </p:nvSpPr>
        <p:spPr bwMode="auto">
          <a:xfrm>
            <a:off x="142844" y="4572008"/>
            <a:ext cx="874846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just">
              <a:spcBef>
                <a:spcPct val="30000"/>
              </a:spcBef>
              <a:spcAft>
                <a:spcPct val="20000"/>
              </a:spcAft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Запись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содержит всю информацию об одном объекте, описываемом в базе данных.</a:t>
            </a:r>
          </a:p>
          <a:p>
            <a:pPr indent="361950" algn="just">
              <a:spcBef>
                <a:spcPct val="30000"/>
              </a:spcBef>
              <a:spcAft>
                <a:spcPct val="20000"/>
              </a:spcAft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Поле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- это одна из характеристик объекта.</a:t>
            </a:r>
          </a:p>
        </p:txBody>
      </p:sp>
      <p:graphicFrame>
        <p:nvGraphicFramePr>
          <p:cNvPr id="11" name="Group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2689370"/>
              </p:ext>
            </p:extLst>
          </p:nvPr>
        </p:nvGraphicFramePr>
        <p:xfrm>
          <a:off x="357158" y="1071546"/>
          <a:ext cx="8643997" cy="2442530"/>
        </p:xfrm>
        <a:graphic>
          <a:graphicData uri="http://schemas.openxmlformats.org/drawingml/2006/table">
            <a:tbl>
              <a:tblPr/>
              <a:tblGrid>
                <a:gridCol w="2214578"/>
                <a:gridCol w="2214577"/>
                <a:gridCol w="2071703"/>
                <a:gridCol w="2143139"/>
              </a:tblGrid>
              <a:tr h="6429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отправления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прибытия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Время в пути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Цена (руб.)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Казань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Москва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1:35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3 100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Казань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Симферополь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5:40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9 405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51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Казань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Сочи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5:05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4 400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>
            <a:stCxn id="20511" idx="0"/>
          </p:cNvCxnSpPr>
          <p:nvPr/>
        </p:nvCxnSpPr>
        <p:spPr>
          <a:xfrm flipV="1">
            <a:off x="863501" y="2564904"/>
            <a:ext cx="1332235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6228184" y="2060848"/>
            <a:ext cx="1512168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0511" grpId="0"/>
      <p:bldP spid="20511" grpId="1"/>
      <p:bldP spid="20512" grpId="0"/>
      <p:bldP spid="20512" grpId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noFill/>
        </p:spPr>
      </p:pic>
      <p:grpSp>
        <p:nvGrpSpPr>
          <p:cNvPr id="2" name="Группа 55"/>
          <p:cNvGrpSpPr/>
          <p:nvPr/>
        </p:nvGrpSpPr>
        <p:grpSpPr>
          <a:xfrm>
            <a:off x="0" y="5461974"/>
            <a:ext cx="9144000" cy="1396026"/>
            <a:chOff x="0" y="5643578"/>
            <a:chExt cx="9144000" cy="1214422"/>
          </a:xfrm>
        </p:grpSpPr>
        <p:pic>
          <p:nvPicPr>
            <p:cNvPr id="52" name="Рисунок 51" descr="Снимок111.jpg"/>
            <p:cNvPicPr>
              <a:picLocks noChangeAspect="1"/>
            </p:cNvPicPr>
            <p:nvPr/>
          </p:nvPicPr>
          <p:blipFill>
            <a:blip r:embed="rId3" cstate="print"/>
            <a:srcRect l="64079" b="78478"/>
            <a:stretch>
              <a:fillRect/>
            </a:stretch>
          </p:blipFill>
          <p:spPr>
            <a:xfrm>
              <a:off x="5494458" y="5643578"/>
              <a:ext cx="3649542" cy="1214422"/>
            </a:xfrm>
            <a:prstGeom prst="rect">
              <a:avLst/>
            </a:prstGeom>
          </p:spPr>
        </p:pic>
        <p:pic>
          <p:nvPicPr>
            <p:cNvPr id="54" name="Рисунок 53" descr="Снимок111.jpg"/>
            <p:cNvPicPr>
              <a:picLocks noChangeAspect="1"/>
            </p:cNvPicPr>
            <p:nvPr/>
          </p:nvPicPr>
          <p:blipFill>
            <a:blip r:embed="rId3" cstate="print"/>
            <a:srcRect l="64079" b="78478"/>
            <a:stretch>
              <a:fillRect/>
            </a:stretch>
          </p:blipFill>
          <p:spPr>
            <a:xfrm>
              <a:off x="1857356" y="5643578"/>
              <a:ext cx="3649542" cy="1214422"/>
            </a:xfrm>
            <a:prstGeom prst="rect">
              <a:avLst/>
            </a:prstGeom>
          </p:spPr>
        </p:pic>
        <p:pic>
          <p:nvPicPr>
            <p:cNvPr id="55" name="Рисунок 54" descr="Снимок111.jpg"/>
            <p:cNvPicPr>
              <a:picLocks noChangeAspect="1"/>
            </p:cNvPicPr>
            <p:nvPr/>
          </p:nvPicPr>
          <p:blipFill>
            <a:blip r:embed="rId3" cstate="print"/>
            <a:srcRect l="64079" b="78478"/>
            <a:stretch>
              <a:fillRect/>
            </a:stretch>
          </p:blipFill>
          <p:spPr>
            <a:xfrm>
              <a:off x="0" y="5643578"/>
              <a:ext cx="3649542" cy="1214422"/>
            </a:xfrm>
            <a:prstGeom prst="rect">
              <a:avLst/>
            </a:prstGeom>
          </p:spPr>
        </p:pic>
      </p:grpSp>
      <p:cxnSp>
        <p:nvCxnSpPr>
          <p:cNvPr id="5" name="Прямая со стрелкой 4"/>
          <p:cNvCxnSpPr/>
          <p:nvPr/>
        </p:nvCxnSpPr>
        <p:spPr>
          <a:xfrm>
            <a:off x="1428728" y="3961776"/>
            <a:ext cx="1919136" cy="869796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428728" y="3961776"/>
            <a:ext cx="2214578" cy="571504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428728" y="3604586"/>
            <a:ext cx="3214710" cy="28575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428860" y="2104388"/>
            <a:ext cx="4786346" cy="1428760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 descr="last-гнез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4461842"/>
            <a:ext cx="1132688" cy="1388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 descr="гриб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89" y="3461711"/>
            <a:ext cx="1357323" cy="944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Рисунок 29" descr="Затопленным_корабля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890338"/>
            <a:ext cx="1036049" cy="1566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 descr="ай-петр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926" y="5421114"/>
            <a:ext cx="1084110" cy="1255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Рисунок 31" descr="симф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59832" y="675629"/>
            <a:ext cx="2021480" cy="9703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Рисунок 36" descr="волошин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32224" y="2311292"/>
            <a:ext cx="1413840" cy="936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" name="Рисунок 37" descr="сев-симф.JPG"/>
          <p:cNvPicPr>
            <a:picLocks noChangeAspect="1"/>
          </p:cNvPicPr>
          <p:nvPr/>
        </p:nvPicPr>
        <p:blipFill>
          <a:blip r:embed="rId10" cstate="print"/>
          <a:srcRect l="11368" t="25200" r="9054" b="24401"/>
          <a:stretch>
            <a:fillRect/>
          </a:stretch>
        </p:blipFill>
        <p:spPr>
          <a:xfrm>
            <a:off x="1214414" y="2318702"/>
            <a:ext cx="1643074" cy="469450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rot="10800000" flipV="1">
            <a:off x="1785918" y="2104388"/>
            <a:ext cx="1643074" cy="135732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 descr="сев - алушта.JPG"/>
          <p:cNvPicPr>
            <a:picLocks noChangeAspect="1"/>
          </p:cNvPicPr>
          <p:nvPr/>
        </p:nvPicPr>
        <p:blipFill>
          <a:blip r:embed="rId11" cstate="print"/>
          <a:srcRect t="17581" r="11801" b="12094"/>
          <a:stretch>
            <a:fillRect/>
          </a:stretch>
        </p:blipFill>
        <p:spPr>
          <a:xfrm>
            <a:off x="3500430" y="3461710"/>
            <a:ext cx="802108" cy="458350"/>
          </a:xfrm>
          <a:prstGeom prst="rect">
            <a:avLst/>
          </a:prstGeom>
        </p:spPr>
      </p:pic>
      <p:pic>
        <p:nvPicPr>
          <p:cNvPr id="41" name="Рисунок 40" descr="севас- алупка.JPG"/>
          <p:cNvPicPr>
            <a:picLocks noChangeAspect="1"/>
          </p:cNvPicPr>
          <p:nvPr/>
        </p:nvPicPr>
        <p:blipFill>
          <a:blip r:embed="rId12" cstate="print"/>
          <a:srcRect l="3964" t="19325" r="8826" b="13037"/>
          <a:stretch>
            <a:fillRect/>
          </a:stretch>
        </p:blipFill>
        <p:spPr>
          <a:xfrm>
            <a:off x="1500166" y="4676156"/>
            <a:ext cx="1428760" cy="454606"/>
          </a:xfrm>
          <a:prstGeom prst="rect">
            <a:avLst/>
          </a:prstGeom>
        </p:spPr>
      </p:pic>
      <p:pic>
        <p:nvPicPr>
          <p:cNvPr id="42" name="Рисунок 41" descr="севас - ялта.JPG"/>
          <p:cNvPicPr>
            <a:picLocks noChangeAspect="1"/>
          </p:cNvPicPr>
          <p:nvPr/>
        </p:nvPicPr>
        <p:blipFill>
          <a:blip r:embed="rId13" cstate="print"/>
          <a:srcRect t="14838" r="4770" b="14837"/>
          <a:stretch>
            <a:fillRect/>
          </a:stretch>
        </p:blipFill>
        <p:spPr>
          <a:xfrm>
            <a:off x="1857356" y="3961776"/>
            <a:ext cx="1579306" cy="428628"/>
          </a:xfrm>
          <a:prstGeom prst="rect">
            <a:avLst/>
          </a:prstGeom>
        </p:spPr>
      </p:pic>
      <p:pic>
        <p:nvPicPr>
          <p:cNvPr id="43" name="Рисунок 42" descr="сев-коктеб.JPG"/>
          <p:cNvPicPr>
            <a:picLocks noChangeAspect="1"/>
          </p:cNvPicPr>
          <p:nvPr/>
        </p:nvPicPr>
        <p:blipFill>
          <a:blip r:embed="rId14" cstate="print"/>
          <a:srcRect l="4380" t="17131" r="4380" b="17131"/>
          <a:stretch>
            <a:fillRect/>
          </a:stretch>
        </p:blipFill>
        <p:spPr>
          <a:xfrm>
            <a:off x="5929322" y="2747331"/>
            <a:ext cx="1678789" cy="479654"/>
          </a:xfrm>
          <a:prstGeom prst="rect">
            <a:avLst/>
          </a:prstGeom>
        </p:spPr>
      </p:pic>
      <p:sp>
        <p:nvSpPr>
          <p:cNvPr id="57" name="Овал 56"/>
          <p:cNvSpPr/>
          <p:nvPr/>
        </p:nvSpPr>
        <p:spPr>
          <a:xfrm>
            <a:off x="3357554" y="1928802"/>
            <a:ext cx="285752" cy="2857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3714744" y="4429132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3286116" y="485776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4643438" y="3500438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7715272" y="1785926"/>
            <a:ext cx="285752" cy="2857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285852" y="3786190"/>
            <a:ext cx="214314" cy="21431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5572132" y="5643578"/>
            <a:ext cx="3371816" cy="85723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Задание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№1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  <a:ea typeface="+mn-ea"/>
                <a:cs typeface="+mn-cs"/>
              </a:rPr>
              <a:t>Задание №1</a:t>
            </a:r>
            <a:r>
              <a:rPr lang="ru-RU" sz="4000" dirty="0" smtClean="0"/>
              <a:t> </a:t>
            </a:r>
          </a:p>
        </p:txBody>
      </p:sp>
      <p:graphicFrame>
        <p:nvGraphicFramePr>
          <p:cNvPr id="7" name="Group 94"/>
          <p:cNvGraphicFramePr>
            <a:graphicFrameLocks noGrp="1"/>
          </p:cNvGraphicFramePr>
          <p:nvPr/>
        </p:nvGraphicFramePr>
        <p:xfrm>
          <a:off x="428596" y="2214554"/>
          <a:ext cx="8215370" cy="2943227"/>
        </p:xfrm>
        <a:graphic>
          <a:graphicData uri="http://schemas.openxmlformats.org/drawingml/2006/table">
            <a:tbl>
              <a:tblPr/>
              <a:tblGrid>
                <a:gridCol w="2561238"/>
                <a:gridCol w="2348639"/>
                <a:gridCol w="1478773"/>
                <a:gridCol w="1826720"/>
              </a:tblGrid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отправления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прибытия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Время в пути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Расстояние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(км)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Симферополь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Севастополь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1:56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80,6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Севастополь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Коктебель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3:32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Севастополь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Алушта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2:00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Севастополь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Ялта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1:34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Севастополь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Алупка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1:18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67,2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1214422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Таблица «Туристический маршрут»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/>
          </p:cNvSpPr>
          <p:nvPr/>
        </p:nvSpPr>
        <p:spPr bwMode="auto">
          <a:xfrm>
            <a:off x="642910" y="571480"/>
            <a:ext cx="80025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tx2"/>
                </a:solidFill>
                <a:latin typeface="Calibri" pitchFamily="34" charset="0"/>
              </a:rPr>
              <a:t>Структура </a:t>
            </a: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таблицы</a:t>
            </a:r>
          </a:p>
        </p:txBody>
      </p:sp>
      <p:graphicFrame>
        <p:nvGraphicFramePr>
          <p:cNvPr id="26633" name="Group 9"/>
          <p:cNvGraphicFramePr>
            <a:graphicFrameLocks noGrp="1"/>
          </p:cNvGraphicFramePr>
          <p:nvPr/>
        </p:nvGraphicFramePr>
        <p:xfrm>
          <a:off x="785786" y="2143116"/>
          <a:ext cx="7369175" cy="1981200"/>
        </p:xfrm>
        <a:graphic>
          <a:graphicData uri="http://schemas.openxmlformats.org/drawingml/2006/table">
            <a:tbl>
              <a:tblPr/>
              <a:tblGrid>
                <a:gridCol w="3684587"/>
                <a:gridCol w="3684588"/>
              </a:tblGrid>
              <a:tr h="314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 данных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ОТПРАВЛЕНИЯ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ПУНКТ ПРИБЫТИЯ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ВРЕМЯ В ПУТИ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РАССТОЯНИЕ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10" y="1142984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«Туристический маршрут»</a:t>
            </a:r>
            <a:endParaRPr lang="ru-RU" sz="3200" dirty="0"/>
          </a:p>
        </p:txBody>
      </p:sp>
      <p:pic>
        <p:nvPicPr>
          <p:cNvPr id="4100" name="Picture 4" descr="http://avatarstroy.by/wp-content/uploads/2016/02/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357694"/>
            <a:ext cx="3000396" cy="214228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143504" y="2500306"/>
            <a:ext cx="2357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текстовый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2926675"/>
            <a:ext cx="2357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текстовый</a:t>
            </a:r>
            <a:endParaRPr lang="ru-RU" sz="2200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3286124"/>
            <a:ext cx="2357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дата/время</a:t>
            </a:r>
            <a:endParaRPr lang="ru-RU" sz="2200" dirty="0"/>
          </a:p>
        </p:txBody>
      </p:sp>
      <p:sp>
        <p:nvSpPr>
          <p:cNvPr id="13" name="TextBox 12"/>
          <p:cNvSpPr txBox="1"/>
          <p:nvPr/>
        </p:nvSpPr>
        <p:spPr>
          <a:xfrm>
            <a:off x="5143504" y="3714752"/>
            <a:ext cx="2357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числовой</a:t>
            </a:r>
            <a:endParaRPr lang="ru-RU" sz="2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500166" y="785794"/>
          <a:ext cx="6096000" cy="15773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232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Поле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Тип данных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КОД КЛИЕНТА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Текстовый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ТЕЛЕФОН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Текстовый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АДРЕС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Текстовый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500166" y="2500306"/>
          <a:ext cx="6096000" cy="94640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232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Поле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Тип данных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КОД ТУРА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СТРАНА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Текстовый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500166" y="3786190"/>
          <a:ext cx="6096000" cy="283921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232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Поле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Тип данных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НОМЕР ДОГОВОРА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КОД ТУРА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КОД КЛИЕНТА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ДАТА НАЧАЛА ТУРА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ДАТА ОКОНЧАНИЯ ТУРА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ЧИСЛО ТУРИСТОВ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ЦЕНА ТУРА</a:t>
                      </a: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Числовой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ПЛАТЕЖА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41" marR="649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БД «Туристическое </a:t>
            </a:r>
            <a:r>
              <a:rPr lang="ru-RU" sz="4000" b="1" dirty="0" err="1" smtClean="0">
                <a:solidFill>
                  <a:schemeClr val="tx2"/>
                </a:solidFill>
                <a:latin typeface="Calibri" pitchFamily="34" charset="0"/>
              </a:rPr>
              <a:t>агенство</a:t>
            </a: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»</a:t>
            </a:r>
            <a:endParaRPr 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785794"/>
            <a:ext cx="1167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Таблица</a:t>
            </a:r>
          </a:p>
          <a:p>
            <a:r>
              <a:rPr lang="ru-RU" b="1" dirty="0" smtClean="0"/>
              <a:t>КЛИЕНТЫ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3786190"/>
            <a:ext cx="987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Таблица</a:t>
            </a:r>
          </a:p>
          <a:p>
            <a:r>
              <a:rPr lang="ru-RU" b="1" dirty="0" smtClean="0"/>
              <a:t>ЗАЯВКИ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2500306"/>
            <a:ext cx="10005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Таблица</a:t>
            </a:r>
          </a:p>
          <a:p>
            <a:r>
              <a:rPr lang="ru-RU" b="1" dirty="0" smtClean="0"/>
              <a:t>СТРАНЫ</a:t>
            </a:r>
            <a:endParaRPr lang="ru-RU" b="1" dirty="0"/>
          </a:p>
        </p:txBody>
      </p:sp>
      <p:pic>
        <p:nvPicPr>
          <p:cNvPr id="9" name="Рисунок 31" descr="MC900238171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560563">
            <a:off x="7749546" y="5491757"/>
            <a:ext cx="1368573" cy="9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0156" t="20833" r="88281" b="75695"/>
          <a:stretch>
            <a:fillRect/>
          </a:stretch>
        </p:blipFill>
        <p:spPr bwMode="auto">
          <a:xfrm>
            <a:off x="1271570" y="1142984"/>
            <a:ext cx="22862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 l="10156" t="20833" r="88281" b="75695"/>
          <a:stretch>
            <a:fillRect/>
          </a:stretch>
        </p:blipFill>
        <p:spPr bwMode="auto">
          <a:xfrm>
            <a:off x="1214414" y="2857496"/>
            <a:ext cx="22862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 l="10156" t="20833" r="88281" b="75695"/>
          <a:stretch>
            <a:fillRect/>
          </a:stretch>
        </p:blipFill>
        <p:spPr bwMode="auto">
          <a:xfrm>
            <a:off x="1214414" y="4429132"/>
            <a:ext cx="22862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 l="10156" t="20833" r="88281" b="75695"/>
          <a:stretch>
            <a:fillRect/>
          </a:stretch>
        </p:blipFill>
        <p:spPr bwMode="auto">
          <a:xfrm>
            <a:off x="1214414" y="4714884"/>
            <a:ext cx="22862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269</Words>
  <Application>Microsoft Office PowerPoint</Application>
  <PresentationFormat>Экран (4:3)</PresentationFormat>
  <Paragraphs>123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Задание №1 </vt:lpstr>
      <vt:lpstr>Слайд 8</vt:lpstr>
      <vt:lpstr>Слайд 9</vt:lpstr>
      <vt:lpstr>Домашнее задание</vt:lpstr>
      <vt:lpstr>Девиз: «Кто хочет – тот добьется, Кто ищет – тот всегда найдет!»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107</cp:revision>
  <dcterms:created xsi:type="dcterms:W3CDTF">2017-03-09T23:53:09Z</dcterms:created>
  <dcterms:modified xsi:type="dcterms:W3CDTF">2019-04-30T17:06:39Z</dcterms:modified>
</cp:coreProperties>
</file>