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60" r:id="rId4"/>
    <p:sldId id="277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6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30B995C-E419-42DB-B309-20126D2D01BE}" type="datetimeFigureOut">
              <a:rPr lang="ru-RU" smtClean="0"/>
              <a:t>27.10.2019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6D49759-C9B7-4772-9AE7-0E8D6544382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turi.ru/upload/blog/95f/95f4f745a4f9c3c2ded37b131886bd2c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upload.wikimedia.org/wikipedia/commons/3/30/Vienna_Pallas_closeup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bizslovo.org/content/images/stories/torop/istoriya_nikopolya/skify-i-greky56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mitchellteachers.net/WorldHistory/AncientGreece/Images/AngoraAncientAthensTrans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tourism-travel.ucoz.ru/greece011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r="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60350"/>
            <a:ext cx="7772400" cy="14700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ДРЕВНЯЯ ГРЕЦИЯ</a:t>
            </a: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4787900" y="5661025"/>
            <a:ext cx="3960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4427538" y="5516563"/>
            <a:ext cx="43211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Сидорова Светлана Ивановна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учитель истории и общественных дисциплин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МБОУ «Гимназия №1 п.Навля»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smtClean="0"/>
              <a:t>« Кот в мешке»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916238" y="1600200"/>
            <a:ext cx="5618162" cy="4114800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eaLnBrk="1" hangingPunct="1">
              <a:defRPr/>
            </a:pPr>
            <a:r>
              <a:rPr lang="ru-RU" b="1" dirty="0" err="1"/>
              <a:t>Лавро́вый</a:t>
            </a:r>
            <a:r>
              <a:rPr lang="ru-RU" b="1" dirty="0"/>
              <a:t> </a:t>
            </a:r>
            <a:r>
              <a:rPr lang="ru-RU" b="1" dirty="0" err="1"/>
              <a:t>вено́к</a:t>
            </a:r>
            <a:r>
              <a:rPr lang="ru-RU" dirty="0"/>
              <a:t> или ветвь </a:t>
            </a:r>
            <a:r>
              <a:rPr lang="ru-RU" dirty="0" smtClean="0"/>
              <a:t>лавра — </a:t>
            </a:r>
            <a:r>
              <a:rPr lang="ru-RU" dirty="0"/>
              <a:t>со времён </a:t>
            </a:r>
            <a:r>
              <a:rPr lang="ru-RU" dirty="0" err="1" smtClean="0"/>
              <a:t>аантичности</a:t>
            </a:r>
            <a:r>
              <a:rPr lang="ru-RU" dirty="0"/>
              <a:t> — символ славы, победы или мира.</a:t>
            </a:r>
          </a:p>
          <a:p>
            <a:pPr eaLnBrk="1" hangingPunct="1">
              <a:defRPr/>
            </a:pPr>
            <a:r>
              <a:rPr lang="ru-RU" dirty="0" smtClean="0"/>
              <a:t>Триумфаторы надевали </a:t>
            </a:r>
            <a:r>
              <a:rPr lang="ru-RU" dirty="0"/>
              <a:t>лавровый </a:t>
            </a:r>
            <a:r>
              <a:rPr lang="ru-RU" dirty="0" smtClean="0"/>
              <a:t>венок, суда</a:t>
            </a:r>
            <a:r>
              <a:rPr lang="ru-RU" dirty="0"/>
              <a:t> победителей украшались лаврами. В торжественных случаях весь народ венчался лавровыми </a:t>
            </a:r>
            <a:r>
              <a:rPr lang="ru-RU" dirty="0" smtClean="0"/>
              <a:t>венками</a:t>
            </a:r>
            <a:r>
              <a:rPr lang="ru-RU" dirty="0"/>
              <a:t>; 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smtClean="0"/>
              <a:t>Жрецы </a:t>
            </a:r>
            <a:r>
              <a:rPr lang="ru-RU" dirty="0"/>
              <a:t> при </a:t>
            </a:r>
            <a:r>
              <a:rPr lang="ru-RU" dirty="0" smtClean="0"/>
              <a:t>жертвоприношениях</a:t>
            </a:r>
            <a:r>
              <a:rPr lang="ru-RU" dirty="0"/>
              <a:t> надевали лавровые венки. Лавр был посвящён </a:t>
            </a:r>
            <a:r>
              <a:rPr lang="ru-RU" dirty="0" smtClean="0"/>
              <a:t>Аполлону, </a:t>
            </a:r>
            <a:r>
              <a:rPr lang="ru-RU" dirty="0"/>
              <a:t>в объяснение чего создался миф о </a:t>
            </a:r>
            <a:r>
              <a:rPr lang="ru-RU" dirty="0" smtClean="0"/>
              <a:t>Дафне; </a:t>
            </a:r>
          </a:p>
          <a:p>
            <a:pPr eaLnBrk="1" hangingPunct="1">
              <a:defRPr/>
            </a:pPr>
            <a:r>
              <a:rPr lang="ru-RU" dirty="0" smtClean="0"/>
              <a:t>в олимпийских играх </a:t>
            </a:r>
            <a:r>
              <a:rPr lang="ru-RU" dirty="0"/>
              <a:t> лавровый венок был наградой победителю, и им же награждали «любимцев Аполлона» — поэтов. Этим отношением между Аполлоном и лавром объясняется и приписывание лавру пророческого дара: его ели жрецы, чтобы узнать будущее (</a:t>
            </a:r>
            <a:r>
              <a:rPr lang="ru-RU" dirty="0" err="1"/>
              <a:t>лавроеды</a:t>
            </a:r>
            <a:r>
              <a:rPr lang="ru-RU" dirty="0"/>
              <a:t>). Существовало также убеждение, что лавр спасает от молнии.</a:t>
            </a:r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14340" name="Picture 2" descr="http://upload.wikimedia.org/wikipedia/commons/thumb/b/b1/Lorbeerkranz.png/160px-Lorbeerkranz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058988"/>
            <a:ext cx="2433638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smtClean="0"/>
              <a:t>« </a:t>
            </a:r>
            <a:r>
              <a:rPr lang="ru-RU" sz="4000" b="1" dirty="0" smtClean="0"/>
              <a:t>Кот в мешке</a:t>
            </a:r>
            <a:r>
              <a:rPr lang="ru-RU" b="1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067944" y="1340768"/>
            <a:ext cx="4467225" cy="4114800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1600" dirty="0" smtClean="0"/>
              <a:t>В театре классического периода маска уже не имела культового значения; зато она отвечала задаче греческого театра создавать крупные, обобщенные образы — или героические, возвышающиеся над действительностью, или карикатурно-комедийные. . Необходимость в маске вызывалась и тем, что женские роли исполняли мужчины. . Наконец, употребление маски обусловливалось размерами греческого театра: без маски лица актеров были бы плохо видны зрителям дальних рядов. .</a:t>
            </a:r>
          </a:p>
          <a:p>
            <a:pPr eaLnBrk="1" hangingPunct="1">
              <a:defRPr/>
            </a:pPr>
            <a:r>
              <a:rPr lang="ru-RU" sz="1600" dirty="0" smtClean="0"/>
              <a:t>Перевоплощение осуществлялось просто: актеры меняли маски в которых выступали. Маски делались из глины. Каждому определенному характеру и настроению соответствовала «своя» маска.</a:t>
            </a:r>
            <a:endParaRPr lang="ru-RU" sz="1600" dirty="0"/>
          </a:p>
        </p:txBody>
      </p:sp>
      <p:pic>
        <p:nvPicPr>
          <p:cNvPr id="15364" name="Picture 2" descr="http://www.tamiu.edu/coas/psy/Images/comedy_and_drama_greek_mas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060575"/>
            <a:ext cx="3513137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« </a:t>
            </a:r>
            <a:r>
              <a:rPr lang="ru-RU" sz="4000" b="1" dirty="0" smtClean="0"/>
              <a:t>Кот в мешке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492500" y="1600200"/>
            <a:ext cx="5041900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2000" b="1" dirty="0"/>
              <a:t>ГРЕЧЕСКИЙ АЛФАВИТ</a:t>
            </a:r>
            <a:r>
              <a:rPr lang="ru-RU" sz="2000" dirty="0"/>
              <a:t> — совокупность букв в системе греч. яз., расположенных в принятом порядке </a:t>
            </a:r>
            <a:endParaRPr lang="ru-RU" sz="2000" dirty="0" smtClean="0"/>
          </a:p>
          <a:p>
            <a:pPr eaLnBrk="1" hangingPunct="1">
              <a:defRPr/>
            </a:pPr>
            <a:r>
              <a:rPr lang="ru-RU" sz="2000" dirty="0" smtClean="0"/>
              <a:t>Греческий </a:t>
            </a:r>
            <a:r>
              <a:rPr lang="ru-RU" sz="2000" dirty="0"/>
              <a:t>алфавит, по-видимому, первый алфавит, содержащий как согласные, так и гласные, и использующий для них раздельные знаки. В алфавите 24 буквы, кроме того в доклассическую эпоху в некоторых диалектах греческого применялись ещё несколько </a:t>
            </a:r>
            <a:r>
              <a:rPr lang="ru-RU" sz="2000" dirty="0" smtClean="0"/>
              <a:t>букв.</a:t>
            </a:r>
          </a:p>
          <a:p>
            <a:pPr eaLnBrk="1" hangingPunct="1">
              <a:defRPr/>
            </a:pPr>
            <a:r>
              <a:rPr lang="ru-RU" sz="2000" dirty="0"/>
              <a:t>  В классическом греческом первые три из этих букв использовались для </a:t>
            </a:r>
            <a:r>
              <a:rPr lang="ru-RU" sz="2000" dirty="0" smtClean="0"/>
              <a:t>записи чисел</a:t>
            </a:r>
            <a:endParaRPr lang="ru-RU" sz="2000" dirty="0"/>
          </a:p>
        </p:txBody>
      </p:sp>
      <p:pic>
        <p:nvPicPr>
          <p:cNvPr id="16388" name="Picture 4" descr="http://webdeti.net/copper/albums/userpics/14069/58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557338"/>
            <a:ext cx="31432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smtClean="0"/>
              <a:t>« </a:t>
            </a:r>
            <a:r>
              <a:rPr lang="ru-RU" sz="4000" b="1" dirty="0" smtClean="0"/>
              <a:t>Кот в мешке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17411" name="Picture 2" descr="http://stat16.privet.ru/lr/0d22faf725141f979beacfdf70cea82b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4400" y="3622675"/>
            <a:ext cx="69850" cy="69850"/>
          </a:xfrm>
          <a:prstGeom prst="rect">
            <a:avLst/>
          </a:prstGeom>
          <a:noFill/>
        </p:spPr>
      </p:pic>
      <p:pic>
        <p:nvPicPr>
          <p:cNvPr id="17412" name="Picture 4" descr="http://stat16.privet.ru/lr/0d22faf725141f979beacfdf70cea82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68760"/>
            <a:ext cx="2665412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Прямоугольник 3"/>
          <p:cNvSpPr>
            <a:spLocks noChangeArrowheads="1"/>
          </p:cNvSpPr>
          <p:nvPr/>
        </p:nvSpPr>
        <p:spPr bwMode="auto">
          <a:xfrm>
            <a:off x="611560" y="3861048"/>
            <a:ext cx="1847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dirty="0"/>
              <a:t>нить Ариадны</a:t>
            </a:r>
            <a:endParaRPr lang="ru-RU" altLang="ru-RU" dirty="0"/>
          </a:p>
        </p:txBody>
      </p:sp>
      <p:pic>
        <p:nvPicPr>
          <p:cNvPr id="17414" name="Picture 8" descr="http://img1.liveinternet.ru/images/attach/c/7/98/603/98603819_large_961544eb52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712913"/>
            <a:ext cx="2687638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Прямоугольник 5"/>
          <p:cNvSpPr>
            <a:spLocks noChangeArrowheads="1"/>
          </p:cNvSpPr>
          <p:nvPr/>
        </p:nvSpPr>
        <p:spPr bwMode="auto">
          <a:xfrm>
            <a:off x="3995738" y="4027488"/>
            <a:ext cx="18573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600" b="1">
                <a:solidFill>
                  <a:srgbClr val="FFFFFF"/>
                </a:solidFill>
                <a:cs typeface="Times New Roman" pitchFamily="18" charset="0"/>
              </a:rPr>
              <a:t>яблоко раздора</a:t>
            </a:r>
            <a:r>
              <a:rPr lang="ru-RU" altLang="ru-RU" sz="160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17416" name="Picture 11" descr="http://copypast.ru/foto9/0181/samye_krupnye_obmany_2.jpg?5683434852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25" y="1341438"/>
            <a:ext cx="2349500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Rectangle 12"/>
          <p:cNvSpPr>
            <a:spLocks noChangeArrowheads="1"/>
          </p:cNvSpPr>
          <p:nvPr/>
        </p:nvSpPr>
        <p:spPr bwMode="auto">
          <a:xfrm>
            <a:off x="6778625" y="3419475"/>
            <a:ext cx="1825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altLang="ru-RU" sz="1400" b="1">
                <a:cs typeface="Times New Roman" pitchFamily="18" charset="0"/>
              </a:rPr>
              <a:t>троянский конь</a:t>
            </a:r>
            <a:r>
              <a:rPr lang="ru-RU" altLang="ru-RU" sz="1400"/>
              <a:t> </a:t>
            </a:r>
          </a:p>
        </p:txBody>
      </p:sp>
      <p:pic>
        <p:nvPicPr>
          <p:cNvPr id="17418" name="Picture 14" descr="http://img3.proshkolu.ru/content/media/pic/std/1000000/335000/334051-44dd5f6b5a023a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437112"/>
            <a:ext cx="3095625" cy="232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Прямоугольник 9"/>
          <p:cNvSpPr>
            <a:spLocks noChangeArrowheads="1"/>
          </p:cNvSpPr>
          <p:nvPr/>
        </p:nvSpPr>
        <p:spPr bwMode="auto">
          <a:xfrm>
            <a:off x="4019550" y="5327650"/>
            <a:ext cx="2762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/>
              <a:t>миф о Дедале и Икаре</a:t>
            </a:r>
            <a:endParaRPr lang="ru-RU" altLang="ru-RU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/>
              <a:t>« Наведите порядок</a:t>
            </a:r>
            <a:r>
              <a:rPr lang="ru-RU" b="1" dirty="0" smtClean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8210872" cy="4114800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eaLnBrk="1" hangingPunct="1">
              <a:buNone/>
              <a:defRPr/>
            </a:pPr>
            <a:r>
              <a:rPr lang="ru-RU" b="1" dirty="0" smtClean="0"/>
              <a:t>1.Зевс                                       А. Жена Зевса, старшая из богинь</a:t>
            </a:r>
            <a:endParaRPr lang="ru-RU" dirty="0"/>
          </a:p>
          <a:p>
            <a:pPr eaLnBrk="1" hangingPunct="1">
              <a:buNone/>
              <a:defRPr/>
            </a:pPr>
            <a:r>
              <a:rPr lang="ru-RU" b="1" dirty="0" smtClean="0"/>
              <a:t>2.Аид                                        Б. Бог моря</a:t>
            </a:r>
            <a:endParaRPr lang="ru-RU" dirty="0"/>
          </a:p>
          <a:p>
            <a:pPr eaLnBrk="1" hangingPunct="1">
              <a:buNone/>
              <a:defRPr/>
            </a:pPr>
            <a:r>
              <a:rPr lang="ru-RU" b="1" dirty="0" smtClean="0"/>
              <a:t>3.Посейдон                              </a:t>
            </a:r>
            <a:r>
              <a:rPr lang="ru-RU" b="1" dirty="0"/>
              <a:t>В. </a:t>
            </a:r>
            <a:r>
              <a:rPr lang="ru-RU" b="1" dirty="0"/>
              <a:t>Богиня любви и красоты</a:t>
            </a:r>
            <a:endParaRPr lang="ru-RU" dirty="0"/>
          </a:p>
          <a:p>
            <a:pPr eaLnBrk="1" hangingPunct="1">
              <a:buNone/>
              <a:defRPr/>
            </a:pPr>
            <a:r>
              <a:rPr lang="ru-RU" b="1" dirty="0" smtClean="0"/>
              <a:t>4.Гера                                        Г</a:t>
            </a:r>
            <a:r>
              <a:rPr lang="ru-RU" b="1" dirty="0"/>
              <a:t>. </a:t>
            </a:r>
            <a:r>
              <a:rPr lang="ru-RU" b="1" dirty="0"/>
              <a:t>Покровитель кузнецов</a:t>
            </a:r>
            <a:endParaRPr lang="ru-RU" dirty="0"/>
          </a:p>
          <a:p>
            <a:pPr eaLnBrk="1" hangingPunct="1">
              <a:buNone/>
              <a:defRPr/>
            </a:pPr>
            <a:r>
              <a:rPr lang="ru-RU" b="1" dirty="0" smtClean="0"/>
              <a:t>5.Афродита                             </a:t>
            </a:r>
            <a:r>
              <a:rPr lang="ru-RU" b="1" dirty="0"/>
              <a:t>Д. </a:t>
            </a:r>
            <a:r>
              <a:rPr lang="ru-RU" b="1" dirty="0"/>
              <a:t>Бог войны</a:t>
            </a:r>
            <a:endParaRPr lang="ru-RU" dirty="0"/>
          </a:p>
          <a:p>
            <a:pPr eaLnBrk="1" hangingPunct="1">
              <a:buNone/>
              <a:defRPr/>
            </a:pPr>
            <a:r>
              <a:rPr lang="ru-RU" b="1" dirty="0" smtClean="0"/>
              <a:t>6.Афина                                   </a:t>
            </a:r>
            <a:r>
              <a:rPr lang="ru-RU" b="1" dirty="0"/>
              <a:t>Е. </a:t>
            </a:r>
            <a:r>
              <a:rPr lang="ru-RU" b="1" dirty="0"/>
              <a:t>Богиня охоты</a:t>
            </a:r>
            <a:endParaRPr lang="ru-RU" dirty="0"/>
          </a:p>
          <a:p>
            <a:pPr eaLnBrk="1" hangingPunct="1">
              <a:buNone/>
              <a:defRPr/>
            </a:pPr>
            <a:r>
              <a:rPr lang="ru-RU" b="1" dirty="0" smtClean="0"/>
              <a:t>7</a:t>
            </a:r>
            <a:r>
              <a:rPr lang="ru-RU" b="1" dirty="0" smtClean="0"/>
              <a:t>.Гефест                                  </a:t>
            </a:r>
            <a:r>
              <a:rPr lang="ru-RU" b="1" dirty="0"/>
              <a:t>Ж. </a:t>
            </a:r>
            <a:r>
              <a:rPr lang="ru-RU" b="1" dirty="0"/>
              <a:t>Главный бог</a:t>
            </a:r>
            <a:endParaRPr lang="ru-RU" dirty="0"/>
          </a:p>
          <a:p>
            <a:pPr eaLnBrk="1" hangingPunct="1">
              <a:buNone/>
              <a:defRPr/>
            </a:pPr>
            <a:r>
              <a:rPr lang="ru-RU" b="1" dirty="0" smtClean="0"/>
              <a:t>8.Дионис                                  </a:t>
            </a:r>
            <a:r>
              <a:rPr lang="ru-RU" b="1" dirty="0"/>
              <a:t>З.  </a:t>
            </a:r>
            <a:r>
              <a:rPr lang="ru-RU" b="1" dirty="0"/>
              <a:t>Бог подземного царства мертвых</a:t>
            </a:r>
            <a:endParaRPr lang="ru-RU" dirty="0"/>
          </a:p>
          <a:p>
            <a:pPr eaLnBrk="1" hangingPunct="1">
              <a:buNone/>
              <a:defRPr/>
            </a:pPr>
            <a:r>
              <a:rPr lang="ru-RU" b="1" dirty="0" smtClean="0"/>
              <a:t>9.Арес                                       </a:t>
            </a:r>
            <a:r>
              <a:rPr lang="ru-RU" b="1" dirty="0"/>
              <a:t>И. Бог виноделия и покровитель </a:t>
            </a:r>
            <a:r>
              <a:rPr lang="ru-RU" b="1" dirty="0" smtClean="0"/>
              <a:t>театр</a:t>
            </a:r>
          </a:p>
          <a:p>
            <a:pPr eaLnBrk="1" hangingPunct="1">
              <a:buNone/>
              <a:defRPr/>
            </a:pPr>
            <a:r>
              <a:rPr lang="ru-RU" b="1" dirty="0" smtClean="0"/>
              <a:t>10.Артемида                            К</a:t>
            </a:r>
            <a:r>
              <a:rPr lang="ru-RU" b="1" dirty="0"/>
              <a:t>. Любимая дочь </a:t>
            </a:r>
            <a:r>
              <a:rPr lang="ru-RU" b="1" dirty="0" smtClean="0"/>
              <a:t>Зевса                                                                                                                        </a:t>
            </a:r>
            <a:endParaRPr lang="ru-RU" dirty="0"/>
          </a:p>
          <a:p>
            <a:pPr eaLnBrk="1" hangingPunct="1">
              <a:buNone/>
              <a:defRPr/>
            </a:pPr>
            <a:r>
              <a:rPr lang="ru-RU" b="1" dirty="0"/>
              <a:t> </a:t>
            </a:r>
            <a:endParaRPr lang="ru-RU" dirty="0"/>
          </a:p>
          <a:p>
            <a:pPr eaLnBrk="1" hangingPunct="1">
              <a:buNone/>
              <a:defRPr/>
            </a:pPr>
            <a:r>
              <a:rPr lang="ru-RU" b="1" dirty="0"/>
              <a:t> </a:t>
            </a:r>
            <a:endParaRPr lang="ru-RU" dirty="0"/>
          </a:p>
          <a:p>
            <a:pPr eaLnBrk="1" hangingPunct="1">
              <a:defRPr/>
            </a:pPr>
            <a:r>
              <a:rPr lang="ru-RU" b="1" dirty="0"/>
              <a:t>Ответы:1-ж,2-з,3-б,4-а,5-в,6-к,7-г,8-и,9-д,10-е.</a:t>
            </a:r>
            <a:endParaRPr lang="ru-RU" dirty="0"/>
          </a:p>
          <a:p>
            <a:pPr eaLnBrk="1" hangingPunct="1">
              <a:buNone/>
              <a:defRPr/>
            </a:pPr>
            <a:r>
              <a:rPr lang="ru-RU" b="1" dirty="0"/>
              <a:t> </a:t>
            </a:r>
            <a:endParaRPr lang="ru-RU" dirty="0"/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/>
              <a:t>«Конкурс экскурсоводов»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23780"/>
            <a:ext cx="5543261" cy="323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Картинка 19 из 546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26100" y="764704"/>
            <a:ext cx="3517900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20484" name="Picture 5" descr="Картинка 2 из 503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584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Прямоугольник 4"/>
          <p:cNvSpPr>
            <a:spLocks noChangeArrowheads="1"/>
          </p:cNvSpPr>
          <p:nvPr/>
        </p:nvSpPr>
        <p:spPr bwMode="auto">
          <a:xfrm>
            <a:off x="4572000" y="2348880"/>
            <a:ext cx="347492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altLang="ru-RU" sz="3200" b="1" dirty="0"/>
              <a:t>«Конкурс </a:t>
            </a:r>
            <a:endParaRPr lang="ru-RU" altLang="ru-RU" sz="3200" b="1" dirty="0" smtClean="0"/>
          </a:p>
          <a:p>
            <a:pPr algn="ctr"/>
            <a:r>
              <a:rPr lang="ru-RU" altLang="ru-RU" sz="3200" b="1" dirty="0" smtClean="0"/>
              <a:t>экскурсоводов</a:t>
            </a:r>
            <a:r>
              <a:rPr lang="ru-RU" altLang="ru-RU" sz="3200" b="1" dirty="0"/>
              <a:t>»</a:t>
            </a:r>
            <a:endParaRPr lang="ru-RU" altLang="ru-RU" sz="3200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/>
              <a:t>«Конкурс экскурсоводов»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1508" name="Picture 7" descr="Картинка 2 из 22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572" y="1124744"/>
            <a:ext cx="776236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ru-RU" b="1" dirty="0"/>
              <a:t>Конкурс экскурсоводов»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2531" name="Picture 5" descr="Картинка 24 из 1717">
            <a:hlinkClick r:id="rId2"/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1628775"/>
            <a:ext cx="7321550" cy="47815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Древняя Греция – карты  </a:t>
            </a:r>
            <a:r>
              <a:rPr lang="en-US" dirty="0" err="1" smtClean="0"/>
              <a:t>yandex</a:t>
            </a:r>
            <a:endParaRPr lang="en-US" dirty="0" smtClean="0"/>
          </a:p>
          <a:p>
            <a:r>
              <a:rPr lang="ru-RU" dirty="0" smtClean="0"/>
              <a:t>Древняя Греция - картинки</a:t>
            </a:r>
            <a:r>
              <a:rPr lang="en-US" dirty="0" smtClean="0"/>
              <a:t> </a:t>
            </a:r>
            <a:r>
              <a:rPr lang="en-US" dirty="0" err="1" smtClean="0"/>
              <a:t>yandex</a:t>
            </a:r>
            <a:endParaRPr lang="ru-RU" dirty="0" smtClean="0"/>
          </a:p>
          <a:p>
            <a:r>
              <a:rPr lang="en-US" dirty="0" smtClean="0"/>
              <a:t>Wikipedia.org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Картинка 69 из 14591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sp>
        <p:nvSpPr>
          <p:cNvPr id="5" name="Oval 1"/>
          <p:cNvSpPr>
            <a:spLocks noChangeArrowheads="1"/>
          </p:cNvSpPr>
          <p:nvPr/>
        </p:nvSpPr>
        <p:spPr bwMode="auto">
          <a:xfrm rot="16200000">
            <a:off x="588963" y="50800"/>
            <a:ext cx="1727200" cy="2257425"/>
          </a:xfrm>
          <a:prstGeom prst="ellipse">
            <a:avLst/>
          </a:prstGeom>
          <a:solidFill>
            <a:srgbClr val="FFC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altLang="ru-RU" sz="2000" b="1">
                <a:cs typeface="Times New Roman" pitchFamily="18" charset="0"/>
              </a:rPr>
              <a:t> </a:t>
            </a:r>
            <a:endParaRPr lang="ru-RU" altLang="ru-RU"/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683568" y="1052736"/>
            <a:ext cx="14767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dirty="0" smtClean="0"/>
              <a:t>«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Угадай-ка»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1894908">
            <a:off x="2581275" y="1557338"/>
            <a:ext cx="695325" cy="358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Oval 1"/>
          <p:cNvSpPr>
            <a:spLocks noChangeArrowheads="1"/>
          </p:cNvSpPr>
          <p:nvPr/>
        </p:nvSpPr>
        <p:spPr bwMode="auto">
          <a:xfrm rot="16200000">
            <a:off x="3528382" y="1088245"/>
            <a:ext cx="1727200" cy="2376264"/>
          </a:xfrm>
          <a:prstGeom prst="ellipse">
            <a:avLst/>
          </a:prstGeom>
          <a:solidFill>
            <a:srgbClr val="FFC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vert"/>
          <a:lstStyle/>
          <a:p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«Кто есть  кто»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20035791">
            <a:off x="5767590" y="2267392"/>
            <a:ext cx="695325" cy="358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Oval 1"/>
          <p:cNvSpPr>
            <a:spLocks noChangeArrowheads="1"/>
          </p:cNvSpPr>
          <p:nvPr/>
        </p:nvSpPr>
        <p:spPr bwMode="auto">
          <a:xfrm rot="16200000">
            <a:off x="6853337" y="931640"/>
            <a:ext cx="1727200" cy="2257425"/>
          </a:xfrm>
          <a:prstGeom prst="ellipse">
            <a:avLst/>
          </a:prstGeom>
          <a:solidFill>
            <a:srgbClr val="FFC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vert"/>
          <a:lstStyle/>
          <a:p>
            <a:pPr algn="ctr"/>
            <a:r>
              <a:rPr lang="ru-RU" altLang="ru-RU" sz="2000" dirty="0" smtClean="0"/>
              <a:t>«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Крылатые </a:t>
            </a:r>
          </a:p>
          <a:p>
            <a:pPr algn="ctr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выражения»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5780011">
            <a:off x="7465319" y="3254903"/>
            <a:ext cx="695325" cy="358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Oval 1"/>
          <p:cNvSpPr>
            <a:spLocks noChangeArrowheads="1"/>
          </p:cNvSpPr>
          <p:nvPr/>
        </p:nvSpPr>
        <p:spPr bwMode="auto">
          <a:xfrm rot="16200000">
            <a:off x="6984765" y="3608524"/>
            <a:ext cx="1727200" cy="2376266"/>
          </a:xfrm>
          <a:prstGeom prst="ellipse">
            <a:avLst/>
          </a:prstGeom>
          <a:solidFill>
            <a:srgbClr val="FFC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vert"/>
          <a:lstStyle/>
          <a:p>
            <a:pPr algn="ctr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«Кот в мешке»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Oval 1"/>
          <p:cNvSpPr>
            <a:spLocks noChangeArrowheads="1"/>
          </p:cNvSpPr>
          <p:nvPr/>
        </p:nvSpPr>
        <p:spPr bwMode="auto">
          <a:xfrm rot="16200000">
            <a:off x="3756994" y="4676055"/>
            <a:ext cx="1727200" cy="2257425"/>
          </a:xfrm>
          <a:prstGeom prst="ellipse">
            <a:avLst/>
          </a:prstGeom>
          <a:solidFill>
            <a:srgbClr val="FFC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vert"/>
          <a:lstStyle/>
          <a:p>
            <a:pPr algn="ctr" eaLnBrk="0" hangingPunct="0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«Наведите порядок»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Oval 1"/>
          <p:cNvSpPr>
            <a:spLocks noChangeArrowheads="1"/>
          </p:cNvSpPr>
          <p:nvPr/>
        </p:nvSpPr>
        <p:spPr bwMode="auto">
          <a:xfrm rot="16200000">
            <a:off x="588641" y="4676055"/>
            <a:ext cx="1727200" cy="2257425"/>
          </a:xfrm>
          <a:prstGeom prst="ellipse">
            <a:avLst/>
          </a:prstGeom>
          <a:solidFill>
            <a:srgbClr val="FFC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vert"/>
          <a:lstStyle/>
          <a:p>
            <a:pPr algn="ctr" eaLnBrk="0" hangingPunct="0"/>
            <a:endParaRPr lang="ru-RU" alt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Афины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10178429">
            <a:off x="5809134" y="5271127"/>
            <a:ext cx="695325" cy="358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10800000">
            <a:off x="2640783" y="5703175"/>
            <a:ext cx="695325" cy="35877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4763"/>
            <a:ext cx="5400675" cy="6856412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051719" y="1196753"/>
          <a:ext cx="5688631" cy="4608735"/>
        </p:xfrm>
        <a:graphic>
          <a:graphicData uri="http://schemas.openxmlformats.org/drawingml/2006/table">
            <a:tbl>
              <a:tblPr/>
              <a:tblGrid>
                <a:gridCol w="683805"/>
                <a:gridCol w="1043844"/>
                <a:gridCol w="608030"/>
                <a:gridCol w="608030"/>
                <a:gridCol w="608030"/>
                <a:gridCol w="604516"/>
                <a:gridCol w="597486"/>
                <a:gridCol w="323345"/>
                <a:gridCol w="611545"/>
              </a:tblGrid>
              <a:tr h="4781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 Narrow" pitchFamily="34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en-US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.Д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819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 Narrow" pitchFamily="34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        К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2286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430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 Narrow" pitchFamily="34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44306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 Narrow" pitchFamily="34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        К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81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 Narrow" pitchFamily="34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4306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 Narrow" pitchFamily="34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         Г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4430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 Narrow" pitchFamily="34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А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4306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 Narrow" pitchFamily="34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         А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8194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>
                      <a:noFill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 Narrow" pitchFamily="34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 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4744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tabLst>
                          <a:tab pos="457200" algn="l"/>
                        </a:tabLst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 Narrow" pitchFamily="34" charset="0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  Я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 horzOverflow="overflow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grid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tx2"/>
                        </a:buClr>
                        <a:buFont typeface="Arial" charset="0"/>
                        <a:defRPr sz="1500">
                          <a:solidFill>
                            <a:schemeClr val="tx1"/>
                          </a:solidFill>
                          <a:latin typeface="Arial Narrow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dirty="0" smtClean="0"/>
              <a:t>Солон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7924800" cy="4114800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2455862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Прямоугольник 3"/>
          <p:cNvSpPr>
            <a:spLocks noChangeArrowheads="1"/>
          </p:cNvSpPr>
          <p:nvPr/>
        </p:nvSpPr>
        <p:spPr bwMode="auto">
          <a:xfrm>
            <a:off x="3348038" y="1700213"/>
            <a:ext cx="518477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000"/>
              <a:t>Солон - знаменитый афинский реформатор и законодатель, один из «семи мудрецов». В 594 до н.э. афиняне избрали Солона архонтом и поручили ему проведение политических и экономических реформ</a:t>
            </a:r>
          </a:p>
          <a:p>
            <a:r>
              <a:rPr lang="ru-RU" altLang="ru-RU" sz="2000"/>
              <a:t>Солон отменил долги, добился освобождения тех, кто уже попал в рабство за долги, и запретил впредь делать займы под залог личной свободы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Перикл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851275" y="1600200"/>
            <a:ext cx="4683125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Государственный </a:t>
            </a:r>
            <a:r>
              <a:rPr lang="ru-RU" sz="2800" dirty="0"/>
              <a:t>деятель, провел  серию реформ, при нём Афины стали крупнейшим экономическим, политическим и культурным центром</a:t>
            </a:r>
          </a:p>
        </p:txBody>
      </p:sp>
      <p:pic>
        <p:nvPicPr>
          <p:cNvPr id="10244" name="Picture 2" descr="http://2.bp.blogspot.com/-s9QSAc575HU/TbFkn0E-NRI/AAAAAAAAAGs/5ebhj6er_0E/s1600/pericl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0" y="1628775"/>
            <a:ext cx="2713038" cy="411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err="1" smtClean="0"/>
              <a:t>Фемистокл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779838" y="1600200"/>
            <a:ext cx="4754562" cy="41148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2000" dirty="0"/>
              <a:t>афинский государственный деятель и полководец периода </a:t>
            </a:r>
            <a:r>
              <a:rPr lang="ru-RU" sz="2000" dirty="0" smtClean="0"/>
              <a:t>греко- персидских войн (500–449</a:t>
            </a:r>
            <a:r>
              <a:rPr lang="ru-RU" sz="2000" dirty="0"/>
              <a:t>). С 493/492 неоднократно занимал высшие должности – </a:t>
            </a:r>
            <a:r>
              <a:rPr lang="ru-RU" sz="2000" dirty="0" smtClean="0"/>
              <a:t>архонта и стратега</a:t>
            </a:r>
          </a:p>
          <a:p>
            <a:pPr eaLnBrk="1" hangingPunct="1">
              <a:defRPr/>
            </a:pPr>
            <a:r>
              <a:rPr lang="ru-RU" sz="2000" dirty="0" smtClean="0"/>
              <a:t>стремился </a:t>
            </a:r>
            <a:r>
              <a:rPr lang="ru-RU" sz="2000" dirty="0"/>
              <a:t>превратить Афины в морскую державу (укрепил гавань Пирей, создал военный флот в 200 </a:t>
            </a:r>
            <a:r>
              <a:rPr lang="ru-RU" sz="2000" dirty="0" err="1"/>
              <a:t>триэр</a:t>
            </a:r>
            <a:r>
              <a:rPr lang="ru-RU" sz="2000" dirty="0" smtClean="0"/>
              <a:t>)</a:t>
            </a:r>
            <a:r>
              <a:rPr lang="ru-RU" sz="2000" dirty="0"/>
              <a:t> </a:t>
            </a:r>
            <a:r>
              <a:rPr lang="ru-RU" sz="2000" dirty="0" err="1"/>
              <a:t>тремился</a:t>
            </a:r>
            <a:r>
              <a:rPr lang="ru-RU" sz="2000" dirty="0"/>
              <a:t> превратить Афины в морскую державу (укрепил гавань Пирей, создал военный флот в 200 </a:t>
            </a:r>
            <a:r>
              <a:rPr lang="ru-RU" sz="2000" dirty="0" err="1"/>
              <a:t>триэр</a:t>
            </a:r>
            <a:r>
              <a:rPr lang="ru-RU" sz="2000" dirty="0"/>
              <a:t>)</a:t>
            </a:r>
          </a:p>
        </p:txBody>
      </p:sp>
      <p:pic>
        <p:nvPicPr>
          <p:cNvPr id="11268" name="Picture 2" descr="http://www.tomysardinia.com/images/storia-grandi_civilta/temistoc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700213"/>
            <a:ext cx="30241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Дракон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932040" y="1412776"/>
            <a:ext cx="3312938" cy="2718048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ru-RU" sz="2000" dirty="0" smtClean="0"/>
              <a:t>Дракон – греческий архонт составил для Афинской республики первые писанные законы. Свод законов, введенный им, был так суров, что возникло крылатое выражение</a:t>
            </a:r>
          </a:p>
          <a:p>
            <a:pPr eaLnBrk="1" hangingPunct="1">
              <a:defRPr/>
            </a:pPr>
            <a:r>
              <a:rPr lang="ru-RU" sz="2000" dirty="0" smtClean="0"/>
              <a:t> драконовские меры, относящееся к чрезвычайно строгим наказаниям.</a:t>
            </a:r>
          </a:p>
          <a:p>
            <a:pPr eaLnBrk="1" hangingPunct="1">
              <a:defRPr/>
            </a:pPr>
            <a:endParaRPr lang="ru-RU" sz="2000" dirty="0"/>
          </a:p>
        </p:txBody>
      </p:sp>
      <p:pic>
        <p:nvPicPr>
          <p:cNvPr id="12292" name="Picture 2" descr="http://www.tmefp.com/moralist/images/apokart/sol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700213"/>
            <a:ext cx="2790825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smtClean="0"/>
              <a:t>« </a:t>
            </a:r>
            <a:r>
              <a:rPr lang="ru-RU" sz="4000" b="1" dirty="0" smtClean="0"/>
              <a:t>Кот в мешке</a:t>
            </a:r>
            <a:r>
              <a:rPr lang="ru-RU" b="1" dirty="0" smtClean="0"/>
              <a:t>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067175" y="1600200"/>
            <a:ext cx="4467225" cy="4114800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eaLnBrk="1" hangingPunct="1">
              <a:defRPr/>
            </a:pPr>
            <a:r>
              <a:rPr lang="ru-RU" dirty="0" smtClean="0"/>
              <a:t>Амфора— античный сосуд яйцеобразной формы с двумя вертикальными ручками, нередко с острым коническим </a:t>
            </a:r>
            <a:r>
              <a:rPr lang="ru-RU" dirty="0" err="1" smtClean="0"/>
              <a:t>дном.Служили</a:t>
            </a:r>
            <a:r>
              <a:rPr lang="ru-RU" dirty="0" smtClean="0"/>
              <a:t>, в основном, для хранения оливкового масла или вина. Также использовались в качестве урны для захоронения и при голосовании. Расписные амфоры (</a:t>
            </a:r>
            <a:r>
              <a:rPr lang="ru-RU" dirty="0" err="1" smtClean="0"/>
              <a:t>панафинейские</a:t>
            </a:r>
            <a:r>
              <a:rPr lang="ru-RU" dirty="0" smtClean="0"/>
              <a:t> амфоры) служили призом в спортивных соревнованиях.</a:t>
            </a:r>
          </a:p>
          <a:p>
            <a:pPr eaLnBrk="1" hangingPunct="1">
              <a:defRPr/>
            </a:pPr>
            <a:r>
              <a:rPr lang="ru-RU" dirty="0" smtClean="0"/>
              <a:t>Объём амфоры может составлять от 5 до 50 л. Большие высокие амфоры использовались для транспортировки жидкостей. В Риме амфоры объёмом 26,03 литра (древнеримский кубический </a:t>
            </a:r>
            <a:r>
              <a:rPr lang="ru-RU" dirty="0" err="1" smtClean="0"/>
              <a:t>пед</a:t>
            </a:r>
            <a:r>
              <a:rPr lang="ru-RU" dirty="0" smtClean="0"/>
              <a:t> или греческий «талант») применялись для измерения жидкостей.</a:t>
            </a:r>
            <a:endParaRPr lang="ru-RU" dirty="0"/>
          </a:p>
        </p:txBody>
      </p:sp>
      <p:pic>
        <p:nvPicPr>
          <p:cNvPr id="13316" name="Picture 2" descr="http://upload.wikimedia.org/wikipedia/commons/thumb/5/5b/Athena_Herakles_Staatliche_Antikensammlungen_2301_B_full.jpg/150px-Athena_Herakles_Staatliche_Antikensammlungen_2301_B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2923588" cy="422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95</TotalTime>
  <Words>560</Words>
  <Application>Microsoft Office PowerPoint</Application>
  <PresentationFormat>Экран (4:3)</PresentationFormat>
  <Paragraphs>146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Техническая</vt:lpstr>
      <vt:lpstr>ДРЕВНЯЯ ГРЕЦИЯ</vt:lpstr>
      <vt:lpstr>Слайд 2</vt:lpstr>
      <vt:lpstr>Слайд 3</vt:lpstr>
      <vt:lpstr>Слайд 4</vt:lpstr>
      <vt:lpstr>Солон</vt:lpstr>
      <vt:lpstr>Перикл</vt:lpstr>
      <vt:lpstr>Фемистокл</vt:lpstr>
      <vt:lpstr>Дракон </vt:lpstr>
      <vt:lpstr>« Кот в мешке»</vt:lpstr>
      <vt:lpstr>« Кот в мешке»</vt:lpstr>
      <vt:lpstr>« Кот в мешке»</vt:lpstr>
      <vt:lpstr>« Кот в мешке»</vt:lpstr>
      <vt:lpstr>« Кот в мешке»</vt:lpstr>
      <vt:lpstr>« Наведите порядок» </vt:lpstr>
      <vt:lpstr>«Конкурс экскурсоводов» </vt:lpstr>
      <vt:lpstr>Слайд 16</vt:lpstr>
      <vt:lpstr>«Конкурс экскурсоводов» </vt:lpstr>
      <vt:lpstr> «Конкурс экскурсоводов» </vt:lpstr>
      <vt:lpstr>Используемые ресурсы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урок повторения</dc:subject>
  <dc:creator>user</dc:creator>
  <cp:lastModifiedBy>user</cp:lastModifiedBy>
  <cp:revision>29</cp:revision>
  <dcterms:created xsi:type="dcterms:W3CDTF">2019-10-27T17:35:38Z</dcterms:created>
  <dcterms:modified xsi:type="dcterms:W3CDTF">2019-10-27T19:11:02Z</dcterms:modified>
  <cp:category>5 класс</cp:category>
  <cp:contentStatus>игра-путешествие</cp:contentStatus>
</cp:coreProperties>
</file>