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57" r:id="rId22"/>
    <p:sldId id="278" r:id="rId23"/>
    <p:sldId id="279" r:id="rId24"/>
    <p:sldId id="283" r:id="rId25"/>
    <p:sldId id="285" r:id="rId26"/>
    <p:sldId id="284" r:id="rId27"/>
    <p:sldId id="286" r:id="rId28"/>
    <p:sldId id="287" r:id="rId29"/>
    <p:sldId id="281" r:id="rId30"/>
    <p:sldId id="277" r:id="rId31"/>
    <p:sldId id="282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C1EFF-66E7-4E22-A397-AC45E9534D15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F6A32-D6ED-4E27-BB21-C5D46EAF91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3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AF6A32-D6ED-4E27-BB21-C5D46EAF918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445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AF6A32-D6ED-4E27-BB21-C5D46EAF918C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078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91FA14-5CD3-DB93-5CB3-E14657E81E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E7C6811-AB60-C1FC-BA7C-78EA9F90C3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A3D7F8-AA6E-D23B-B886-C4D1484E7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2506-6AF1-4644-AD4E-C58967C3CA6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8FF9F9-1360-0EBF-218A-3883FD37D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2D0068-5710-5904-B7C0-7C5AFE8CB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8DF2-643A-4BD7-9B92-CA6FFFA0B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85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CC9BE2-78EF-D377-A66C-8128A5979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90C91B2-139E-DF62-5D02-D49B5465C8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05E8F3-C770-6AAE-2196-9F4487B98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2506-6AF1-4644-AD4E-C58967C3CA6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5B2D92-6C33-156E-A0C8-DF131958E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615029-1416-6C0A-735A-25D35A411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8DF2-643A-4BD7-9B92-CA6FFFA0B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731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888D3F8-2C3B-D4D0-6320-AD32FBF806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ADF89F-0B84-F868-FD6C-DE9424BD66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36FE79-73B6-09BD-83A4-9DAD1AFE0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2506-6AF1-4644-AD4E-C58967C3CA6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C2D27E-C434-4550-01F7-554BD6E5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A8335B-3343-C22F-1DC4-F520C0F91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8DF2-643A-4BD7-9B92-CA6FFFA0B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438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8AF187-9164-4A98-CD6F-93880E4AD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09BEF6-61EC-BBDF-6F4C-992C5C4BC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8BC7E5-F8AD-612E-FE62-BCC6946AF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2506-6AF1-4644-AD4E-C58967C3CA6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3EB2C3-BFD4-1CD5-F936-A7B1C62C0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9DD472-EAB8-22CB-CF33-3567FFB71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8DF2-643A-4BD7-9B92-CA6FFFA0B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194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D25290-7943-C9A1-17D5-F141433CE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4038BA-AEFF-8CB7-86BB-AC8B44C852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1D69C9-E0BC-965A-1D6C-C4824B7F5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2506-6AF1-4644-AD4E-C58967C3CA6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CAD38B-1542-4DD1-2EB1-74EB46B50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E6C877-CF97-6306-A1AA-5E5672D4D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8DF2-643A-4BD7-9B92-CA6FFFA0B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546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44AFBA-863D-EC9A-5B40-329127CDF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FB7219-2370-37B0-16AE-8A75780904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F57D60C-9EF7-E57F-6671-ED6241A23A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2FB914-8BC7-ABB3-9F51-58F85750C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2506-6AF1-4644-AD4E-C58967C3CA6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B573EF3-1957-835D-FB96-8BD3395A7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DC262A8-E875-B9DE-3888-01FC8BC97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8DF2-643A-4BD7-9B92-CA6FFFA0B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81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76CCD9-0709-85A8-D166-8E7A97F5F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CA102FD-8A2C-0F9F-DE97-5C5B09E820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CA77CEF-4E3E-5AD7-C562-E5B69E8A88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0F6F99E-5BC5-9308-C655-7C435E112B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D55E02E-512E-C158-7A84-CCF95F8B8B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91AFE14-E7AC-0907-D842-ED52B2860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2506-6AF1-4644-AD4E-C58967C3CA6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F215A41-32A2-019B-7492-C5B647541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75B105A-EA7C-323B-B4E4-34FC26EED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8DF2-643A-4BD7-9B92-CA6FFFA0B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021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80D578-005B-770D-2195-F39E48A65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618381D-1D54-2E56-13D9-2FFB4D597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2506-6AF1-4644-AD4E-C58967C3CA6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42F67C9-B993-6894-B46B-CCDCD44E9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C77E573-0684-B1C0-C72F-E58AB57D7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8DF2-643A-4BD7-9B92-CA6FFFA0B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129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D632CAF-D9B2-028A-6F78-EE7EAAD0E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2506-6AF1-4644-AD4E-C58967C3CA6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7C3EA5F-3524-F1F7-0BAD-2A17A6C3C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20B4EAE-1528-8D4F-31FD-F157E81F9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8DF2-643A-4BD7-9B92-CA6FFFA0B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456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F2F232-CE2E-8ACA-D324-112BC227A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5F20AE-D715-647A-7770-FCF031890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6EB9BAA-8B52-7BCD-F4F7-D6689FD08F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9793BB6-8765-7941-8BB9-B35BF4220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2506-6AF1-4644-AD4E-C58967C3CA6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DBE4D1-1A7C-F1CC-3E5B-DC48ABD23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784B8B8-66EF-426A-4F4F-243778C21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8DF2-643A-4BD7-9B92-CA6FFFA0B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729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839FBB-CA68-6BB3-95A7-28C9A3A72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9F12C41-0C3E-6948-0257-98DE5D2810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1FC46AC-BDB2-45DA-4ADA-7BB8AC264D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40F9F0-F67E-FA22-3039-34CF24071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2506-6AF1-4644-AD4E-C58967C3CA6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EAF602-73BE-B284-A6D8-486DFB58B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E580591-8CDC-03A4-F33C-A4F608E06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08DF2-643A-4BD7-9B92-CA6FFFA0B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29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055C20-4E1C-9D78-B205-DDA55FF3B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B832564-EC78-AF46-AD64-58BD69169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2CF5AC-5867-10D9-DB1B-C20D12756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A2506-6AF1-4644-AD4E-C58967C3CA60}" type="datetimeFigureOut">
              <a:rPr lang="ru-RU" smtClean="0"/>
              <a:t>03.09.2025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044466-2CC4-B13C-53AA-05757F9662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E5A726-FE11-B135-7E24-5124DAF568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08DF2-643A-4BD7-9B92-CA6FFFA0BA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384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864AB54-2BB4-A512-8B3B-42F960412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79EFD00-1DD6-CB21-79DF-17DEFC2E4AE6}"/>
              </a:ext>
            </a:extLst>
          </p:cNvPr>
          <p:cNvSpPr txBox="1"/>
          <p:nvPr/>
        </p:nvSpPr>
        <p:spPr>
          <a:xfrm>
            <a:off x="1302327" y="517237"/>
            <a:ext cx="879301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>
                    <a:lumMod val="50000"/>
                  </a:schemeClr>
                </a:solidFill>
              </a:rPr>
              <a:t>VIII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Всероссийский педагогический конкурс</a:t>
            </a:r>
          </a:p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«Моё лучшее мероприятие»</a:t>
            </a:r>
          </a:p>
          <a:p>
            <a:pPr algn="ctr"/>
            <a:endParaRPr lang="ru-RU" sz="2400" dirty="0">
              <a:solidFill>
                <a:srgbClr val="C00000"/>
              </a:solidFill>
            </a:endParaRPr>
          </a:p>
          <a:p>
            <a:pPr algn="ctr"/>
            <a:endParaRPr lang="ru-RU" sz="2400" dirty="0">
              <a:solidFill>
                <a:srgbClr val="C00000"/>
              </a:solidFill>
            </a:endParaRP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Краткосрочный дистанционный образовательный 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детско-родительский курс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для детей старшего дошкольного возраста 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«Наша Армия родная»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</a:rPr>
              <a:t>(Посвящается 80-летию Великой Победы)</a:t>
            </a:r>
          </a:p>
          <a:p>
            <a:pPr algn="ctr"/>
            <a:endParaRPr lang="ru-RU" sz="2400" dirty="0">
              <a:solidFill>
                <a:srgbClr val="C00000"/>
              </a:solidFill>
            </a:endParaRPr>
          </a:p>
          <a:p>
            <a:pPr algn="ctr"/>
            <a:endParaRPr lang="ru-RU" sz="2400" dirty="0">
              <a:solidFill>
                <a:srgbClr val="C00000"/>
              </a:solidFill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Автор: </a:t>
            </a:r>
            <a:r>
              <a:rPr lang="ru-RU" sz="2400" dirty="0">
                <a:solidFill>
                  <a:srgbClr val="C00000"/>
                </a:solidFill>
              </a:rPr>
              <a:t>воспитатель МБДОУ МО Плавский район 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</a:rPr>
              <a:t>«Центр развития ребёнка – детский сад «Берёзка»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3200" b="1" dirty="0">
                <a:solidFill>
                  <a:srgbClr val="C00000"/>
                </a:solidFill>
              </a:rPr>
              <a:t>Рибчинская Марина Валентиновна</a:t>
            </a:r>
          </a:p>
        </p:txBody>
      </p:sp>
    </p:spTree>
    <p:extLst>
      <p:ext uri="{BB962C8B-B14F-4D97-AF65-F5344CB8AC3E}">
        <p14:creationId xmlns:p14="http://schemas.microsoft.com/office/powerpoint/2010/main" val="4142592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A26DDC-165F-F019-389E-09472EC4A3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9F446A6-3D19-DA50-E8AC-BA839188D1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82D4D15-F4E7-8160-8CFB-FE6D781585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0743" y="175489"/>
            <a:ext cx="4834279" cy="362989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95C1D3D-013D-B12D-7287-07E74775BCB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193" y="627100"/>
            <a:ext cx="4207698" cy="5603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590497C-6BBB-45C3-AB4E-C6EB194562CE}"/>
              </a:ext>
            </a:extLst>
          </p:cNvPr>
          <p:cNvSpPr txBox="1"/>
          <p:nvPr/>
        </p:nvSpPr>
        <p:spPr>
          <a:xfrm>
            <a:off x="6022109" y="4184073"/>
            <a:ext cx="46129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Награждение команд памятными подарками</a:t>
            </a:r>
          </a:p>
          <a:p>
            <a:pPr algn="ctr"/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Минута молчания</a:t>
            </a:r>
          </a:p>
        </p:txBody>
      </p:sp>
    </p:spTree>
    <p:extLst>
      <p:ext uri="{BB962C8B-B14F-4D97-AF65-F5344CB8AC3E}">
        <p14:creationId xmlns:p14="http://schemas.microsoft.com/office/powerpoint/2010/main" val="2227572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A5D913-CBB7-467F-436D-B8B68DA27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15A105E-E49E-05FB-5542-A9004D0B1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B1B8AA-8FDD-978C-852B-EF950ED7D5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3283" y="203198"/>
            <a:ext cx="7000644" cy="52565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ACBB9B-3760-67F1-82AC-079E3BBC6B87}"/>
              </a:ext>
            </a:extLst>
          </p:cNvPr>
          <p:cNvSpPr txBox="1"/>
          <p:nvPr/>
        </p:nvSpPr>
        <p:spPr>
          <a:xfrm>
            <a:off x="1209964" y="5745018"/>
            <a:ext cx="86175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«Мы гордимся нашими земляками, </a:t>
            </a:r>
          </a:p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ведь благодаря их отваге город снова стал свободным!»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566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161CE7-A7B1-C9C0-7D83-197B7E2FED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4EE2DC6-C781-26D2-1935-B924C1709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5BBF5D-21E3-5B48-291B-B11C779772EE}"/>
              </a:ext>
            </a:extLst>
          </p:cNvPr>
          <p:cNvSpPr txBox="1"/>
          <p:nvPr/>
        </p:nvSpPr>
        <p:spPr>
          <a:xfrm>
            <a:off x="2050473" y="1459230"/>
            <a:ext cx="837738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Занятие по познавательному развитию </a:t>
            </a:r>
          </a:p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«Прорыв блокады Ленинграда»</a:t>
            </a:r>
          </a:p>
          <a:p>
            <a:pPr algn="ctr"/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Цель занятия: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Рассказать детям дошкольного возраста о героизме жителей города Ленинград во время Великой Отечественной войны, развить чувство патриотизма и уважения к подвигам предков.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9832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68004-E198-961E-2C8E-9B5A7A968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EE969AA-5466-065C-617D-25F2CF72E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7408A7B-55BF-9BF6-93E5-DAE931843CD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32508" y="3069532"/>
            <a:ext cx="4396510" cy="329738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EBB8A75-D60D-9084-162E-24EBBD6299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688" y="127751"/>
            <a:ext cx="5139638" cy="62391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FE4068-B177-C97B-0C35-9280455553CE}"/>
              </a:ext>
            </a:extLst>
          </p:cNvPr>
          <p:cNvSpPr txBox="1"/>
          <p:nvPr/>
        </p:nvSpPr>
        <p:spPr>
          <a:xfrm>
            <a:off x="1615053" y="719158"/>
            <a:ext cx="3352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«Во время Великой Отечественной войны город Ленинград оказался окруженным врагом — началась блокада»</a:t>
            </a:r>
          </a:p>
        </p:txBody>
      </p:sp>
    </p:spTree>
    <p:extLst>
      <p:ext uri="{BB962C8B-B14F-4D97-AF65-F5344CB8AC3E}">
        <p14:creationId xmlns:p14="http://schemas.microsoft.com/office/powerpoint/2010/main" val="11500221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DBA309-23A3-22B6-0760-0CD068EADB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D9095C8-93FD-0CD8-0FF1-B4820CB09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286210F-A5A9-FDF5-E414-B24F65481CA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317672" y="8659"/>
            <a:ext cx="4359564" cy="326967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2CFACD-5053-5320-7800-DB5F98EC25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70344" y="2839024"/>
            <a:ext cx="4770583" cy="357793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3B56855-B179-EC1B-2F78-A984F5D164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772727" y="3484991"/>
            <a:ext cx="4359564" cy="32696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9A4903-F4AC-2FB4-5141-E2A5E2FBD070}"/>
              </a:ext>
            </a:extLst>
          </p:cNvPr>
          <p:cNvSpPr txBox="1"/>
          <p:nvPr/>
        </p:nvSpPr>
        <p:spPr>
          <a:xfrm>
            <a:off x="1893455" y="452582"/>
            <a:ext cx="39808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История блокадного Ленинграда 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в фотографиях</a:t>
            </a:r>
          </a:p>
        </p:txBody>
      </p:sp>
    </p:spTree>
    <p:extLst>
      <p:ext uri="{BB962C8B-B14F-4D97-AF65-F5344CB8AC3E}">
        <p14:creationId xmlns:p14="http://schemas.microsoft.com/office/powerpoint/2010/main" val="3396277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33EDE-0597-7F1A-394D-816528644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8FAF9DD-7C03-05E7-37CD-AA08242A5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01060D3-3E7B-847C-AFCB-BAB7B09E32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57677" y="2653143"/>
            <a:ext cx="5224704" cy="391852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000AE3-969E-5A22-9ACB-06C708505BE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535660" y="251687"/>
            <a:ext cx="5224702" cy="39185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C1B9430-09FD-8761-C274-774F940A9021}"/>
              </a:ext>
            </a:extLst>
          </p:cNvPr>
          <p:cNvSpPr txBox="1"/>
          <p:nvPr/>
        </p:nvSpPr>
        <p:spPr>
          <a:xfrm>
            <a:off x="5797356" y="4858327"/>
            <a:ext cx="47013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Разрезные картинки «Военная техника»</a:t>
            </a:r>
          </a:p>
        </p:txBody>
      </p:sp>
    </p:spTree>
    <p:extLst>
      <p:ext uri="{BB962C8B-B14F-4D97-AF65-F5344CB8AC3E}">
        <p14:creationId xmlns:p14="http://schemas.microsoft.com/office/powerpoint/2010/main" val="5367923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548687-606C-75DC-4488-A8AFF7C54A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A5DC27E-17EC-A94C-24FE-EE9038815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351B17E-A07B-1767-B23C-5FCF976145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04797" y="2503054"/>
            <a:ext cx="5039976" cy="377998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7374EDA-7A9F-25F7-289A-2A7ACE16C6A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645172" y="260924"/>
            <a:ext cx="5336861" cy="400264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4AFF249-8E3F-7DB9-F780-61F67B132800}"/>
              </a:ext>
            </a:extLst>
          </p:cNvPr>
          <p:cNvSpPr txBox="1"/>
          <p:nvPr/>
        </p:nvSpPr>
        <p:spPr>
          <a:xfrm>
            <a:off x="5938982" y="4692073"/>
            <a:ext cx="47105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Изобразительная деятельность </a:t>
            </a:r>
          </a:p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«Дорога жизни»</a:t>
            </a:r>
          </a:p>
        </p:txBody>
      </p:sp>
    </p:spTree>
    <p:extLst>
      <p:ext uri="{BB962C8B-B14F-4D97-AF65-F5344CB8AC3E}">
        <p14:creationId xmlns:p14="http://schemas.microsoft.com/office/powerpoint/2010/main" val="10308858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A0962B-769E-7332-0670-28A6F5B39D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EA32ECC-E26B-BACA-75D8-C0BD52DDEA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281F6A2-0550-0724-F606-FEFB33F87B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95563" y="2662382"/>
            <a:ext cx="5163127" cy="387234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90B4358-6259-B754-057F-DC58F697BE3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674205" y="260926"/>
            <a:ext cx="5003031" cy="37522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A53BCDB-209F-A464-9B64-1EDDF70C9F7F}"/>
              </a:ext>
            </a:extLst>
          </p:cNvPr>
          <p:cNvSpPr txBox="1"/>
          <p:nvPr/>
        </p:nvSpPr>
        <p:spPr>
          <a:xfrm>
            <a:off x="5860303" y="4598554"/>
            <a:ext cx="499213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Вечный огонь – вечная память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жителям 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и освободителям города!</a:t>
            </a:r>
          </a:p>
        </p:txBody>
      </p:sp>
    </p:spTree>
    <p:extLst>
      <p:ext uri="{BB962C8B-B14F-4D97-AF65-F5344CB8AC3E}">
        <p14:creationId xmlns:p14="http://schemas.microsoft.com/office/powerpoint/2010/main" val="1875673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70F80-9C8B-1A08-681B-59850CC1C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4B0C4BA-FD01-E093-3775-60653E10A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467429C-78AA-EA9E-41A5-5B5D0B352CB7}"/>
              </a:ext>
            </a:extLst>
          </p:cNvPr>
          <p:cNvSpPr txBox="1"/>
          <p:nvPr/>
        </p:nvSpPr>
        <p:spPr>
          <a:xfrm>
            <a:off x="1838037" y="535900"/>
            <a:ext cx="7897091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Военно-патриотическая игра для дошкольников</a:t>
            </a:r>
          </a:p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 «Маленький разведчик»</a:t>
            </a:r>
          </a:p>
          <a:p>
            <a:pPr algn="ctr"/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Цель игры: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Формирование патриотического сознания детей дошкольного возраста посредством игровой деятельности, направленной на развитие интереса к истории своей страны, её героям и подвигам во времена Великой Отечественной войны.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108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F6A4E-3169-290D-5252-88A45E6022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85182A1-7549-FCDA-1BC9-B7214F791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ECA8A3E-1AB5-49F3-2BA1-8E33687A60A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054" y="2264794"/>
            <a:ext cx="5560291" cy="444542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718A6B8-8AFC-2FE8-E489-AD6C27048EB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001" y="166254"/>
            <a:ext cx="4290432" cy="57865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A47A16C-B4EF-E017-74A1-CE75B1600E63}"/>
              </a:ext>
            </a:extLst>
          </p:cNvPr>
          <p:cNvSpPr txBox="1"/>
          <p:nvPr/>
        </p:nvSpPr>
        <p:spPr>
          <a:xfrm>
            <a:off x="2124364" y="572655"/>
            <a:ext cx="3768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Построение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и приветствие команд</a:t>
            </a:r>
          </a:p>
        </p:txBody>
      </p:sp>
    </p:spTree>
    <p:extLst>
      <p:ext uri="{BB962C8B-B14F-4D97-AF65-F5344CB8AC3E}">
        <p14:creationId xmlns:p14="http://schemas.microsoft.com/office/powerpoint/2010/main" val="4040233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0F7F17-0064-54FA-26D6-E9666B6A8A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2069781-6545-6DEE-D7DA-31A425EA24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3BA54F-14B4-8C8F-AB7C-FA3081AB4751}"/>
              </a:ext>
            </a:extLst>
          </p:cNvPr>
          <p:cNvSpPr txBox="1"/>
          <p:nvPr/>
        </p:nvSpPr>
        <p:spPr>
          <a:xfrm>
            <a:off x="1902690" y="1071418"/>
            <a:ext cx="8534400" cy="4455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Аннотация курса</a:t>
            </a:r>
            <a:endParaRPr lang="ru-RU" sz="3600" kern="1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kern="1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Дистанционный детско-родительский курс </a:t>
            </a:r>
            <a:r>
              <a:rPr lang="ru-RU" sz="28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«Наша армия родная»</a:t>
            </a:r>
            <a:r>
              <a:rPr lang="ru-RU" sz="2800" kern="1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разработан специально для старших дошкольников и направлен на формирование патриотического сознания и уважения к защитникам Отечества среди детей дошкольного возраста. Курс помогает детям познакомиться с историей и традициями русской армии, воспитывая чувство гордости за свою страну и её защитников.</a:t>
            </a:r>
          </a:p>
        </p:txBody>
      </p:sp>
    </p:spTree>
    <p:extLst>
      <p:ext uri="{BB962C8B-B14F-4D97-AF65-F5344CB8AC3E}">
        <p14:creationId xmlns:p14="http://schemas.microsoft.com/office/powerpoint/2010/main" val="37006306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13921E-A249-139F-700B-2D4357783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A353070-FA0B-F527-66A7-8B3EB2E42D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5C1214-2AAD-3A15-E779-5C3CCA765BF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255" y="2694342"/>
            <a:ext cx="5391371" cy="399740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39CFEBA-121C-BCD3-3225-67042720CA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8307" y="135869"/>
            <a:ext cx="5036338" cy="373416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DD38EDD-3017-2213-6B41-1846E3D48F6B}"/>
              </a:ext>
            </a:extLst>
          </p:cNvPr>
          <p:cNvSpPr txBox="1"/>
          <p:nvPr/>
        </p:nvSpPr>
        <p:spPr>
          <a:xfrm>
            <a:off x="5975927" y="4304145"/>
            <a:ext cx="46643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«Маршрут разведки»:</a:t>
            </a:r>
          </a:p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Командное прохождение </a:t>
            </a:r>
          </a:p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полосы препятствий</a:t>
            </a:r>
          </a:p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«Шифровка секретного послания»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9066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7F9B751-9657-3E26-9A46-623F70EAE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305451-266C-BB7F-EFBC-AB9E4C33C0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291" y="2623127"/>
            <a:ext cx="5271299" cy="390837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A521682-0556-9E6B-BBE2-8AC3E835F43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5576" y="212436"/>
            <a:ext cx="4444517" cy="5994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A84C41-53A4-D2D2-F916-C36F0A5C9A5D}"/>
              </a:ext>
            </a:extLst>
          </p:cNvPr>
          <p:cNvSpPr txBox="1"/>
          <p:nvPr/>
        </p:nvSpPr>
        <p:spPr>
          <a:xfrm>
            <a:off x="1985818" y="498764"/>
            <a:ext cx="3556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Восстановление «чертежа»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военной техники</a:t>
            </a:r>
          </a:p>
        </p:txBody>
      </p:sp>
    </p:spTree>
    <p:extLst>
      <p:ext uri="{BB962C8B-B14F-4D97-AF65-F5344CB8AC3E}">
        <p14:creationId xmlns:p14="http://schemas.microsoft.com/office/powerpoint/2010/main" val="2269792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69FB9A-CC75-7B76-7A4C-476FD523A8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8FEAA9E-A718-E3C0-E60F-8C1C4FDFCE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49C0BED-4CEE-19D0-EF89-B777722D10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0291" y="203200"/>
            <a:ext cx="5190836" cy="389312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9BCB5DD-14C1-F5B9-AFDE-07CF14548BB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927" y="2512291"/>
            <a:ext cx="5190835" cy="38931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082BCB0-9959-B289-42A5-5D09D935D2CF}"/>
              </a:ext>
            </a:extLst>
          </p:cNvPr>
          <p:cNvSpPr txBox="1"/>
          <p:nvPr/>
        </p:nvSpPr>
        <p:spPr>
          <a:xfrm>
            <a:off x="6373092" y="4523056"/>
            <a:ext cx="375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«Сбор 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разведданных»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F0EDBD-85C8-369E-C157-7DC1E9B3DB39}"/>
              </a:ext>
            </a:extLst>
          </p:cNvPr>
          <p:cNvSpPr txBox="1"/>
          <p:nvPr/>
        </p:nvSpPr>
        <p:spPr>
          <a:xfrm>
            <a:off x="2013527" y="1195656"/>
            <a:ext cx="25122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«Доставка боеприпасов»</a:t>
            </a:r>
          </a:p>
        </p:txBody>
      </p:sp>
    </p:spTree>
    <p:extLst>
      <p:ext uri="{BB962C8B-B14F-4D97-AF65-F5344CB8AC3E}">
        <p14:creationId xmlns:p14="http://schemas.microsoft.com/office/powerpoint/2010/main" val="2527487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21A87E-CD18-8111-6276-E0960BDC13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C032CEE-16AA-0CE5-31CA-60EDB2D07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D2824D7-6054-568C-98BE-05BE8F1FF4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968" y="3669284"/>
            <a:ext cx="5384142" cy="302409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06ECCC2-B6B6-E544-6F7D-64818982D8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8226" y="1550308"/>
            <a:ext cx="5009846" cy="375738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771100-7D09-79D2-BB06-24D1E845E00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5688" y="521020"/>
            <a:ext cx="3878422" cy="29079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0E3A05-F238-BD19-8791-DFA6FBBBD900}"/>
              </a:ext>
            </a:extLst>
          </p:cNvPr>
          <p:cNvSpPr txBox="1"/>
          <p:nvPr/>
        </p:nvSpPr>
        <p:spPr>
          <a:xfrm>
            <a:off x="5578765" y="5981489"/>
            <a:ext cx="39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Полоса препятствий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AE311F-A86E-833D-05FC-8A376BCCD7B2}"/>
              </a:ext>
            </a:extLst>
          </p:cNvPr>
          <p:cNvSpPr txBox="1"/>
          <p:nvPr/>
        </p:nvSpPr>
        <p:spPr>
          <a:xfrm>
            <a:off x="5514110" y="784619"/>
            <a:ext cx="4100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«Эвакуация раненых»</a:t>
            </a:r>
          </a:p>
        </p:txBody>
      </p:sp>
    </p:spTree>
    <p:extLst>
      <p:ext uri="{BB962C8B-B14F-4D97-AF65-F5344CB8AC3E}">
        <p14:creationId xmlns:p14="http://schemas.microsoft.com/office/powerpoint/2010/main" val="25154832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FC3513A-8B9A-1B90-8570-5F620D9143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0138D20-1697-2C97-2F02-1F6628E8AC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7119" y="316547"/>
            <a:ext cx="5077827" cy="376492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310704E-C89E-40CF-690F-C034E76D0C3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37" y="2499111"/>
            <a:ext cx="5243590" cy="38878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0F4D59-DBAA-F3CE-C8D7-AAAF34AA53CA}"/>
              </a:ext>
            </a:extLst>
          </p:cNvPr>
          <p:cNvSpPr txBox="1"/>
          <p:nvPr/>
        </p:nvSpPr>
        <p:spPr>
          <a:xfrm>
            <a:off x="6096000" y="4461164"/>
            <a:ext cx="43965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Подведение итогов игры. </a:t>
            </a:r>
          </a:p>
          <a:p>
            <a:pPr algn="ctr"/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Награждение победителей</a:t>
            </a:r>
          </a:p>
        </p:txBody>
      </p:sp>
    </p:spTree>
    <p:extLst>
      <p:ext uri="{BB962C8B-B14F-4D97-AF65-F5344CB8AC3E}">
        <p14:creationId xmlns:p14="http://schemas.microsoft.com/office/powerpoint/2010/main" val="17288458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92D09B8-171D-0E35-B011-45AE168EB7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457D289-593C-6E97-3F56-79AE0E03C7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42337" y="2831894"/>
            <a:ext cx="5171190" cy="387839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EC6F8C-C446-FBE3-7398-68FCBC6D184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576147" y="2831893"/>
            <a:ext cx="5171188" cy="38783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E77DFED-4974-FCF2-36EB-849EAB8AD720}"/>
              </a:ext>
            </a:extLst>
          </p:cNvPr>
          <p:cNvSpPr txBox="1"/>
          <p:nvPr/>
        </p:nvSpPr>
        <p:spPr>
          <a:xfrm>
            <a:off x="1930400" y="471055"/>
            <a:ext cx="803563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Беседа «Наш земляк дважды герой Советского Союза Б.Ф. Сафонов»</a:t>
            </a:r>
          </a:p>
          <a:p>
            <a:endParaRPr lang="ru-RU" sz="20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Цель: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Формирование представления детей о героическом прошлом своей малой родины, её выдающихся жителях. Развитие познавательного интереса к истории родного края и своего народа.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60408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17B373E-0D79-FE87-722C-6C467FB8F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EE18E8-1C60-5760-BD5B-6E9607C94DE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0871" y="2487439"/>
            <a:ext cx="5180136" cy="388510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6227AA-58FE-A0F9-D0CB-0FDBFB618D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7480" y="377535"/>
            <a:ext cx="5403273" cy="40524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AC36E4-B0DF-46F1-9AC1-A5CACF36BD2F}"/>
              </a:ext>
            </a:extLst>
          </p:cNvPr>
          <p:cNvSpPr txBox="1"/>
          <p:nvPr/>
        </p:nvSpPr>
        <p:spPr>
          <a:xfrm>
            <a:off x="5517479" y="4793673"/>
            <a:ext cx="512281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Возложение цветов </a:t>
            </a:r>
          </a:p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 памятнику </a:t>
            </a:r>
          </a:p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Б.Ф. Сафонова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37827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689815A-83D1-A829-43B7-E55AE8EEB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7602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7D27F93-7DE5-86AE-9CEA-FCAEAA9A27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9289" y="1860897"/>
            <a:ext cx="4906223" cy="279162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9041D92-3A9C-5522-99FD-B93E9F6A18F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84801" y="456309"/>
            <a:ext cx="5292436" cy="31790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8D558DB-F8DB-2E39-AA81-53EEF7F7F7B4}"/>
              </a:ext>
            </a:extLst>
          </p:cNvPr>
          <p:cNvSpPr txBox="1"/>
          <p:nvPr/>
        </p:nvSpPr>
        <p:spPr>
          <a:xfrm>
            <a:off x="443347" y="4351356"/>
            <a:ext cx="1038338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Беседа</a:t>
            </a:r>
          </a:p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«Сталинградской  битве посвящается…»</a:t>
            </a:r>
          </a:p>
          <a:p>
            <a:endParaRPr lang="ru-RU" sz="20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Цель: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Прививать детям чувство гордости за героизм предков. Воспитывать уважение к подвигам героев войны. Показать значение дружбы, взаимовыручки и сплоченности перед лицом опасности. Создать образ Победы как общего дела всех народов Советского Союза.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73172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6F16CEA-9424-9262-31C5-7F8F732AD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F6AEEAD-D31F-AE05-808B-6B310B7035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5490" y="3640020"/>
            <a:ext cx="4165432" cy="312407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138F09A-991B-9A6A-5ECA-62D44A5359F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930567" y="164393"/>
            <a:ext cx="4165433" cy="31240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5AEB37-BA44-939F-4A58-72163043D32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096000" y="3640020"/>
            <a:ext cx="4165432" cy="31240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48C6C6-472A-B6D7-A229-7C460A7210BF}"/>
              </a:ext>
            </a:extLst>
          </p:cNvPr>
          <p:cNvSpPr txBox="1"/>
          <p:nvPr/>
        </p:nvSpPr>
        <p:spPr>
          <a:xfrm>
            <a:off x="6474691" y="452582"/>
            <a:ext cx="416543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Продуктивная деятельность: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Открытки и письма 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для участников 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Специальной Военной Операции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0142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472090F-603A-F64B-A01C-CD0E841D4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6A98229-FCC1-EAD8-A3D5-082422658C0A}"/>
              </a:ext>
            </a:extLst>
          </p:cNvPr>
          <p:cNvSpPr txBox="1"/>
          <p:nvPr/>
        </p:nvSpPr>
        <p:spPr>
          <a:xfrm>
            <a:off x="1445491" y="378805"/>
            <a:ext cx="930101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Результативность:</a:t>
            </a:r>
          </a:p>
          <a:p>
            <a:pPr algn="ctr"/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      В результате проведённой работы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воспитанники узнали историю возникновения Вооруженных Сил России, умеют различать виды войск и военную технику, осведомлены о символике российских вооруженных сил, понимают значение профессии военного и роли армии в защите Родины, называют имена известных героев Великой Отечественной войны, активно участвуют в инсценировках праздников, викторинах, играх по мотивам военных традиций, а так же в подготовке подарков ветеранам, поздравительных открыток мужчинам ко Дню защитника Отечества, проявляют уважение и гордость за свою страну и армию, у ребят развиты навыки коллективной игры и взаимодействия;  проявляют интерес к рассказам воспитателя, внимательно слушают рассказы о подвигах защитников страны. </a:t>
            </a: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   Родители воспитанников активно участвовали в образовательных мероприятиях, играх и беседах с детьми, поддерживали увлечение детей историей и традициями вооружённых сил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3306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8B6B6F-3A22-CA5C-7D8B-5534C1A101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0570FB9-486E-283C-0538-01EF265EB4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604AD9-BC95-B9CF-136F-F0700DF3C367}"/>
              </a:ext>
            </a:extLst>
          </p:cNvPr>
          <p:cNvSpPr txBox="1"/>
          <p:nvPr/>
        </p:nvSpPr>
        <p:spPr>
          <a:xfrm>
            <a:off x="1413163" y="289679"/>
            <a:ext cx="9365673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АКТУАЛЬНОСТЬ:</a:t>
            </a:r>
          </a:p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Изучение темы "Наша Армия родная" помогает детям осознать важность службы в армии, понимать значение военной профессии и роль военнослужащих в обеспечении безопасности государства.</a:t>
            </a:r>
          </a:p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    Родители играют ключевую роль в формировании мировоззрения своего ребенка. Обсуждение темы армии дома, совместные мероприятия, посещение музеев и памятных мест помогают укрепить семейные ценности и прививать любовь к Родине. Совместное участие родителей и детей в мероприятиях, посвященных Дню защитника Отечества, укрепляет связь поколений и формирует позитивное отношение к службе в вооруженных силах.</a:t>
            </a:r>
          </a:p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    Таким образом, тема "Наша армия родная" является актуальной и важной для воспитания подрастающего поколения. Организация тематических мероприятий, проведение бесед и занятий, связанных с армией, положительно влияет на развитие детей и способствует укреплению семейных ценностей.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0921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B4F2BB-CEEB-6D5B-67A2-4BB167AEE1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74E912-FCCC-9893-2CAD-99C9D07540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AAB54FF-8C71-440B-340F-36B0FA9DD110}"/>
              </a:ext>
            </a:extLst>
          </p:cNvPr>
          <p:cNvSpPr txBox="1"/>
          <p:nvPr/>
        </p:nvSpPr>
        <p:spPr>
          <a:xfrm>
            <a:off x="1667164" y="175712"/>
            <a:ext cx="8857672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Методические рекомендации педагогам:</a:t>
            </a:r>
          </a:p>
          <a:p>
            <a:pPr algn="ctr"/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-Подбор иллюстративного материала (картины, иллюстрации).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-Создание тематической экспозиции в группе («Уголок мужества»).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-Организация выставки книг, рассказов, сказок, мультфильмов, посвященных героям Отечества.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-Избегать перегрузки информацией, рассказывать доступно и интересно.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-Использовать разнообразные формы взаимодействия (игры, беседы, просмотр видеоматериалов).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-Привлекать родителей к участию в мероприятиях, организовывать семейные встречи и совместные проекты.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-Обращать внимание на развитие самостоятельности ребенка в принятии решений, выборе сюжета игры, творческого выражения своего отношения к историческим событиям.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68577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7F59AD3-30A2-634B-A7DE-4DF745B8F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A28716A-145C-D5E7-635C-578E3BD68436}"/>
              </a:ext>
            </a:extLst>
          </p:cNvPr>
          <p:cNvSpPr txBox="1"/>
          <p:nvPr/>
        </p:nvSpPr>
        <p:spPr>
          <a:xfrm>
            <a:off x="1810327" y="2151727"/>
            <a:ext cx="78509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accent2">
                    <a:lumMod val="50000"/>
                  </a:schemeClr>
                </a:solidFill>
              </a:rPr>
              <a:t>Спасибо</a:t>
            </a:r>
          </a:p>
          <a:p>
            <a:pPr algn="ctr"/>
            <a:r>
              <a:rPr lang="ru-RU" sz="8000" b="1" dirty="0">
                <a:solidFill>
                  <a:schemeClr val="accent2">
                    <a:lumMod val="50000"/>
                  </a:schemeClr>
                </a:solidFill>
              </a:rPr>
              <a:t>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47279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B75151-CF1D-B91E-360A-4772CDB4DD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8406E7B-8174-5768-E86E-A625FF989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2881BB5-D2BD-AAAA-BC9E-0ABD0CC83BEC}"/>
              </a:ext>
            </a:extLst>
          </p:cNvPr>
          <p:cNvSpPr txBox="1"/>
          <p:nvPr/>
        </p:nvSpPr>
        <p:spPr>
          <a:xfrm>
            <a:off x="1542473" y="129309"/>
            <a:ext cx="9328727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Цель: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Формирование представлений старших дошкольников о героическом прошлом нашей страны посредством изучения истории отечественной Армии, воспитания патриотизма, уважения к воинской доблести предков и гордости за свою Родину.</a:t>
            </a: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Задачи: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u="sng" dirty="0">
                <a:solidFill>
                  <a:schemeClr val="accent2">
                    <a:lumMod val="50000"/>
                  </a:schemeClr>
                </a:solidFill>
              </a:rPr>
              <a:t>Образовательные: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--Формирование первичных понятий о героях-защитниках Отечества, выдающихся полководцах и военных традициях русского народа.</a:t>
            </a: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-Обучение основам военной символики, знаниям государственной атрибутики и знаков отличия российских воинов.</a:t>
            </a:r>
          </a:p>
          <a:p>
            <a:r>
              <a:rPr lang="ru-RU" sz="2000" u="sng" dirty="0">
                <a:solidFill>
                  <a:schemeClr val="accent2">
                    <a:lumMod val="50000"/>
                  </a:schemeClr>
                </a:solidFill>
              </a:rPr>
              <a:t>Воспитательные: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Развитие чувства гордости и любви к своей стране, уважительного отношения к памяти защитников Отечества.</a:t>
            </a: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Пробуждение интереса к изучению исторического наследия родного края и семьи.</a:t>
            </a:r>
          </a:p>
          <a:p>
            <a:r>
              <a:rPr lang="ru-RU" sz="2000" u="sng" dirty="0">
                <a:solidFill>
                  <a:schemeClr val="accent2">
                    <a:lumMod val="50000"/>
                  </a:schemeClr>
                </a:solidFill>
              </a:rPr>
              <a:t>Развивающие: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-Расширение кругозора детей путем знакомства с разнообразием военного искусства, фортификаций и оружия различных эпох.</a:t>
            </a:r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-Стимуляция познавательной активности, развитие воображения и творческих способностей через игровые формы занятий.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384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7F7638-88A8-67CF-712F-43AB3ED3C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F80ECEE-4AD1-83C1-5941-505D7CA02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F6758E-1ACD-C067-1C89-9FCC1FA2FF9F}"/>
              </a:ext>
            </a:extLst>
          </p:cNvPr>
          <p:cNvSpPr txBox="1"/>
          <p:nvPr/>
        </p:nvSpPr>
        <p:spPr>
          <a:xfrm>
            <a:off x="1708727" y="609600"/>
            <a:ext cx="8626764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Занятие по познавательному развитию</a:t>
            </a:r>
          </a:p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 «Город Плавск в годы Великой Отечественной войны. Освобождение»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Цель занятия: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Рассказать детям дошкольного возраста о героизме жителей города Плавска Тульской области во времена Великой Отечественной войны, воспитывать чувство патриотизма и уважения к подвигам предков.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Задачи: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-Познакомить детей с историей родного края в период Великой Отечественной войны.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-Формировать представление о значении Победы и вкладе местных жителей в общее дело защиты Родины.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-Развивать внимание, память и речь ребенка.</a:t>
            </a: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-Воспитывать уважение к ветеранам и памяти погибших героев.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425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8166F7-A54A-0B0B-07BD-433D29883D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D41DCF5-507F-272D-C76C-A71FCC37C5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D238F9E-25F9-7152-8406-B53DF159DB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7543" y="80707"/>
            <a:ext cx="4459249" cy="334829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7FFA9F5-6206-424F-006B-9633BC6AEB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8591" y="1158488"/>
            <a:ext cx="3925866" cy="52284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251E611-8FF9-04AA-9B9C-C3BFC8203668}"/>
              </a:ext>
            </a:extLst>
          </p:cNvPr>
          <p:cNvSpPr txBox="1"/>
          <p:nvPr/>
        </p:nvSpPr>
        <p:spPr>
          <a:xfrm>
            <a:off x="729673" y="4082473"/>
            <a:ext cx="50707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Рассказ педагога с использованием наглядности: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«7 ноября 1941 года началась оккупация территории Тульской области немецко-фашистскими войсками. Города стали ареной ожесточенных боев.»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601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23EDD2-7B1B-43FA-482E-E2DB5678E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934E1F1-18A5-E988-E1EF-03338E2306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A8D33D-C5D3-5E16-8F6F-6496DB52EE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453" y="1228436"/>
            <a:ext cx="4069474" cy="541971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26DC44B-EF68-4461-FB24-F651EC10E9A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8850" y="309417"/>
            <a:ext cx="5283263" cy="39670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BCF9E6-28C8-A87D-86BD-745BCE365E4A}"/>
              </a:ext>
            </a:extLst>
          </p:cNvPr>
          <p:cNvSpPr txBox="1"/>
          <p:nvPr/>
        </p:nvSpPr>
        <p:spPr>
          <a:xfrm>
            <a:off x="5698836" y="4959866"/>
            <a:ext cx="50947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Эстафета-соревнование</a:t>
            </a:r>
          </a:p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«Секретное донесение»</a:t>
            </a:r>
          </a:p>
        </p:txBody>
      </p:sp>
    </p:spTree>
    <p:extLst>
      <p:ext uri="{BB962C8B-B14F-4D97-AF65-F5344CB8AC3E}">
        <p14:creationId xmlns:p14="http://schemas.microsoft.com/office/powerpoint/2010/main" val="3628412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29BBED-02A7-6CC9-45EC-FBB4A7E72A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C72F77D-14D0-4D8C-4ADE-2E7CAB3326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4C8091-5CEC-9049-B855-623CC9E5FE0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699" y="115119"/>
            <a:ext cx="4508301" cy="338512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19D8A33-7014-2E6D-9CD8-3C3734E557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4628" y="953319"/>
            <a:ext cx="4508301" cy="33851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6895BD3-0D79-DB96-C77F-F57D8D1112B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540" y="3594415"/>
            <a:ext cx="4221018" cy="31694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705E0D0-2D31-9BD7-BA27-2B2BDFC3BB4F}"/>
              </a:ext>
            </a:extLst>
          </p:cNvPr>
          <p:cNvSpPr txBox="1"/>
          <p:nvPr/>
        </p:nvSpPr>
        <p:spPr>
          <a:xfrm>
            <a:off x="5762234" y="4757882"/>
            <a:ext cx="4302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Разрезные картинки</a:t>
            </a:r>
          </a:p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«Восстанови секретный документ» (военная техника)</a:t>
            </a:r>
          </a:p>
        </p:txBody>
      </p:sp>
    </p:spTree>
    <p:extLst>
      <p:ext uri="{BB962C8B-B14F-4D97-AF65-F5344CB8AC3E}">
        <p14:creationId xmlns:p14="http://schemas.microsoft.com/office/powerpoint/2010/main" val="3547534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A2B680-C613-7F60-80C1-A2701450DC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9AD51FB-C9EC-CCA2-9EFA-3C960A7BA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8" y="0"/>
            <a:ext cx="12187602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A60A7CC-F2E6-5019-0B80-3311FBBB8E3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7109" y="166254"/>
            <a:ext cx="5098750" cy="382847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FC36026-10CF-F35A-C22D-FE9CE85C301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855" y="2630126"/>
            <a:ext cx="5015623" cy="37660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038E32F-7E5A-04B0-FA3A-72549F0AA0F8}"/>
              </a:ext>
            </a:extLst>
          </p:cNvPr>
          <p:cNvSpPr txBox="1"/>
          <p:nvPr/>
        </p:nvSpPr>
        <p:spPr>
          <a:xfrm>
            <a:off x="5902036" y="4378036"/>
            <a:ext cx="423949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Командная игра-соревнование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«Перевяжи раненого»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29984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1047</Words>
  <Application>Microsoft Office PowerPoint</Application>
  <PresentationFormat>Широкоэкранный</PresentationFormat>
  <Paragraphs>117</Paragraphs>
  <Slides>31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Андрей Рибчинский</dc:creator>
  <cp:lastModifiedBy>Андрей Рибчинский</cp:lastModifiedBy>
  <cp:revision>5</cp:revision>
  <dcterms:created xsi:type="dcterms:W3CDTF">2025-08-02T12:37:47Z</dcterms:created>
  <dcterms:modified xsi:type="dcterms:W3CDTF">2025-09-03T17:52:26Z</dcterms:modified>
</cp:coreProperties>
</file>