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0" r:id="rId3"/>
    <p:sldId id="291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8" r:id="rId13"/>
    <p:sldId id="269" r:id="rId14"/>
    <p:sldId id="271" r:id="rId15"/>
    <p:sldId id="270" r:id="rId16"/>
    <p:sldId id="265" r:id="rId17"/>
    <p:sldId id="272" r:id="rId18"/>
    <p:sldId id="275" r:id="rId19"/>
    <p:sldId id="277" r:id="rId20"/>
    <p:sldId id="278" r:id="rId21"/>
    <p:sldId id="279" r:id="rId22"/>
    <p:sldId id="280" r:id="rId23"/>
    <p:sldId id="281" r:id="rId24"/>
    <p:sldId id="282" r:id="rId25"/>
    <p:sldId id="267" r:id="rId26"/>
    <p:sldId id="283" r:id="rId27"/>
    <p:sldId id="284" r:id="rId28"/>
    <p:sldId id="285" r:id="rId29"/>
    <p:sldId id="286" r:id="rId30"/>
    <p:sldId id="287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936" y="-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5B0ACE-7EEF-45FE-BBC6-EBF5BC386BBF}" type="datetimeFigureOut">
              <a:rPr lang="ru-RU" smtClean="0"/>
              <a:pPr/>
              <a:t>22.02.2020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A95A6-49C4-4AE3-BA8B-79E4256A73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5B0ACE-7EEF-45FE-BBC6-EBF5BC386BBF}" type="datetimeFigureOut">
              <a:rPr lang="ru-RU" smtClean="0"/>
              <a:pPr/>
              <a:t>22.02.2020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A95A6-49C4-4AE3-BA8B-79E4256A73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5B0ACE-7EEF-45FE-BBC6-EBF5BC386BBF}" type="datetimeFigureOut">
              <a:rPr lang="ru-RU" smtClean="0"/>
              <a:pPr/>
              <a:t>22.02.2020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A95A6-49C4-4AE3-BA8B-79E4256A73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5B0ACE-7EEF-45FE-BBC6-EBF5BC386BBF}" type="datetimeFigureOut">
              <a:rPr lang="ru-RU" smtClean="0"/>
              <a:pPr/>
              <a:t>22.02.2020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A95A6-49C4-4AE3-BA8B-79E4256A73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5B0ACE-7EEF-45FE-BBC6-EBF5BC386BBF}" type="datetimeFigureOut">
              <a:rPr lang="ru-RU" smtClean="0"/>
              <a:pPr/>
              <a:t>22.02.2020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A95A6-49C4-4AE3-BA8B-79E4256A73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5B0ACE-7EEF-45FE-BBC6-EBF5BC386BBF}" type="datetimeFigureOut">
              <a:rPr lang="ru-RU" smtClean="0"/>
              <a:pPr/>
              <a:t>22.02.2020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A95A6-49C4-4AE3-BA8B-79E4256A73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5B0ACE-7EEF-45FE-BBC6-EBF5BC386BBF}" type="datetimeFigureOut">
              <a:rPr lang="ru-RU" smtClean="0"/>
              <a:pPr/>
              <a:t>22.02.2020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A95A6-49C4-4AE3-BA8B-79E4256A73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5B0ACE-7EEF-45FE-BBC6-EBF5BC386BBF}" type="datetimeFigureOut">
              <a:rPr lang="ru-RU" smtClean="0"/>
              <a:pPr/>
              <a:t>22.02.2020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A95A6-49C4-4AE3-BA8B-79E4256A73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5B0ACE-7EEF-45FE-BBC6-EBF5BC386BBF}" type="datetimeFigureOut">
              <a:rPr lang="ru-RU" smtClean="0"/>
              <a:pPr/>
              <a:t>22.02.2020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A95A6-49C4-4AE3-BA8B-79E4256A73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5B0ACE-7EEF-45FE-BBC6-EBF5BC386BBF}" type="datetimeFigureOut">
              <a:rPr lang="ru-RU" smtClean="0"/>
              <a:pPr/>
              <a:t>22.02.2020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A95A6-49C4-4AE3-BA8B-79E4256A73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5B0ACE-7EEF-45FE-BBC6-EBF5BC386BBF}" type="datetimeFigureOut">
              <a:rPr lang="ru-RU" smtClean="0"/>
              <a:pPr/>
              <a:t>22.02.2020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A95A6-49C4-4AE3-BA8B-79E4256A73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23000" r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5B0ACE-7EEF-45FE-BBC6-EBF5BC386BBF}" type="datetimeFigureOut">
              <a:rPr lang="ru-RU" smtClean="0"/>
              <a:pPr/>
              <a:t>22.02.2020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2A95A6-49C4-4AE3-BA8B-79E4256A73B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pull dir="r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ns\Desktop\57f55091d48f0a8.mp3" TargetMode="Externa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13.png"/><Relationship Id="rId7" Type="http://schemas.openxmlformats.org/officeDocument/2006/relationships/image" Target="../media/image41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ns\Desktop\57f55091d48f0a8.mp3" TargetMode="External"/><Relationship Id="rId6" Type="http://schemas.openxmlformats.org/officeDocument/2006/relationships/image" Target="../media/image40.jpeg"/><Relationship Id="rId5" Type="http://schemas.openxmlformats.org/officeDocument/2006/relationships/image" Target="../media/image39.png"/><Relationship Id="rId10" Type="http://schemas.openxmlformats.org/officeDocument/2006/relationships/image" Target="../media/image44.jpeg"/><Relationship Id="rId4" Type="http://schemas.openxmlformats.org/officeDocument/2006/relationships/image" Target="../media/image38.png"/><Relationship Id="rId9" Type="http://schemas.openxmlformats.org/officeDocument/2006/relationships/image" Target="../media/image43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ns\Desktop\57f55091d48f0a8.mp3" TargetMode="External"/><Relationship Id="rId6" Type="http://schemas.openxmlformats.org/officeDocument/2006/relationships/image" Target="../media/image46.jpeg"/><Relationship Id="rId5" Type="http://schemas.openxmlformats.org/officeDocument/2006/relationships/image" Target="../media/image45.png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13.png"/><Relationship Id="rId7" Type="http://schemas.openxmlformats.org/officeDocument/2006/relationships/image" Target="../media/image50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ns\Desktop\&#1053;&#1077;&#1080;&#1079;&#1074;&#1077;&#1089;&#1090;&#1077;&#1085;%20-%20&#1043;&#1091;&#1076;&#1086;&#1082;%20&#1087;&#1072;&#1088;&#1086;&#1074;&#1086;&#1079;&#1072;%20(www.hotplayer.ru).mp3" TargetMode="External"/><Relationship Id="rId6" Type="http://schemas.openxmlformats.org/officeDocument/2006/relationships/image" Target="../media/image49.jpeg"/><Relationship Id="rId5" Type="http://schemas.openxmlformats.org/officeDocument/2006/relationships/image" Target="../media/image48.gif"/><Relationship Id="rId10" Type="http://schemas.openxmlformats.org/officeDocument/2006/relationships/image" Target="../media/image53.jpeg"/><Relationship Id="rId4" Type="http://schemas.openxmlformats.org/officeDocument/2006/relationships/image" Target="../media/image47.gif"/><Relationship Id="rId9" Type="http://schemas.openxmlformats.org/officeDocument/2006/relationships/image" Target="../media/image52.gi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gif"/><Relationship Id="rId3" Type="http://schemas.openxmlformats.org/officeDocument/2006/relationships/audio" Target="../media/audio2.wav"/><Relationship Id="rId7" Type="http://schemas.openxmlformats.org/officeDocument/2006/relationships/image" Target="../media/image57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ns\Desktop\&#1053;&#1077;&#1080;&#1079;&#1074;&#1077;&#1089;&#1090;&#1077;&#1085;%20-%20&#1043;&#1091;&#1076;&#1086;&#1082;%20&#1087;&#1072;&#1088;&#1086;&#1074;&#1086;&#1079;&#1072;%20(www.hotplayer.ru).mp3" TargetMode="External"/><Relationship Id="rId6" Type="http://schemas.openxmlformats.org/officeDocument/2006/relationships/image" Target="../media/image56.gif"/><Relationship Id="rId5" Type="http://schemas.openxmlformats.org/officeDocument/2006/relationships/image" Target="../media/image55.jpeg"/><Relationship Id="rId4" Type="http://schemas.openxmlformats.org/officeDocument/2006/relationships/image" Target="../media/image54.png"/><Relationship Id="rId9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7" Type="http://schemas.openxmlformats.org/officeDocument/2006/relationships/image" Target="../media/image3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ns\Desktop\&#1053;&#1077;&#1080;&#1079;&#1074;&#1077;&#1089;&#1090;&#1077;&#1085;%20-%20&#1043;&#1091;&#1076;&#1086;&#1082;%20&#1087;&#1072;&#1088;&#1086;&#1074;&#1086;&#1079;&#1072;%20(www.hotplayer.ru).mp3" TargetMode="External"/><Relationship Id="rId6" Type="http://schemas.openxmlformats.org/officeDocument/2006/relationships/image" Target="../media/image61.gif"/><Relationship Id="rId5" Type="http://schemas.openxmlformats.org/officeDocument/2006/relationships/image" Target="../media/image56.gif"/><Relationship Id="rId4" Type="http://schemas.openxmlformats.org/officeDocument/2006/relationships/image" Target="../media/image60.gi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jpeg"/><Relationship Id="rId3" Type="http://schemas.openxmlformats.org/officeDocument/2006/relationships/image" Target="../media/image31.png"/><Relationship Id="rId7" Type="http://schemas.openxmlformats.org/officeDocument/2006/relationships/image" Target="../media/image65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ns\Desktop\57f55091d48f0a8.mp3" TargetMode="External"/><Relationship Id="rId6" Type="http://schemas.openxmlformats.org/officeDocument/2006/relationships/image" Target="../media/image64.jpeg"/><Relationship Id="rId5" Type="http://schemas.openxmlformats.org/officeDocument/2006/relationships/image" Target="../media/image63.gif"/><Relationship Id="rId4" Type="http://schemas.openxmlformats.org/officeDocument/2006/relationships/image" Target="../media/image62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ns\Desktop\&#1053;&#1077;&#1080;&#1079;&#1074;&#1077;&#1089;&#1090;&#1077;&#1085;%20-%20&#1043;&#1091;&#1076;&#1086;&#1082;%20&#1087;&#1072;&#1088;&#1086;&#1074;&#1086;&#1079;&#1072;%20(www.hotplayer.ru).mp3" TargetMode="External"/><Relationship Id="rId5" Type="http://schemas.openxmlformats.org/officeDocument/2006/relationships/image" Target="../media/image55.jpeg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gif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8.png"/><Relationship Id="rId2" Type="http://schemas.openxmlformats.org/officeDocument/2006/relationships/audio" Target="file:///C:\Users\Ans\Desktop\57f55091d48f0a8.mp3" TargetMode="External"/><Relationship Id="rId1" Type="http://schemas.openxmlformats.org/officeDocument/2006/relationships/audio" Target="file:///C:\Users\Ans\Desktop\&#1053;&#1077;&#1080;&#1079;&#1074;&#1077;&#1089;&#1090;&#1077;&#1085;%20-%20&#1043;&#1091;&#1076;&#1086;&#1082;%20&#1087;&#1072;&#1088;&#1086;&#1074;&#1086;&#1079;&#1072;%20(www.hotplayer.ru).mp3" TargetMode="External"/><Relationship Id="rId6" Type="http://schemas.openxmlformats.org/officeDocument/2006/relationships/image" Target="../media/image67.jpeg"/><Relationship Id="rId11" Type="http://schemas.openxmlformats.org/officeDocument/2006/relationships/image" Target="../media/image72.jpeg"/><Relationship Id="rId5" Type="http://schemas.openxmlformats.org/officeDocument/2006/relationships/image" Target="../media/image31.png"/><Relationship Id="rId10" Type="http://schemas.openxmlformats.org/officeDocument/2006/relationships/image" Target="../media/image71.gif"/><Relationship Id="rId4" Type="http://schemas.openxmlformats.org/officeDocument/2006/relationships/image" Target="../media/image8.png"/><Relationship Id="rId9" Type="http://schemas.openxmlformats.org/officeDocument/2006/relationships/image" Target="../media/image70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3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3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3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3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3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3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3.gi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3.gi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3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1.jpeg"/><Relationship Id="rId2" Type="http://schemas.openxmlformats.org/officeDocument/2006/relationships/audio" Target="file:///C:\Users\Ans\Desktop\&#1078;&#1076;\&#1044;&#1074;&#1080;&#1078;&#1077;&#1085;&#1080;&#1077;%20&#1087;&#1086;&#1077;&#1079;&#1076;&#1072;%20-%20&#1043;&#1091;&#1076;&#1086;&#1082;,%20&#1089;&#1090;&#1091;&#1082;%20&#1082;&#1086;&#1083;&#1105;&#1089;,%20&#1101;&#1083;&#1077;&#1082;&#1090;&#1088;&#1086;&#1074;&#1086;&#1079;%20ChS2-575%20s%20&#1087;&#1088;&#1086;&#1077;&#1079;&#1078;&#1072;&#1077;&#1090;.mp3" TargetMode="External"/><Relationship Id="rId1" Type="http://schemas.openxmlformats.org/officeDocument/2006/relationships/audio" Target="file:///C:\Users\Ans\Desktop\&#1053;&#1077;&#1080;&#1079;&#1074;&#1077;&#1089;&#1090;&#1077;&#1085;%20-%20&#1043;&#1091;&#1076;&#1086;&#1082;%20&#1087;&#1072;&#1088;&#1086;&#1074;&#1086;&#1079;&#1072;%20(www.hotplayer.ru).mp3" TargetMode="External"/><Relationship Id="rId6" Type="http://schemas.openxmlformats.org/officeDocument/2006/relationships/image" Target="../media/image10.gif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ns\Desktop\57f55091d48f0a8.mp3" TargetMode="External"/><Relationship Id="rId6" Type="http://schemas.openxmlformats.org/officeDocument/2006/relationships/image" Target="../media/image16.jpeg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2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ns\Desktop\57f55091d48f0a8.mp3" TargetMode="External"/><Relationship Id="rId6" Type="http://schemas.openxmlformats.org/officeDocument/2006/relationships/image" Target="../media/image21.png"/><Relationship Id="rId5" Type="http://schemas.openxmlformats.org/officeDocument/2006/relationships/image" Target="../media/image20.gif"/><Relationship Id="rId4" Type="http://schemas.openxmlformats.org/officeDocument/2006/relationships/image" Target="../media/image19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ns\Desktop\57f55091d48f0a8.mp3" TargetMode="Externa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7" Type="http://schemas.openxmlformats.org/officeDocument/2006/relationships/image" Target="../media/image29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ns\Desktop\&#1053;&#1077;&#1080;&#1079;&#1074;&#1077;&#1089;&#1090;&#1077;&#1085;%20-%20&#1043;&#1091;&#1076;&#1086;&#1082;%20&#1087;&#1072;&#1088;&#1086;&#1074;&#1086;&#1079;&#1072;%20(www.hotplayer.ru).mp3" TargetMode="Externa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Выноска-облако 5"/>
          <p:cNvSpPr/>
          <p:nvPr/>
        </p:nvSpPr>
        <p:spPr>
          <a:xfrm rot="19000219">
            <a:off x="3923671" y="1749237"/>
            <a:ext cx="1000132" cy="1214446"/>
          </a:xfrm>
          <a:prstGeom prst="cloudCallout">
            <a:avLst>
              <a:gd name="adj1" fmla="val -20913"/>
              <a:gd name="adj2" fmla="val 1515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386" name="Picture 2" descr="https://st4.depositphotos.com/1035243/23992/v/950/depositphotos_239929170-stock-illustration-cute-smiling-train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571536" y="1428736"/>
            <a:ext cx="6929486" cy="5643603"/>
          </a:xfrm>
          <a:prstGeom prst="rect">
            <a:avLst/>
          </a:prstGeom>
          <a:noFill/>
        </p:spPr>
      </p:pic>
      <p:sp>
        <p:nvSpPr>
          <p:cNvPr id="5" name="Выноска-облако 4"/>
          <p:cNvSpPr/>
          <p:nvPr/>
        </p:nvSpPr>
        <p:spPr>
          <a:xfrm flipH="1">
            <a:off x="142844" y="1357298"/>
            <a:ext cx="4214842" cy="2071702"/>
          </a:xfrm>
          <a:prstGeom prst="cloudCallout">
            <a:avLst>
              <a:gd name="adj1" fmla="val -9316"/>
              <a:gd name="adj2" fmla="val 14003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Выноска-облако 6"/>
          <p:cNvSpPr/>
          <p:nvPr/>
        </p:nvSpPr>
        <p:spPr>
          <a:xfrm rot="20764093">
            <a:off x="268322" y="3506500"/>
            <a:ext cx="1680806" cy="642942"/>
          </a:xfrm>
          <a:prstGeom prst="cloudCallout">
            <a:avLst>
              <a:gd name="adj1" fmla="val -17040"/>
              <a:gd name="adj2" fmla="val 2802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Правила поведения на железной дороге</a:t>
            </a:r>
          </a:p>
        </p:txBody>
      </p:sp>
      <p:pic>
        <p:nvPicPr>
          <p:cNvPr id="16390" name="Picture 6" descr="https://cstor.nn2.ru/blog/data/blog/2018-11/1757309_1542345977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43570" y="2285992"/>
            <a:ext cx="3144881" cy="2324067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4929190" y="1714488"/>
            <a:ext cx="42148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Comic Sans MS" pitchFamily="66" charset="0"/>
              </a:rPr>
              <a:t>Для детей старшего возраста</a:t>
            </a:r>
            <a:endParaRPr lang="ru-RU" sz="2000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500694" y="4857760"/>
            <a:ext cx="3643306" cy="12928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dirty="0" smtClean="0">
                <a:latin typeface="Comic Sans MS" pitchFamily="66" charset="0"/>
              </a:rPr>
              <a:t>Выполнила: Кострикина Н.А. воспитатель </a:t>
            </a:r>
            <a:r>
              <a:rPr lang="en-US" b="1" dirty="0" smtClean="0">
                <a:latin typeface="Comic Sans MS" pitchFamily="66" charset="0"/>
              </a:rPr>
              <a:t>I </a:t>
            </a:r>
            <a:r>
              <a:rPr lang="ru-RU" b="1" dirty="0" smtClean="0">
                <a:latin typeface="Comic Sans MS" pitchFamily="66" charset="0"/>
              </a:rPr>
              <a:t>категории</a:t>
            </a:r>
          </a:p>
          <a:p>
            <a:pPr>
              <a:lnSpc>
                <a:spcPct val="150000"/>
              </a:lnSpc>
            </a:pPr>
            <a:r>
              <a:rPr lang="ru-RU" b="1" dirty="0" smtClean="0">
                <a:latin typeface="Comic Sans MS" pitchFamily="66" charset="0"/>
              </a:rPr>
              <a:t>МБДОУ ЦРР – ДС «Сказка»</a:t>
            </a:r>
            <a:endParaRPr lang="ru-RU" b="1" dirty="0"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0"/>
            <a:ext cx="864399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Comic Sans MS" pitchFamily="66" charset="0"/>
              </a:rPr>
              <a:t>Запрещается: </a:t>
            </a:r>
          </a:p>
          <a:p>
            <a:pPr algn="ctr"/>
            <a:r>
              <a:rPr lang="ru-RU" sz="3200" b="1" dirty="0" smtClean="0">
                <a:latin typeface="Comic Sans MS" pitchFamily="66" charset="0"/>
              </a:rPr>
              <a:t>На </a:t>
            </a:r>
            <a:r>
              <a:rPr lang="ru-RU" sz="3200" b="1" dirty="0">
                <a:latin typeface="Comic Sans MS" pitchFamily="66" charset="0"/>
              </a:rPr>
              <a:t>станциях и перегонах подлезать под вагоны, перелезать через автосцепки. </a:t>
            </a:r>
          </a:p>
        </p:txBody>
      </p:sp>
      <p:pic>
        <p:nvPicPr>
          <p:cNvPr id="23554" name="Picture 2" descr="https://xn----7sbbfb7a7aej.xn--p1ai/obzh_kabinet/kultura/img_kul/risunok11.jpg"/>
          <p:cNvPicPr>
            <a:picLocks noChangeAspect="1" noChangeArrowheads="1"/>
          </p:cNvPicPr>
          <p:nvPr/>
        </p:nvPicPr>
        <p:blipFill>
          <a:blip r:embed="rId3"/>
          <a:srcRect t="15641" r="-3013"/>
          <a:stretch>
            <a:fillRect/>
          </a:stretch>
        </p:blipFill>
        <p:spPr bwMode="auto">
          <a:xfrm>
            <a:off x="2643174" y="1500174"/>
            <a:ext cx="4771838" cy="5357826"/>
          </a:xfrm>
          <a:prstGeom prst="rect">
            <a:avLst/>
          </a:prstGeom>
          <a:noFill/>
        </p:spPr>
      </p:pic>
      <p:cxnSp>
        <p:nvCxnSpPr>
          <p:cNvPr id="4" name="Прямая соединительная линия 3"/>
          <p:cNvCxnSpPr/>
          <p:nvPr/>
        </p:nvCxnSpPr>
        <p:spPr>
          <a:xfrm>
            <a:off x="1857356" y="3000372"/>
            <a:ext cx="6572296" cy="3214710"/>
          </a:xfrm>
          <a:prstGeom prst="line">
            <a:avLst/>
          </a:prstGeom>
          <a:ln w="1206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2285984" y="2857496"/>
            <a:ext cx="5786478" cy="3214710"/>
          </a:xfrm>
          <a:prstGeom prst="line">
            <a:avLst/>
          </a:prstGeom>
          <a:ln w="1206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57f55091d48f0a8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sp>
        <p:nvSpPr>
          <p:cNvPr id="22534" name="AutoShape 6" descr="https://www.oncoloring.com/coloreadas/train-wagon_1338064709_img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2552" name="Picture 24" descr="https://uplandtrains.com/wp-content/uploads/2017/06/35208-1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428660" y="4071942"/>
            <a:ext cx="10358510" cy="1616669"/>
          </a:xfrm>
          <a:prstGeom prst="rect">
            <a:avLst/>
          </a:prstGeom>
          <a:noFill/>
        </p:spPr>
      </p:pic>
      <p:pic>
        <p:nvPicPr>
          <p:cNvPr id="22550" name="Picture 22" descr="https://cdn.pixabay.com/photo/2014/04/03/11/46/train-312107__480.png"/>
          <p:cNvPicPr>
            <a:picLocks noChangeAspect="1" noChangeArrowheads="1"/>
          </p:cNvPicPr>
          <p:nvPr/>
        </p:nvPicPr>
        <p:blipFill>
          <a:blip r:embed="rId5"/>
          <a:srcRect t="12500" r="24219"/>
          <a:stretch>
            <a:fillRect/>
          </a:stretch>
        </p:blipFill>
        <p:spPr bwMode="auto">
          <a:xfrm>
            <a:off x="0" y="1643050"/>
            <a:ext cx="9144000" cy="5000660"/>
          </a:xfrm>
          <a:prstGeom prst="rect">
            <a:avLst/>
          </a:prstGeom>
          <a:noFill/>
        </p:spPr>
      </p:pic>
      <p:pic>
        <p:nvPicPr>
          <p:cNvPr id="22546" name="Picture 18" descr="https://cdn.freelogovectors.net/wp-content/uploads/2018/03/cartoon-kids05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28728" y="0"/>
            <a:ext cx="1529651" cy="2000312"/>
          </a:xfrm>
          <a:prstGeom prst="rect">
            <a:avLst/>
          </a:prstGeom>
          <a:noFill/>
        </p:spPr>
      </p:pic>
      <p:grpSp>
        <p:nvGrpSpPr>
          <p:cNvPr id="17" name="Группа 16"/>
          <p:cNvGrpSpPr/>
          <p:nvPr/>
        </p:nvGrpSpPr>
        <p:grpSpPr>
          <a:xfrm>
            <a:off x="6000760" y="500042"/>
            <a:ext cx="2214578" cy="1492245"/>
            <a:chOff x="6215074" y="214290"/>
            <a:chExt cx="2214578" cy="1492245"/>
          </a:xfrm>
        </p:grpSpPr>
        <p:sp>
          <p:nvSpPr>
            <p:cNvPr id="15" name="Овал 14"/>
            <p:cNvSpPr/>
            <p:nvPr/>
          </p:nvSpPr>
          <p:spPr>
            <a:xfrm>
              <a:off x="7072330" y="428604"/>
              <a:ext cx="1000132" cy="785818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2554" name="Picture 26" descr="https://static9.depositphotos.com/1007989/1157/i/950/depositphotos_11570453-stock-photo-stop-smiley.jp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215074" y="214290"/>
              <a:ext cx="2214578" cy="1492245"/>
            </a:xfrm>
            <a:prstGeom prst="rect">
              <a:avLst/>
            </a:prstGeom>
            <a:noFill/>
          </p:spPr>
        </p:pic>
      </p:grpSp>
      <p:pic>
        <p:nvPicPr>
          <p:cNvPr id="10" name="Picture 2" descr="https://arkhangelsk.znaki154.ru/upload/iblock/23b/23b2f0aeb52fcf2b25b23ae702318c6d.png"/>
          <p:cNvPicPr>
            <a:picLocks noChangeAspect="1" noChangeArrowheads="1"/>
          </p:cNvPicPr>
          <p:nvPr/>
        </p:nvPicPr>
        <p:blipFill>
          <a:blip r:embed="rId8" cstate="print"/>
          <a:srcRect l="19000" t="4000" r="18000" b="4000"/>
          <a:stretch>
            <a:fillRect/>
          </a:stretch>
        </p:blipFill>
        <p:spPr bwMode="auto">
          <a:xfrm>
            <a:off x="0" y="4145681"/>
            <a:ext cx="1857356" cy="2712319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177 0.00949 C 0.14132 -0.03863 0.25104 -0.08674 0.31372 -0.02891 C 0.37639 0.02892 0.39132 0.28869 0.40781 0.35624 C 0.42431 0.42378 0.41129 0.37335 0.4125 0.37706 " pathEditMode="relative" rAng="0" ptsTypes="aaaA">
                                      <p:cBhvr>
                                        <p:cTn id="6" dur="2000" fill="hold"/>
                                        <p:tgtEl>
                                          <p:spTgt spid="225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" y="1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80484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89297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Comic Sans MS" pitchFamily="66" charset="0"/>
              </a:rPr>
              <a:t>Запрещается: </a:t>
            </a:r>
          </a:p>
          <a:p>
            <a:pPr algn="ctr"/>
            <a:r>
              <a:rPr lang="ru-RU" sz="3200" b="1" dirty="0" smtClean="0">
                <a:latin typeface="Comic Sans MS" pitchFamily="66" charset="0"/>
              </a:rPr>
              <a:t>Цепляться </a:t>
            </a:r>
            <a:r>
              <a:rPr lang="ru-RU" sz="3200" b="1" dirty="0">
                <a:latin typeface="Comic Sans MS" pitchFamily="66" charset="0"/>
              </a:rPr>
              <a:t>за движущийся железнодорожный состав </a:t>
            </a:r>
          </a:p>
        </p:txBody>
      </p:sp>
      <p:pic>
        <p:nvPicPr>
          <p:cNvPr id="4" name="Picture 2" descr="https://bash.news/files/51C9804CA8B5AA0C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4" y="1571612"/>
            <a:ext cx="6786610" cy="5089958"/>
          </a:xfrm>
          <a:prstGeom prst="rect">
            <a:avLst/>
          </a:prstGeom>
          <a:noFill/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571472" y="1071546"/>
            <a:ext cx="7786742" cy="5786454"/>
          </a:xfrm>
          <a:prstGeom prst="line">
            <a:avLst/>
          </a:prstGeom>
          <a:ln w="1206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10800000" flipV="1">
            <a:off x="1000100" y="1214422"/>
            <a:ext cx="7500990" cy="5643578"/>
          </a:xfrm>
          <a:prstGeom prst="line">
            <a:avLst/>
          </a:prstGeom>
          <a:ln w="1206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57f55091d48f0a8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3" name="Picture 2" descr="https://avatars.mds.yandex.net/get-zen_doc/1710127/pub_5d3a565ed5135c00ad1390c6_5d3a6683a2d6ed00acd7f0aa/scale_120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72440"/>
            <a:ext cx="9144000" cy="6385562"/>
          </a:xfrm>
          <a:prstGeom prst="rect">
            <a:avLst/>
          </a:prstGeom>
          <a:noFill/>
        </p:spPr>
      </p:pic>
      <p:pic>
        <p:nvPicPr>
          <p:cNvPr id="4100" name="Picture 4" descr="https://forum.materinstvo.ru/uploads/1296476411/post-280722-1296563285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4071934" y="4286256"/>
            <a:ext cx="1513427" cy="1571636"/>
          </a:xfrm>
          <a:prstGeom prst="rect">
            <a:avLst/>
          </a:prstGeom>
          <a:noFill/>
        </p:spPr>
      </p:pic>
      <p:pic>
        <p:nvPicPr>
          <p:cNvPr id="4102" name="Picture 6" descr="https://thumbs.dreamstime.com/b/%D0%BC%D0%BE-%D0%BE-%D0%BE%D0%B9-%D1%81%D0%BA%D0%B0%D0%BA%D0%B0%D1%82%D1%8C-%D0%BC%D0%B0-%D1%8C%D1%87%D0%B8%D0%BA%D0%B0-%D0%B8%D0%B7%D0%BE-%D0%B8%D1%80%D0%BE%D0%B2%D0%B0%D0%BD%D0%BD%D1%8B%D0%B9-%D0%BD%D0%B0-%D0%B1%D0%B5-%D0%B8%D0%B7%D0%BD%D0%B5-60100999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42976" y="2357430"/>
            <a:ext cx="2071678" cy="2071678"/>
          </a:xfrm>
          <a:prstGeom prst="rect">
            <a:avLst/>
          </a:prstGeom>
          <a:noFill/>
        </p:spPr>
      </p:pic>
      <p:pic>
        <p:nvPicPr>
          <p:cNvPr id="4104" name="Picture 8" descr="https://www.gifki.org/data/media/1013/malchik-animatsionnaya-kartinka-0053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flipH="1">
            <a:off x="6572232" y="4214818"/>
            <a:ext cx="2571768" cy="2295526"/>
          </a:xfrm>
          <a:prstGeom prst="rect">
            <a:avLst/>
          </a:prstGeom>
          <a:noFill/>
        </p:spPr>
      </p:pic>
      <p:grpSp>
        <p:nvGrpSpPr>
          <p:cNvPr id="9" name="Группа 8"/>
          <p:cNvGrpSpPr/>
          <p:nvPr/>
        </p:nvGrpSpPr>
        <p:grpSpPr>
          <a:xfrm>
            <a:off x="2428860" y="2428868"/>
            <a:ext cx="1150946" cy="1785950"/>
            <a:chOff x="714348" y="2214554"/>
            <a:chExt cx="1150946" cy="1785950"/>
          </a:xfrm>
        </p:grpSpPr>
        <p:pic>
          <p:nvPicPr>
            <p:cNvPr id="4106" name="Picture 10" descr="https://thumbs.dreamstime.com/b/e-r-147960776.jpg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3438" r="19921" b="12108"/>
            <a:stretch>
              <a:fillRect/>
            </a:stretch>
          </p:blipFill>
          <p:spPr bwMode="auto">
            <a:xfrm>
              <a:off x="714348" y="2214554"/>
              <a:ext cx="1150946" cy="1785950"/>
            </a:xfrm>
            <a:prstGeom prst="rect">
              <a:avLst/>
            </a:prstGeom>
            <a:noFill/>
          </p:spPr>
        </p:pic>
        <p:sp>
          <p:nvSpPr>
            <p:cNvPr id="8" name="Прямоугольник 7"/>
            <p:cNvSpPr/>
            <p:nvPr/>
          </p:nvSpPr>
          <p:spPr>
            <a:xfrm>
              <a:off x="928662" y="3000372"/>
              <a:ext cx="357190" cy="142876"/>
            </a:xfrm>
            <a:prstGeom prst="rect">
              <a:avLst/>
            </a:prstGeom>
            <a:solidFill>
              <a:schemeClr val="accent2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285720" y="0"/>
            <a:ext cx="1857388" cy="2428868"/>
            <a:chOff x="428596" y="500042"/>
            <a:chExt cx="1285884" cy="1680222"/>
          </a:xfrm>
        </p:grpSpPr>
        <p:sp>
          <p:nvSpPr>
            <p:cNvPr id="13" name="Овал 12"/>
            <p:cNvSpPr/>
            <p:nvPr/>
          </p:nvSpPr>
          <p:spPr>
            <a:xfrm>
              <a:off x="1142976" y="1142984"/>
              <a:ext cx="200020" cy="485772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Овал 11"/>
            <p:cNvSpPr/>
            <p:nvPr/>
          </p:nvSpPr>
          <p:spPr>
            <a:xfrm>
              <a:off x="1142976" y="1643050"/>
              <a:ext cx="428628" cy="428628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Овал 10"/>
            <p:cNvSpPr/>
            <p:nvPr/>
          </p:nvSpPr>
          <p:spPr>
            <a:xfrm>
              <a:off x="571472" y="714356"/>
              <a:ext cx="928694" cy="57150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4108" name="Picture 12" descr="https://i.gifer.com/Za58.gif"/>
            <p:cNvPicPr>
              <a:picLocks noChangeAspect="1" noChangeArrowheads="1" noCrop="1"/>
            </p:cNvPicPr>
            <p:nvPr/>
          </p:nvPicPr>
          <p:blipFill>
            <a:blip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28596" y="500042"/>
              <a:ext cx="1285884" cy="1680222"/>
            </a:xfrm>
            <a:prstGeom prst="rect">
              <a:avLst/>
            </a:prstGeom>
            <a:noFill/>
          </p:spPr>
        </p:pic>
      </p:grpSp>
      <p:pic>
        <p:nvPicPr>
          <p:cNvPr id="15" name="Picture 2" descr="https://proxy.imgsmail.ru/?email=gagarinskiy_smi%40mail.ru&amp;e=1485796969&amp;h=o_yeB_uE2rnzN9JCUNXtYA&amp;url171=ZHVtYS5tb3MucnUvdXBsb2Fkcy9hbm5vdW5jZW1lbnQvZTliNjIwMDViYzAzZGNkYTdhNzI2ZTdmOGIzNmJjZWY5MDcwYmEzNy5qcGcubm9ybWFs&amp;is_https=0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4208694"/>
            <a:ext cx="2643206" cy="264930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80484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57f55091d48f0a8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27652" name="Picture 4" descr="https://sch9asha.educhel.ru/uploads/5000/20577/section/335396/foto/PDD/pp_na_zhd.png"/>
          <p:cNvPicPr>
            <a:picLocks noChangeAspect="1" noChangeArrowheads="1"/>
          </p:cNvPicPr>
          <p:nvPr/>
        </p:nvPicPr>
        <p:blipFill>
          <a:blip r:embed="rId5"/>
          <a:srcRect l="7408"/>
          <a:stretch>
            <a:fillRect/>
          </a:stretch>
        </p:blipFill>
        <p:spPr bwMode="auto">
          <a:xfrm>
            <a:off x="1571604" y="1990869"/>
            <a:ext cx="3857652" cy="4867131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-142908" y="0"/>
            <a:ext cx="9286908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Comic Sans MS" pitchFamily="66" charset="0"/>
              </a:rPr>
              <a:t>Запрещается: </a:t>
            </a:r>
          </a:p>
          <a:p>
            <a:pPr algn="ctr"/>
            <a:r>
              <a:rPr lang="ru-RU" sz="3200" b="1" dirty="0" smtClean="0">
                <a:latin typeface="Comic Sans MS" pitchFamily="66" charset="0"/>
              </a:rPr>
              <a:t>Использовать наушники и мобильные телефоны при переходе через железнодорожные пути.</a:t>
            </a:r>
          </a:p>
          <a:p>
            <a:endParaRPr lang="ru-RU" dirty="0"/>
          </a:p>
        </p:txBody>
      </p:sp>
      <p:pic>
        <p:nvPicPr>
          <p:cNvPr id="27654" name="Picture 6" descr="https://cdn2.vectorstock.com/i/1000x1000/13/11/sad-emoji-with-headphones-icon-vector-20941311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749" r="3226" b="13606"/>
          <a:stretch>
            <a:fillRect/>
          </a:stretch>
        </p:blipFill>
        <p:spPr bwMode="auto">
          <a:xfrm>
            <a:off x="6000760" y="2643182"/>
            <a:ext cx="2698769" cy="2428892"/>
          </a:xfrm>
          <a:prstGeom prst="rect">
            <a:avLst/>
          </a:prstGeom>
          <a:noFill/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1357290" y="3571876"/>
            <a:ext cx="4214842" cy="3071834"/>
          </a:xfrm>
          <a:prstGeom prst="line">
            <a:avLst/>
          </a:prstGeom>
          <a:ln w="1206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10800000" flipV="1">
            <a:off x="1500166" y="3786190"/>
            <a:ext cx="4143404" cy="3071810"/>
          </a:xfrm>
          <a:prstGeom prst="line">
            <a:avLst/>
          </a:prstGeom>
          <a:ln w="1206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200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2765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8048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Неизвестен - Гудок паровоза (www.hotplayer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28684" name="Picture 12" descr="http://s2.rimg.info/3429456f553259d6cefe0f6051a53ca6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728" y="-218105"/>
            <a:ext cx="5715040" cy="7219005"/>
          </a:xfrm>
          <a:prstGeom prst="rect">
            <a:avLst/>
          </a:prstGeom>
          <a:noFill/>
        </p:spPr>
      </p:pic>
      <p:pic>
        <p:nvPicPr>
          <p:cNvPr id="28682" name="Picture 10" descr="https://english-study-cafe.ru/present_cont/data/images/img8.gif"/>
          <p:cNvPicPr>
            <a:picLocks noChangeAspect="1" noChangeArrowheads="1" noCrop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28992" y="4000504"/>
            <a:ext cx="1705926" cy="3000372"/>
          </a:xfrm>
          <a:prstGeom prst="rect">
            <a:avLst/>
          </a:prstGeom>
          <a:noFill/>
        </p:spPr>
      </p:pic>
      <p:pic>
        <p:nvPicPr>
          <p:cNvPr id="28680" name="Picture 8" descr="https://cdn3.vectorstock.com/i/1000x1000/00/32/girl-talking-to-boy-on-the-cellphone-vector-8480032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1463" t="4377" b="8089"/>
          <a:stretch>
            <a:fillRect/>
          </a:stretch>
        </p:blipFill>
        <p:spPr bwMode="auto">
          <a:xfrm>
            <a:off x="1714480" y="4429132"/>
            <a:ext cx="1243021" cy="2071702"/>
          </a:xfrm>
          <a:prstGeom prst="rect">
            <a:avLst/>
          </a:prstGeom>
          <a:noFill/>
        </p:spPr>
      </p:pic>
      <p:pic>
        <p:nvPicPr>
          <p:cNvPr id="28678" name="Picture 6" descr="https://ds02.infourok.ru/uploads/ex/0538/0005e51f-fb1ea852/hello_html_1ccffdde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786314" y="4643446"/>
            <a:ext cx="1857388" cy="1857390"/>
          </a:xfrm>
          <a:prstGeom prst="rect">
            <a:avLst/>
          </a:prstGeom>
          <a:noFill/>
        </p:spPr>
      </p:pic>
      <p:pic>
        <p:nvPicPr>
          <p:cNvPr id="28688" name="Picture 16" descr="https://vignette.wikia.nocookie.net/clubpenguin/images/b/bc/Headphones_%28Puffle_Hat%29.png/revision/latest/scale-to-width-down/2000?cb=20170922012937"/>
          <p:cNvPicPr>
            <a:picLocks noChangeAspect="1" noChangeArrowheads="1"/>
          </p:cNvPicPr>
          <p:nvPr/>
        </p:nvPicPr>
        <p:blipFill>
          <a:blip r:embed="rId8" cstate="print"/>
          <a:srcRect r="19910"/>
          <a:stretch>
            <a:fillRect/>
          </a:stretch>
        </p:blipFill>
        <p:spPr bwMode="auto">
          <a:xfrm>
            <a:off x="5214942" y="4500570"/>
            <a:ext cx="928694" cy="1030668"/>
          </a:xfrm>
          <a:prstGeom prst="rect">
            <a:avLst/>
          </a:prstGeom>
          <a:noFill/>
        </p:spPr>
      </p:pic>
      <p:pic>
        <p:nvPicPr>
          <p:cNvPr id="28690" name="Picture 18" descr="https://avatars.mds.yandex.net/get-pdb/34158/a9d9b980-fcc5-4826-8a4d-7a6c45ee6fc6/orig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214678" y="785794"/>
            <a:ext cx="2143140" cy="1714512"/>
          </a:xfrm>
          <a:prstGeom prst="rect">
            <a:avLst/>
          </a:prstGeom>
          <a:noFill/>
        </p:spPr>
      </p:pic>
      <p:pic>
        <p:nvPicPr>
          <p:cNvPr id="8" name="Picture 2" descr="https://us.123rf.com/450wm/elena3567/elena35671806/elena3567180600047/105255207-sign-prohibited-headphones-on-white-background.jpg?ver=6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500794" y="0"/>
            <a:ext cx="2643206" cy="264320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424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Comic Sans MS" pitchFamily="66" charset="0"/>
              </a:rPr>
              <a:t>Запрещается: </a:t>
            </a:r>
          </a:p>
          <a:p>
            <a:pPr algn="ctr"/>
            <a:r>
              <a:rPr lang="ru-RU" sz="3200" b="1" dirty="0" smtClean="0">
                <a:latin typeface="Comic Sans MS" pitchFamily="66" charset="0"/>
              </a:rPr>
              <a:t>Проходить вдоль железнодорожного пути ближе 5 метров от крайнего рельса. </a:t>
            </a:r>
            <a:endParaRPr lang="ru-RU" sz="3200" b="1" dirty="0">
              <a:latin typeface="Comic Sans MS" pitchFamily="66" charset="0"/>
            </a:endParaRPr>
          </a:p>
        </p:txBody>
      </p:sp>
      <p:pic>
        <p:nvPicPr>
          <p:cNvPr id="3074" name="Picture 2" descr="https://ru-static.z-dn.net/files/d1b/5531e932361aebb7a85e489c3ba258a8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643050"/>
            <a:ext cx="7597320" cy="5214950"/>
          </a:xfrm>
          <a:prstGeom prst="rect">
            <a:avLst/>
          </a:prstGeom>
          <a:noFill/>
        </p:spPr>
      </p:pic>
      <p:pic>
        <p:nvPicPr>
          <p:cNvPr id="4" name="Picture 2" descr="https://ds28-rzd.klgd.prosadiki.ru/media/2019/06/14/1260712320/69112679.jpg"/>
          <p:cNvPicPr>
            <a:picLocks noChangeAspect="1" noChangeArrowheads="1"/>
          </p:cNvPicPr>
          <p:nvPr/>
        </p:nvPicPr>
        <p:blipFill>
          <a:blip r:embed="rId5"/>
          <a:srcRect l="48485" t="17729"/>
          <a:stretch>
            <a:fillRect/>
          </a:stretch>
        </p:blipFill>
        <p:spPr bwMode="auto">
          <a:xfrm>
            <a:off x="4974119" y="1571612"/>
            <a:ext cx="4169881" cy="4714908"/>
          </a:xfrm>
          <a:prstGeom prst="rect">
            <a:avLst/>
          </a:prstGeom>
          <a:noFill/>
        </p:spPr>
      </p:pic>
      <p:pic>
        <p:nvPicPr>
          <p:cNvPr id="3076" name="Picture 4" descr="https://www.gifki.org/data/media/562/liniya-animatsionnaya-kartinka-0547.gif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A6A6A"/>
              </a:clrFrom>
              <a:clrTo>
                <a:srgbClr val="FA6A6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711406">
            <a:off x="6041088" y="5186145"/>
            <a:ext cx="1562357" cy="426340"/>
          </a:xfrm>
          <a:prstGeom prst="rect">
            <a:avLst/>
          </a:prstGeom>
          <a:noFill/>
        </p:spPr>
      </p:pic>
      <p:pic>
        <p:nvPicPr>
          <p:cNvPr id="3078" name="Picture 6" descr="https://www.gifki.org/data/media/712/tsifry-animatsionnaya-kartinka-0046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643703" y="4510090"/>
            <a:ext cx="571504" cy="609604"/>
          </a:xfrm>
          <a:prstGeom prst="rect">
            <a:avLst/>
          </a:prstGeom>
          <a:noFill/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1071538" y="5214950"/>
            <a:ext cx="2357454" cy="1214446"/>
          </a:xfrm>
          <a:prstGeom prst="line">
            <a:avLst/>
          </a:prstGeom>
          <a:ln w="1206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1357290" y="5286388"/>
            <a:ext cx="2000264" cy="1214446"/>
          </a:xfrm>
          <a:prstGeom prst="line">
            <a:avLst/>
          </a:prstGeom>
          <a:ln w="1206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482" name="Picture 2" descr="https://altclub.biz/files/09b132f4/137/preview_d047716aaca23f87d344eafb99ac1f9f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643438" y="3071790"/>
            <a:ext cx="2071702" cy="2071702"/>
          </a:xfrm>
          <a:prstGeom prst="rect">
            <a:avLst/>
          </a:prstGeom>
          <a:noFill/>
        </p:spPr>
      </p:pic>
      <p:pic>
        <p:nvPicPr>
          <p:cNvPr id="10" name="Неизвестен - Гудок паровоза (www.hotplayer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424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4" name="Picture 4" descr="http://4.bp.blogspot.com/-4bRxLGs-Kxo/VW9YVMo7U9I/AAAAAAAABtw/JePiwhLuI0k/s1600/poezd06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357166"/>
            <a:ext cx="8501090" cy="6858000"/>
          </a:xfrm>
          <a:prstGeom prst="rect">
            <a:avLst/>
          </a:prstGeom>
          <a:noFill/>
        </p:spPr>
      </p:pic>
      <p:pic>
        <p:nvPicPr>
          <p:cNvPr id="30722" name="Picture 2" descr="https://www.gifsanimes.com/data/media/1635/marche-a-pied-image-animee-0031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2214554"/>
            <a:ext cx="2881770" cy="3490928"/>
          </a:xfrm>
          <a:prstGeom prst="rect">
            <a:avLst/>
          </a:prstGeom>
          <a:noFill/>
        </p:spPr>
      </p:pic>
      <p:pic>
        <p:nvPicPr>
          <p:cNvPr id="5" name="Picture 4" descr="https://www.gifki.org/data/media/562/liniya-animatsionnaya-kartinka-0547.gif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A6A6A"/>
              </a:clrFrom>
              <a:clrTo>
                <a:srgbClr val="FA6A6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711406">
            <a:off x="292694" y="5419227"/>
            <a:ext cx="1562357" cy="426340"/>
          </a:xfrm>
          <a:prstGeom prst="rect">
            <a:avLst/>
          </a:prstGeom>
          <a:noFill/>
        </p:spPr>
      </p:pic>
      <p:pic>
        <p:nvPicPr>
          <p:cNvPr id="30726" name="Picture 6" descr="https://kartinki-vernisazh.ru/_ph/106/2/387388741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142976" y="-214338"/>
            <a:ext cx="2867791" cy="2208202"/>
          </a:xfrm>
          <a:prstGeom prst="rect">
            <a:avLst/>
          </a:prstGeom>
          <a:noFill/>
        </p:spPr>
      </p:pic>
      <p:pic>
        <p:nvPicPr>
          <p:cNvPr id="6" name="Неизвестен - Гудок паровоза (www.hotplayer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07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424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57f55091d48f0a8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3" name="Picture 2" descr="http://s2.rimg.info/660c21833258c12f5d64d4c637558e50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2643182"/>
            <a:ext cx="9144000" cy="1928826"/>
          </a:xfrm>
          <a:prstGeom prst="rect">
            <a:avLst/>
          </a:prstGeom>
          <a:noFill/>
        </p:spPr>
      </p:pic>
      <p:pic>
        <p:nvPicPr>
          <p:cNvPr id="33796" name="Picture 4" descr="https://i.gifer.com/GxB8.gif"/>
          <p:cNvPicPr>
            <a:picLocks noChangeAspect="1" noChangeArrowheads="1" noCrop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57356" y="3500438"/>
            <a:ext cx="3286148" cy="2389926"/>
          </a:xfrm>
          <a:prstGeom prst="rect">
            <a:avLst/>
          </a:prstGeom>
          <a:noFill/>
        </p:spPr>
      </p:pic>
      <p:grpSp>
        <p:nvGrpSpPr>
          <p:cNvPr id="7" name="Группа 6"/>
          <p:cNvGrpSpPr/>
          <p:nvPr/>
        </p:nvGrpSpPr>
        <p:grpSpPr>
          <a:xfrm>
            <a:off x="0" y="2214554"/>
            <a:ext cx="1928794" cy="1714512"/>
            <a:chOff x="3143240" y="0"/>
            <a:chExt cx="1928826" cy="2204373"/>
          </a:xfrm>
        </p:grpSpPr>
        <p:sp>
          <p:nvSpPr>
            <p:cNvPr id="6" name="Овал 5"/>
            <p:cNvSpPr/>
            <p:nvPr/>
          </p:nvSpPr>
          <p:spPr>
            <a:xfrm>
              <a:off x="3714744" y="285728"/>
              <a:ext cx="857256" cy="50006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3798" name="Picture 6" descr="http://cdn01.ru/files/users/images/ff/e4/ffe4fb0d0d67ea2f89b74c2c403e6be8.jpg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143240" y="0"/>
              <a:ext cx="1928826" cy="2204373"/>
            </a:xfrm>
            <a:prstGeom prst="rect">
              <a:avLst/>
            </a:prstGeom>
            <a:noFill/>
          </p:spPr>
        </p:pic>
      </p:grpSp>
      <p:pic>
        <p:nvPicPr>
          <p:cNvPr id="33800" name="Picture 8" descr="http://ddu350.minsk.edu.by/ru/sm.aspx?guid=14813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29124" y="3929066"/>
            <a:ext cx="1785950" cy="1900406"/>
          </a:xfrm>
          <a:prstGeom prst="rect">
            <a:avLst/>
          </a:prstGeom>
          <a:noFill/>
        </p:spPr>
      </p:pic>
      <p:pic>
        <p:nvPicPr>
          <p:cNvPr id="33794" name="Picture 2" descr="http://s2.rimg.info/660c21833258c12f5d64d4c637558e50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572008"/>
            <a:ext cx="9429816" cy="1857388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0" y="0"/>
            <a:ext cx="707233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Comic Sans MS" pitchFamily="66" charset="0"/>
              </a:rPr>
              <a:t>Запрещается: </a:t>
            </a:r>
          </a:p>
          <a:p>
            <a:pPr algn="ctr"/>
            <a:r>
              <a:rPr lang="ru-RU" sz="2800" dirty="0" smtClean="0">
                <a:latin typeface="Comic Sans MS" pitchFamily="66" charset="0"/>
              </a:rPr>
              <a:t>Переходить через путь сразу же после прохода поезда одного направления, не убедившись в отсутствии следования поезда встречного направления</a:t>
            </a:r>
            <a:r>
              <a:rPr lang="ru-RU" sz="3200" dirty="0" smtClean="0">
                <a:latin typeface="Comic Sans MS" pitchFamily="66" charset="0"/>
              </a:rPr>
              <a:t>. </a:t>
            </a:r>
            <a:endParaRPr lang="ru-RU" sz="3200" dirty="0">
              <a:latin typeface="Comic Sans MS" pitchFamily="66" charset="0"/>
            </a:endParaRPr>
          </a:p>
        </p:txBody>
      </p:sp>
      <p:pic>
        <p:nvPicPr>
          <p:cNvPr id="11" name="Picture 6" descr="https://st15.stpulscen.ru/images/product/118/106/766_big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143768" y="0"/>
            <a:ext cx="2000232" cy="266697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80484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484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Неизвестен - Гудок паровоза (www.hotplayer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0" y="0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Comic Sans MS" pitchFamily="66" charset="0"/>
              </a:rPr>
              <a:t>Запрещается: </a:t>
            </a:r>
          </a:p>
          <a:p>
            <a:pPr algn="ctr"/>
            <a:r>
              <a:rPr lang="ru-RU" sz="3200" b="1" dirty="0" smtClean="0">
                <a:latin typeface="Comic Sans MS" pitchFamily="66" charset="0"/>
              </a:rPr>
              <a:t>Играть на железнодорожных путях</a:t>
            </a:r>
            <a:endParaRPr lang="ru-RU" sz="3200" b="1" dirty="0">
              <a:latin typeface="Comic Sans MS" pitchFamily="66" charset="0"/>
            </a:endParaRPr>
          </a:p>
        </p:txBody>
      </p:sp>
      <p:pic>
        <p:nvPicPr>
          <p:cNvPr id="5122" name="Picture 2" descr="https://ds28-rzd.klgd.prosadiki.ru/media/2019/06/14/1260712320/69112679.jpg"/>
          <p:cNvPicPr>
            <a:picLocks noChangeAspect="1" noChangeArrowheads="1"/>
          </p:cNvPicPr>
          <p:nvPr/>
        </p:nvPicPr>
        <p:blipFill>
          <a:blip r:embed="rId5"/>
          <a:srcRect t="17586" r="65576"/>
          <a:stretch>
            <a:fillRect/>
          </a:stretch>
        </p:blipFill>
        <p:spPr bwMode="auto">
          <a:xfrm>
            <a:off x="2285984" y="1166821"/>
            <a:ext cx="3357586" cy="5691179"/>
          </a:xfrm>
          <a:prstGeom prst="rect">
            <a:avLst/>
          </a:prstGeom>
          <a:noFill/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1928794" y="3786166"/>
            <a:ext cx="4214842" cy="3071834"/>
          </a:xfrm>
          <a:prstGeom prst="line">
            <a:avLst/>
          </a:prstGeom>
          <a:ln w="1206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rot="10800000" flipV="1">
            <a:off x="1500166" y="3786190"/>
            <a:ext cx="4143404" cy="3071810"/>
          </a:xfrm>
          <a:prstGeom prst="line">
            <a:avLst/>
          </a:prstGeom>
          <a:ln w="1206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24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28794" y="0"/>
            <a:ext cx="50720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Comic Sans MS" pitchFamily="66" charset="0"/>
              </a:rPr>
              <a:t>ЗАГАДКИ</a:t>
            </a:r>
            <a:endParaRPr lang="ru-RU" sz="32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2910" y="1285860"/>
            <a:ext cx="36433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Comic Sans MS" pitchFamily="66" charset="0"/>
              </a:rPr>
              <a:t>1.Братцы в гости снарядились</a:t>
            </a:r>
          </a:p>
          <a:p>
            <a:r>
              <a:rPr lang="ru-RU" dirty="0" smtClean="0">
                <a:latin typeface="Comic Sans MS" pitchFamily="66" charset="0"/>
              </a:rPr>
              <a:t>Друг за другом прицепились</a:t>
            </a:r>
          </a:p>
          <a:p>
            <a:r>
              <a:rPr lang="ru-RU" dirty="0" smtClean="0">
                <a:latin typeface="Comic Sans MS" pitchFamily="66" charset="0"/>
              </a:rPr>
              <a:t>И, помчались в путь - далёк</a:t>
            </a:r>
          </a:p>
          <a:p>
            <a:r>
              <a:rPr lang="ru-RU" dirty="0" smtClean="0">
                <a:latin typeface="Comic Sans MS" pitchFamily="66" charset="0"/>
              </a:rPr>
              <a:t>Лишь оставили дымок. Вагоны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3074" name="Picture 2" descr="https://i.pinimg.com/736x/dc/c1/cd/dcc1cd2e1f8ef41bec3d5b2ead9dfdcc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571480"/>
            <a:ext cx="4000528" cy="2043748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286380" y="1357298"/>
            <a:ext cx="350046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Comic Sans MS" pitchFamily="66" charset="0"/>
              </a:rPr>
              <a:t>2.Ем я уголь, пью я воду</a:t>
            </a:r>
          </a:p>
          <a:p>
            <a:r>
              <a:rPr lang="ru-RU" dirty="0" smtClean="0">
                <a:latin typeface="Comic Sans MS" pitchFamily="66" charset="0"/>
              </a:rPr>
              <a:t>Как напьюсь, прибавлю ходу</a:t>
            </a:r>
          </a:p>
          <a:p>
            <a:r>
              <a:rPr lang="ru-RU" dirty="0" smtClean="0">
                <a:latin typeface="Comic Sans MS" pitchFamily="66" charset="0"/>
              </a:rPr>
              <a:t>Везу обоз на сто колёс</a:t>
            </a:r>
          </a:p>
          <a:p>
            <a:r>
              <a:rPr lang="ru-RU" dirty="0" smtClean="0">
                <a:latin typeface="Comic Sans MS" pitchFamily="66" charset="0"/>
              </a:rPr>
              <a:t>И называюсь ….Паровоз </a:t>
            </a:r>
          </a:p>
          <a:p>
            <a:endParaRPr lang="ru-RU" dirty="0"/>
          </a:p>
        </p:txBody>
      </p:sp>
      <p:pic>
        <p:nvPicPr>
          <p:cNvPr id="3076" name="Picture 4" descr="http://perviydoc.ru/docs/24/23576/conv_1/file1_html_m7bf19392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72066" y="714356"/>
            <a:ext cx="2857520" cy="2159411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285720" y="3500438"/>
            <a:ext cx="43577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Comic Sans MS" pitchFamily="66" charset="0"/>
              </a:rPr>
              <a:t>3.По лежачей лесенке,</a:t>
            </a:r>
          </a:p>
          <a:p>
            <a:r>
              <a:rPr lang="ru-RU" dirty="0" smtClean="0">
                <a:latin typeface="Comic Sans MS" pitchFamily="66" charset="0"/>
              </a:rPr>
              <a:t>Напевая песенки</a:t>
            </a:r>
          </a:p>
          <a:p>
            <a:r>
              <a:rPr lang="ru-RU" dirty="0" smtClean="0">
                <a:latin typeface="Comic Sans MS" pitchFamily="66" charset="0"/>
              </a:rPr>
              <a:t>Мчатся бегуны стрелой,</a:t>
            </a:r>
          </a:p>
          <a:p>
            <a:r>
              <a:rPr lang="ru-RU" dirty="0" smtClean="0">
                <a:latin typeface="Comic Sans MS" pitchFamily="66" charset="0"/>
              </a:rPr>
              <a:t>Связанные меж собой.</a:t>
            </a:r>
          </a:p>
          <a:p>
            <a:r>
              <a:rPr lang="ru-RU" dirty="0" smtClean="0">
                <a:latin typeface="Comic Sans MS" pitchFamily="66" charset="0"/>
              </a:rPr>
              <a:t>Не ватагой, не гурьбой –</a:t>
            </a:r>
          </a:p>
          <a:p>
            <a:r>
              <a:rPr lang="ru-RU" dirty="0" smtClean="0">
                <a:latin typeface="Comic Sans MS" pitchFamily="66" charset="0"/>
              </a:rPr>
              <a:t>Друг за другом чередой. (Поезд)</a:t>
            </a:r>
          </a:p>
          <a:p>
            <a:endParaRPr lang="ru-RU" dirty="0"/>
          </a:p>
        </p:txBody>
      </p:sp>
      <p:pic>
        <p:nvPicPr>
          <p:cNvPr id="3078" name="Picture 6" descr="https://ds05.infourok.ru/uploads/ex/0c27/00095af6-936148b1/3/hello_html_5a44113e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58" y="2928934"/>
            <a:ext cx="7396119" cy="2075467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4357686" y="5429264"/>
            <a:ext cx="55721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Comic Sans MS" pitchFamily="66" charset="0"/>
              </a:rPr>
              <a:t>4. Лежат на шпалах</a:t>
            </a:r>
            <a:br>
              <a:rPr lang="ru-RU" dirty="0" smtClean="0">
                <a:latin typeface="Comic Sans MS" pitchFamily="66" charset="0"/>
              </a:rPr>
            </a:br>
            <a:r>
              <a:rPr lang="ru-RU" dirty="0" smtClean="0">
                <a:latin typeface="Comic Sans MS" pitchFamily="66" charset="0"/>
              </a:rPr>
              <a:t>Не как попало,</a:t>
            </a:r>
            <a:br>
              <a:rPr lang="ru-RU" dirty="0" smtClean="0">
                <a:latin typeface="Comic Sans MS" pitchFamily="66" charset="0"/>
              </a:rPr>
            </a:br>
            <a:r>
              <a:rPr lang="ru-RU" dirty="0" smtClean="0">
                <a:latin typeface="Comic Sans MS" pitchFamily="66" charset="0"/>
              </a:rPr>
              <a:t>А ровно по линейке.</a:t>
            </a:r>
            <a:br>
              <a:rPr lang="ru-RU" dirty="0" smtClean="0">
                <a:latin typeface="Comic Sans MS" pitchFamily="66" charset="0"/>
              </a:rPr>
            </a:br>
            <a:r>
              <a:rPr lang="ru-RU" dirty="0" smtClean="0">
                <a:latin typeface="Comic Sans MS" pitchFamily="66" charset="0"/>
              </a:rPr>
              <a:t>Бегут железной змейкой  Рельсы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3080" name="Picture 8" descr="https://webstockreview.net/images/track-clipart-rail-track-6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00100" y="5479675"/>
            <a:ext cx="4000528" cy="1378325"/>
          </a:xfrm>
          <a:prstGeom prst="rect">
            <a:avLst/>
          </a:prstGeom>
          <a:noFill/>
        </p:spPr>
      </p:pic>
      <p:pic>
        <p:nvPicPr>
          <p:cNvPr id="13" name="Picture 8" descr="https://webstockreview.net/images/track-clipart-rail-track-6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43438" y="5479675"/>
            <a:ext cx="4000528" cy="137832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Неизвестен - Гудок паровоза (www.hotplayer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2500298" y="2357430"/>
            <a:ext cx="304800" cy="590552"/>
          </a:xfrm>
          <a:prstGeom prst="rect">
            <a:avLst/>
          </a:prstGeom>
        </p:spPr>
      </p:pic>
      <p:pic>
        <p:nvPicPr>
          <p:cNvPr id="8" name="57f55091d48f0a8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/>
          <a:stretch>
            <a:fillRect/>
          </a:stretch>
        </p:blipFill>
        <p:spPr>
          <a:xfrm flipV="1">
            <a:off x="2214546" y="1571612"/>
            <a:ext cx="338142" cy="338142"/>
          </a:xfrm>
          <a:prstGeom prst="rect">
            <a:avLst/>
          </a:prstGeom>
        </p:spPr>
      </p:pic>
      <p:pic>
        <p:nvPicPr>
          <p:cNvPr id="35848" name="Picture 8" descr="https://clip.cookdiary.net/sites/default/files/wallpaper/locomotive-clipart/240695/locomotive-clipart-tran-240695-2606975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1030"/>
          <a:stretch>
            <a:fillRect/>
          </a:stretch>
        </p:blipFill>
        <p:spPr bwMode="auto">
          <a:xfrm>
            <a:off x="0" y="-214338"/>
            <a:ext cx="5762612" cy="4857744"/>
          </a:xfrm>
          <a:prstGeom prst="rect">
            <a:avLst/>
          </a:prstGeom>
          <a:noFill/>
        </p:spPr>
      </p:pic>
      <p:pic>
        <p:nvPicPr>
          <p:cNvPr id="35856" name="Picture 16" descr="https://cdn.pixabay.com/photo/2016/04/22/14/32/train-1345889_1280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2489737">
            <a:off x="4647838" y="4318721"/>
            <a:ext cx="4278389" cy="2496598"/>
          </a:xfrm>
          <a:prstGeom prst="rect">
            <a:avLst/>
          </a:prstGeom>
          <a:noFill/>
        </p:spPr>
      </p:pic>
      <p:pic>
        <p:nvPicPr>
          <p:cNvPr id="35842" name="Picture 2" descr="https://1.bp.blogspot.com/-SyFkOUSQZYQ/XfZyhHvxwDI/AAAAAAAADVY/KQZoMNp3GJwimw3Kr8K2CZw72wXvByxQQCLcBGAsYHQ/s1600/25660997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786182" y="3500438"/>
            <a:ext cx="5357818" cy="2857500"/>
          </a:xfrm>
          <a:prstGeom prst="rect">
            <a:avLst/>
          </a:prstGeom>
          <a:noFill/>
        </p:spPr>
      </p:pic>
      <p:pic>
        <p:nvPicPr>
          <p:cNvPr id="35858" name="Picture 18" descr="http://diesel.elcat.kg/uploads/monthly_03_2014/post-100431-1395144577.gif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786050" y="-214338"/>
            <a:ext cx="4762500" cy="4762500"/>
          </a:xfrm>
          <a:prstGeom prst="rect">
            <a:avLst/>
          </a:prstGeom>
          <a:noFill/>
        </p:spPr>
      </p:pic>
      <p:pic>
        <p:nvPicPr>
          <p:cNvPr id="35860" name="Picture 20" descr="http://www.topglobus.ru/skin/smile/s6392.gif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929322" y="357166"/>
            <a:ext cx="3036105" cy="1214446"/>
          </a:xfrm>
          <a:prstGeom prst="rect">
            <a:avLst/>
          </a:prstGeom>
          <a:noFill/>
        </p:spPr>
      </p:pic>
      <p:pic>
        <p:nvPicPr>
          <p:cNvPr id="7" name="Picture 2" descr="https://ds04.infourok.ru/uploads/ex/0da9/0005c680-7873263e/img14.jpg"/>
          <p:cNvPicPr>
            <a:picLocks noChangeAspect="1" noChangeArrowheads="1"/>
          </p:cNvPicPr>
          <p:nvPr/>
        </p:nvPicPr>
        <p:blipFill>
          <a:blip r:embed="rId11" cstate="print"/>
          <a:srcRect l="23748" t="195" r="25288" b="2123"/>
          <a:stretch>
            <a:fillRect/>
          </a:stretch>
        </p:blipFill>
        <p:spPr bwMode="auto">
          <a:xfrm>
            <a:off x="0" y="3982677"/>
            <a:ext cx="2000232" cy="2875323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586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8048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424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s://images.ru.prom.st/588204049_w640_h640_znak-hozhdenie-p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480" y="0"/>
            <a:ext cx="4786346" cy="6770927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14282" y="0"/>
            <a:ext cx="928694" cy="7232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  <a:latin typeface="Arial Black" pitchFamily="34" charset="0"/>
              </a:rPr>
              <a:t>Ч</a:t>
            </a:r>
          </a:p>
          <a:p>
            <a:r>
              <a:rPr lang="ru-RU" sz="3600" b="1" dirty="0" smtClean="0">
                <a:solidFill>
                  <a:srgbClr val="7030A0"/>
                </a:solidFill>
                <a:latin typeface="Arial Black" pitchFamily="34" charset="0"/>
              </a:rPr>
              <a:t>Т</a:t>
            </a:r>
          </a:p>
          <a:p>
            <a:r>
              <a:rPr lang="ru-RU" sz="3600" b="1" dirty="0" smtClean="0">
                <a:solidFill>
                  <a:srgbClr val="7030A0"/>
                </a:solidFill>
                <a:latin typeface="Arial Black" pitchFamily="34" charset="0"/>
              </a:rPr>
              <a:t>О</a:t>
            </a:r>
          </a:p>
          <a:p>
            <a:endParaRPr lang="ru-RU" sz="3600" b="1" dirty="0" smtClean="0">
              <a:solidFill>
                <a:srgbClr val="7030A0"/>
              </a:solidFill>
              <a:latin typeface="Arial Black" pitchFamily="34" charset="0"/>
            </a:endParaRPr>
          </a:p>
          <a:p>
            <a:r>
              <a:rPr lang="ru-RU" sz="3600" b="1" dirty="0" smtClean="0">
                <a:solidFill>
                  <a:srgbClr val="7030A0"/>
                </a:solidFill>
                <a:latin typeface="Arial Black" pitchFamily="34" charset="0"/>
              </a:rPr>
              <a:t>О</a:t>
            </a:r>
          </a:p>
          <a:p>
            <a:r>
              <a:rPr lang="ru-RU" sz="4000" b="1" dirty="0" smtClean="0">
                <a:solidFill>
                  <a:srgbClr val="7030A0"/>
                </a:solidFill>
                <a:latin typeface="Arial Black" pitchFamily="34" charset="0"/>
              </a:rPr>
              <a:t>З</a:t>
            </a:r>
          </a:p>
          <a:p>
            <a:r>
              <a:rPr lang="ru-RU" sz="3600" b="1" dirty="0" smtClean="0">
                <a:solidFill>
                  <a:srgbClr val="7030A0"/>
                </a:solidFill>
                <a:latin typeface="Arial Black" pitchFamily="34" charset="0"/>
              </a:rPr>
              <a:t>Н</a:t>
            </a:r>
          </a:p>
          <a:p>
            <a:r>
              <a:rPr lang="ru-RU" sz="3600" b="1" dirty="0" smtClean="0">
                <a:solidFill>
                  <a:srgbClr val="7030A0"/>
                </a:solidFill>
                <a:latin typeface="Arial Black" pitchFamily="34" charset="0"/>
              </a:rPr>
              <a:t>А</a:t>
            </a:r>
          </a:p>
          <a:p>
            <a:r>
              <a:rPr lang="ru-RU" sz="3600" b="1" dirty="0" smtClean="0">
                <a:solidFill>
                  <a:srgbClr val="7030A0"/>
                </a:solidFill>
                <a:latin typeface="Arial Black" pitchFamily="34" charset="0"/>
              </a:rPr>
              <a:t>Ч</a:t>
            </a:r>
          </a:p>
          <a:p>
            <a:r>
              <a:rPr lang="ru-RU" sz="3600" b="1" dirty="0" smtClean="0">
                <a:solidFill>
                  <a:srgbClr val="7030A0"/>
                </a:solidFill>
                <a:latin typeface="Arial Black" pitchFamily="34" charset="0"/>
              </a:rPr>
              <a:t>А</a:t>
            </a:r>
          </a:p>
          <a:p>
            <a:r>
              <a:rPr lang="ru-RU" sz="3600" b="1" dirty="0" smtClean="0">
                <a:solidFill>
                  <a:srgbClr val="7030A0"/>
                </a:solidFill>
                <a:latin typeface="Arial Black" pitchFamily="34" charset="0"/>
              </a:rPr>
              <a:t>Е</a:t>
            </a:r>
          </a:p>
          <a:p>
            <a:r>
              <a:rPr lang="ru-RU" sz="3600" b="1" dirty="0" smtClean="0">
                <a:solidFill>
                  <a:srgbClr val="7030A0"/>
                </a:solidFill>
                <a:latin typeface="Arial Black" pitchFamily="34" charset="0"/>
              </a:rPr>
              <a:t>Т</a:t>
            </a:r>
          </a:p>
          <a:p>
            <a:endParaRPr lang="ru-RU" sz="3200" b="1" dirty="0" smtClean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7224" y="1643050"/>
            <a:ext cx="1000132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7030A0"/>
                </a:solidFill>
                <a:latin typeface="Arial Black" pitchFamily="34" charset="0"/>
              </a:rPr>
              <a:t>З</a:t>
            </a:r>
          </a:p>
          <a:p>
            <a:r>
              <a:rPr lang="ru-RU" sz="3600" b="1" dirty="0" smtClean="0">
                <a:solidFill>
                  <a:srgbClr val="7030A0"/>
                </a:solidFill>
                <a:latin typeface="Arial Black" pitchFamily="34" charset="0"/>
              </a:rPr>
              <a:t>Н</a:t>
            </a:r>
          </a:p>
          <a:p>
            <a:r>
              <a:rPr lang="ru-RU" sz="3600" b="1" dirty="0" smtClean="0">
                <a:solidFill>
                  <a:srgbClr val="7030A0"/>
                </a:solidFill>
                <a:latin typeface="Arial Black" pitchFamily="34" charset="0"/>
              </a:rPr>
              <a:t>А</a:t>
            </a:r>
          </a:p>
          <a:p>
            <a:r>
              <a:rPr lang="ru-RU" sz="3600" b="1" dirty="0" smtClean="0">
                <a:solidFill>
                  <a:srgbClr val="7030A0"/>
                </a:solidFill>
                <a:latin typeface="Arial Black" pitchFamily="34" charset="0"/>
              </a:rPr>
              <a:t>К</a:t>
            </a:r>
            <a:r>
              <a:rPr lang="ru-RU" sz="3600" b="1" dirty="0" smtClean="0">
                <a:solidFill>
                  <a:srgbClr val="C00000"/>
                </a:solidFill>
                <a:latin typeface="Arial Black" pitchFamily="34" charset="0"/>
              </a:rPr>
              <a:t> </a:t>
            </a:r>
          </a:p>
          <a:p>
            <a:endParaRPr lang="ru-RU" sz="3600" dirty="0"/>
          </a:p>
        </p:txBody>
      </p:sp>
      <p:pic>
        <p:nvPicPr>
          <p:cNvPr id="7" name="Picture 2" descr="https://filapp1.imgsmail.ru/pic?url=http%3A%2F%2Faltfishing-club.ru%2Fuploads%2Fmonthly_05_2018%2Fpost-9-0-90517400-1527764617.gif&amp;sig=eb9b1ab3f3c9d80c936b92e98790e58a"/>
          <p:cNvPicPr>
            <a:picLocks noChangeAspect="1" noChangeArrowheads="1" noCrop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49349" y="142852"/>
            <a:ext cx="3694652" cy="257176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ds04.infourok.ru/uploads/ex/0da9/0005c680-7873263e/img14.jpg"/>
          <p:cNvPicPr>
            <a:picLocks noChangeAspect="1" noChangeArrowheads="1"/>
          </p:cNvPicPr>
          <p:nvPr/>
        </p:nvPicPr>
        <p:blipFill>
          <a:blip r:embed="rId3"/>
          <a:srcRect l="23748" t="195" r="25288" b="2123"/>
          <a:stretch>
            <a:fillRect/>
          </a:stretch>
        </p:blipFill>
        <p:spPr bwMode="auto">
          <a:xfrm>
            <a:off x="1285852" y="-1"/>
            <a:ext cx="4714908" cy="6777655"/>
          </a:xfrm>
          <a:prstGeom prst="rect">
            <a:avLst/>
          </a:prstGeom>
          <a:noFill/>
        </p:spPr>
      </p:pic>
      <p:pic>
        <p:nvPicPr>
          <p:cNvPr id="6" name="Picture 2" descr="https://filapp1.imgsmail.ru/pic?url=http%3A%2F%2Faltfishing-club.ru%2Fuploads%2Fmonthly_05_2018%2Fpost-9-0-90517400-1527764617.gif&amp;sig=eb9b1ab3f3c9d80c936b92e98790e58a"/>
          <p:cNvPicPr>
            <a:picLocks noChangeAspect="1" noChangeArrowheads="1" noCrop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49349" y="142852"/>
            <a:ext cx="3694652" cy="257176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www.7labels.ru/file/2017/05/4-1-1.jpg"/>
          <p:cNvPicPr>
            <a:picLocks noChangeAspect="1" noChangeArrowheads="1"/>
          </p:cNvPicPr>
          <p:nvPr/>
        </p:nvPicPr>
        <p:blipFill>
          <a:blip r:embed="rId3"/>
          <a:srcRect l="79961" r="-196" b="10416"/>
          <a:stretch>
            <a:fillRect/>
          </a:stretch>
        </p:blipFill>
        <p:spPr bwMode="auto">
          <a:xfrm>
            <a:off x="785786" y="0"/>
            <a:ext cx="5778173" cy="6858000"/>
          </a:xfrm>
          <a:prstGeom prst="rect">
            <a:avLst/>
          </a:prstGeom>
          <a:noFill/>
        </p:spPr>
      </p:pic>
      <p:pic>
        <p:nvPicPr>
          <p:cNvPr id="4" name="Picture 2" descr="https://filapp1.imgsmail.ru/pic?url=http%3A%2F%2Faltfishing-club.ru%2Fuploads%2Fmonthly_05_2018%2Fpost-9-0-90517400-1527764617.gif&amp;sig=eb9b1ab3f3c9d80c936b92e98790e58a"/>
          <p:cNvPicPr>
            <a:picLocks noChangeAspect="1" noChangeArrowheads="1" noCrop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49349" y="142852"/>
            <a:ext cx="3694652" cy="257176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https://st15.stpulscen.ru/images/product/118/106/766_bi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1" y="0"/>
            <a:ext cx="4982783" cy="6643710"/>
          </a:xfrm>
          <a:prstGeom prst="rect">
            <a:avLst/>
          </a:prstGeom>
          <a:noFill/>
        </p:spPr>
      </p:pic>
      <p:pic>
        <p:nvPicPr>
          <p:cNvPr id="7" name="Picture 2" descr="https://filapp1.imgsmail.ru/pic?url=http%3A%2F%2Faltfishing-club.ru%2Fuploads%2Fmonthly_05_2018%2Fpost-9-0-90517400-1527764617.gif&amp;sig=eb9b1ab3f3c9d80c936b92e98790e58a"/>
          <p:cNvPicPr>
            <a:picLocks noChangeAspect="1" noChangeArrowheads="1" noCrop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49349" y="142852"/>
            <a:ext cx="3694652" cy="257176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us.123rf.com/450wm/elena3567/elena35671806/elena3567180600047/105255207-sign-prohibited-headphones-on-white-background.jpg?ver=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0"/>
            <a:ext cx="6643710" cy="6643710"/>
          </a:xfrm>
          <a:prstGeom prst="rect">
            <a:avLst/>
          </a:prstGeom>
          <a:noFill/>
        </p:spPr>
      </p:pic>
      <p:pic>
        <p:nvPicPr>
          <p:cNvPr id="5" name="Picture 2" descr="https://filapp1.imgsmail.ru/pic?url=http%3A%2F%2Faltfishing-club.ru%2Fuploads%2Fmonthly_05_2018%2Fpost-9-0-90517400-1527764617.gif&amp;sig=eb9b1ab3f3c9d80c936b92e98790e58a"/>
          <p:cNvPicPr>
            <a:picLocks noChangeAspect="1" noChangeArrowheads="1" noCrop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49349" y="142852"/>
            <a:ext cx="3694652" cy="257176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proxy.imgsmail.ru/?email=gagarinskiy_smi%40mail.ru&amp;e=1485796969&amp;h=o_yeB_uE2rnzN9JCUNXtYA&amp;url171=ZHVtYS5tb3MucnUvdXBsb2Fkcy9hbm5vdW5jZW1lbnQvZTliNjIwMDViYzAzZGNkYTdhNzI2ZTdmOGIzNmJjZWY5MDcwYmEzNy5qcGcubm9ybWFs&amp;is_https=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0"/>
            <a:ext cx="6699686" cy="6715148"/>
          </a:xfrm>
          <a:prstGeom prst="rect">
            <a:avLst/>
          </a:prstGeom>
          <a:noFill/>
        </p:spPr>
      </p:pic>
      <p:pic>
        <p:nvPicPr>
          <p:cNvPr id="3" name="Picture 2" descr="https://filapp1.imgsmail.ru/pic?url=http%3A%2F%2Faltfishing-club.ru%2Fuploads%2Fmonthly_05_2018%2Fpost-9-0-90517400-1527764617.gif&amp;sig=eb9b1ab3f3c9d80c936b92e98790e58a"/>
          <p:cNvPicPr>
            <a:picLocks noChangeAspect="1" noChangeArrowheads="1" noCrop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49349" y="142852"/>
            <a:ext cx="3694652" cy="257176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://ra3kita.ru/photos5/17271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3" y="0"/>
            <a:ext cx="4305299" cy="6858000"/>
          </a:xfrm>
          <a:prstGeom prst="rect">
            <a:avLst/>
          </a:prstGeom>
          <a:noFill/>
        </p:spPr>
      </p:pic>
      <p:pic>
        <p:nvPicPr>
          <p:cNvPr id="4" name="Picture 2" descr="https://filapp1.imgsmail.ru/pic?url=http%3A%2F%2Faltfishing-club.ru%2Fuploads%2Fmonthly_05_2018%2Fpost-9-0-90517400-1527764617.gif&amp;sig=eb9b1ab3f3c9d80c936b92e98790e58a"/>
          <p:cNvPicPr>
            <a:picLocks noChangeAspect="1" noChangeArrowheads="1" noCrop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49349" y="142852"/>
            <a:ext cx="3694652" cy="257176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arkhangelsk.znaki154.ru/upload/iblock/23b/23b2f0aeb52fcf2b25b23ae702318c6d.png"/>
          <p:cNvPicPr>
            <a:picLocks noChangeAspect="1" noChangeArrowheads="1"/>
          </p:cNvPicPr>
          <p:nvPr/>
        </p:nvPicPr>
        <p:blipFill>
          <a:blip r:embed="rId3"/>
          <a:srcRect l="19000" t="4000" r="18000" b="4000"/>
          <a:stretch>
            <a:fillRect/>
          </a:stretch>
        </p:blipFill>
        <p:spPr bwMode="auto">
          <a:xfrm>
            <a:off x="1285852" y="1"/>
            <a:ext cx="4643470" cy="6780914"/>
          </a:xfrm>
          <a:prstGeom prst="rect">
            <a:avLst/>
          </a:prstGeom>
          <a:noFill/>
        </p:spPr>
      </p:pic>
      <p:pic>
        <p:nvPicPr>
          <p:cNvPr id="44034" name="Picture 2" descr="https://filapp1.imgsmail.ru/pic?url=http%3A%2F%2Faltfishing-club.ru%2Fuploads%2Fmonthly_05_2018%2Fpost-9-0-90517400-1527764617.gif&amp;sig=eb9b1ab3f3c9d80c936b92e98790e58a"/>
          <p:cNvPicPr>
            <a:picLocks noChangeAspect="1" noChangeArrowheads="1" noCrop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49349" y="142852"/>
            <a:ext cx="3694652" cy="257176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500034" y="0"/>
            <a:ext cx="7072362" cy="7072314"/>
            <a:chOff x="0" y="3143248"/>
            <a:chExt cx="3903811" cy="3429024"/>
          </a:xfrm>
        </p:grpSpPr>
        <p:sp>
          <p:nvSpPr>
            <p:cNvPr id="3" name="Равнобедренный треугольник 2"/>
            <p:cNvSpPr/>
            <p:nvPr/>
          </p:nvSpPr>
          <p:spPr>
            <a:xfrm>
              <a:off x="357158" y="3500438"/>
              <a:ext cx="3143272" cy="2428892"/>
            </a:xfrm>
            <a:prstGeom prst="triangl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4" name="Picture 2" descr="http://junior3d.ru/texture/%D0%97%D0%BD%D0%B0%D0%BA%D0%B8%D0%98%D1%81%D0%B8%D0%BC%D0%B2%D0%BE%D0%BB%D1%8B/%D0%94%D0%BE%D1%80%D0%BE%D0%B6%D0%BD%D1%8B%D0%B5%D0%97%D0%BD%D0%B0%D0%BA%D0%B8/%D0%B4%D0%BE%D1%80%D0%BE%D0%B6%D0%BD%D1%8B%D0%B5-%D0%B7%D0%BD%D0%B0%D0%BA%D0%B8_%2081.jpg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3143248"/>
              <a:ext cx="3903811" cy="3429024"/>
            </a:xfrm>
            <a:prstGeom prst="rect">
              <a:avLst/>
            </a:prstGeom>
            <a:noFill/>
          </p:spPr>
        </p:pic>
      </p:grpSp>
      <p:pic>
        <p:nvPicPr>
          <p:cNvPr id="6" name="Picture 2" descr="https://filapp1.imgsmail.ru/pic?url=http%3A%2F%2Faltfishing-club.ru%2Fuploads%2Fmonthly_05_2018%2Fpost-9-0-90517400-1527764617.gif&amp;sig=eb9b1ab3f3c9d80c936b92e98790e58a"/>
          <p:cNvPicPr>
            <a:picLocks noChangeAspect="1" noChangeArrowheads="1" noCrop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49349" y="142852"/>
            <a:ext cx="3694652" cy="257176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Неизвестен - Гудок паровоза (www.hotplayer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2" name="Движение поезда - Гудок, стук колёс, электровоз ChS2-575 s проезжает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2056" name="Picture 8" descr="https://avatars.mds.yandex.net/get-pdb/1689155/3e314caf-2388-40d9-84b5-463f79bce7ab/orig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2910" y="21382"/>
            <a:ext cx="7858180" cy="683661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928926" y="0"/>
            <a:ext cx="41434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Comic Sans MS" pitchFamily="66" charset="0"/>
              </a:rPr>
              <a:t>Осторожно поезд</a:t>
            </a:r>
            <a:endParaRPr lang="ru-RU" sz="32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-214346" y="0"/>
            <a:ext cx="3071834" cy="2857496"/>
            <a:chOff x="0" y="3143248"/>
            <a:chExt cx="3903811" cy="3429024"/>
          </a:xfrm>
        </p:grpSpPr>
        <p:sp>
          <p:nvSpPr>
            <p:cNvPr id="5" name="Равнобедренный треугольник 4"/>
            <p:cNvSpPr/>
            <p:nvPr/>
          </p:nvSpPr>
          <p:spPr>
            <a:xfrm>
              <a:off x="357158" y="3500438"/>
              <a:ext cx="3143272" cy="2428892"/>
            </a:xfrm>
            <a:prstGeom prst="triangl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050" name="Picture 2" descr="http://junior3d.ru/texture/%D0%97%D0%BD%D0%B0%D0%BA%D0%B8%D0%98%D1%81%D0%B8%D0%BC%D0%B2%D0%BE%D0%BB%D1%8B/%D0%94%D0%BE%D1%80%D0%BE%D0%B6%D0%BD%D1%8B%D0%B5%D0%97%D0%BD%D0%B0%D0%BA%D0%B8/%D0%B4%D0%BE%D1%80%D0%BE%D0%B6%D0%BD%D1%8B%D0%B5-%D0%B7%D0%BD%D0%B0%D0%BA%D0%B8_%2081.jpg"/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3143248"/>
              <a:ext cx="3903811" cy="3429024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ransition spd="med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24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4357686" cy="200024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fontAlgn="base">
              <a:lnSpc>
                <a:spcPct val="150000"/>
              </a:lnSpc>
            </a:pPr>
            <a:r>
              <a:rPr lang="ru-RU" sz="2000" b="1" dirty="0" smtClean="0">
                <a:latin typeface="Comic Sans MS" pitchFamily="66" charset="0"/>
              </a:rPr>
              <a:t>Опасностей подстерегает много</a:t>
            </a:r>
          </a:p>
          <a:p>
            <a:pPr fontAlgn="base">
              <a:lnSpc>
                <a:spcPct val="150000"/>
              </a:lnSpc>
            </a:pPr>
            <a:r>
              <a:rPr lang="ru-RU" sz="2000" b="1" dirty="0" smtClean="0">
                <a:latin typeface="Comic Sans MS" pitchFamily="66" charset="0"/>
              </a:rPr>
              <a:t>На том пути, где ездят поезда,</a:t>
            </a:r>
          </a:p>
          <a:p>
            <a:pPr fontAlgn="base">
              <a:lnSpc>
                <a:spcPct val="150000"/>
              </a:lnSpc>
            </a:pPr>
            <a:r>
              <a:rPr lang="ru-RU" sz="2000" b="1" dirty="0" smtClean="0">
                <a:latin typeface="Comic Sans MS" pitchFamily="66" charset="0"/>
              </a:rPr>
              <a:t>Поэтому железная дорога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latin typeface="Comic Sans MS" pitchFamily="66" charset="0"/>
              </a:rPr>
              <a:t>Внимательности требует всегда!</a:t>
            </a:r>
            <a:br>
              <a:rPr lang="ru-RU" sz="2000" b="1" dirty="0" smtClean="0">
                <a:latin typeface="Comic Sans MS" pitchFamily="66" charset="0"/>
              </a:rPr>
            </a:br>
            <a:endParaRPr lang="ru-RU" sz="2000" b="1" dirty="0"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" name="Picture 6" descr="https://prezentacii.info/wp-content/uploads/2015/11/epF2d0Zr8cVPNUjD/x15.jpg.pagespeed.ic.sUvSZRDxqw.jpg"/>
          <p:cNvPicPr>
            <a:picLocks noChangeAspect="1" noChangeArrowheads="1"/>
          </p:cNvPicPr>
          <p:nvPr/>
        </p:nvPicPr>
        <p:blipFill>
          <a:blip r:embed="rId3"/>
          <a:srcRect r="1987" b="3408"/>
          <a:stretch>
            <a:fillRect/>
          </a:stretch>
        </p:blipFill>
        <p:spPr bwMode="auto">
          <a:xfrm>
            <a:off x="1071538" y="1285860"/>
            <a:ext cx="7345475" cy="5429264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57158" y="214290"/>
            <a:ext cx="814393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Comic Sans MS" pitchFamily="66" charset="0"/>
              </a:rPr>
              <a:t>Запрещается: </a:t>
            </a:r>
          </a:p>
          <a:p>
            <a:pPr algn="ctr"/>
            <a:r>
              <a:rPr lang="ru-RU" sz="3200" b="1" dirty="0" smtClean="0">
                <a:latin typeface="Comic Sans MS" pitchFamily="66" charset="0"/>
              </a:rPr>
              <a:t>ходить </a:t>
            </a:r>
            <a:r>
              <a:rPr lang="ru-RU" sz="3200" b="1" dirty="0">
                <a:latin typeface="Comic Sans MS" pitchFamily="66" charset="0"/>
              </a:rPr>
              <a:t>по железнодорожным путям. </a:t>
            </a:r>
            <a:endParaRPr lang="ru-RU" sz="32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714348" y="1428736"/>
            <a:ext cx="7286676" cy="5429264"/>
          </a:xfrm>
          <a:prstGeom prst="line">
            <a:avLst/>
          </a:prstGeom>
          <a:ln w="1206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10800000" flipV="1">
            <a:off x="1071538" y="1285860"/>
            <a:ext cx="7286676" cy="5429264"/>
          </a:xfrm>
          <a:prstGeom prst="line">
            <a:avLst/>
          </a:prstGeom>
          <a:ln w="1206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57f55091d48f0a8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2" name="Picture 4" descr="https://ds05.infourok.ru/uploads/ex/0dbd/00094904-568e651d/hello_html_m40265ffc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642974" y="0"/>
            <a:ext cx="9893240" cy="6858000"/>
          </a:xfrm>
          <a:prstGeom prst="rect">
            <a:avLst/>
          </a:prstGeom>
          <a:noFill/>
        </p:spPr>
      </p:pic>
      <p:pic>
        <p:nvPicPr>
          <p:cNvPr id="5122" name="Picture 2" descr="https://kartinki-vernisazh.ru/_ph/79/2/328525898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7429520" y="4812304"/>
            <a:ext cx="1007284" cy="1831396"/>
          </a:xfrm>
          <a:prstGeom prst="rect">
            <a:avLst/>
          </a:prstGeom>
          <a:noFill/>
        </p:spPr>
      </p:pic>
      <p:grpSp>
        <p:nvGrpSpPr>
          <p:cNvPr id="9" name="Группа 8"/>
          <p:cNvGrpSpPr/>
          <p:nvPr/>
        </p:nvGrpSpPr>
        <p:grpSpPr>
          <a:xfrm>
            <a:off x="6286512" y="642918"/>
            <a:ext cx="2357454" cy="2357454"/>
            <a:chOff x="2857488" y="142852"/>
            <a:chExt cx="3013043" cy="3013043"/>
          </a:xfrm>
        </p:grpSpPr>
        <p:sp>
          <p:nvSpPr>
            <p:cNvPr id="8" name="Овал 7"/>
            <p:cNvSpPr/>
            <p:nvPr/>
          </p:nvSpPr>
          <p:spPr>
            <a:xfrm rot="945517">
              <a:off x="4672250" y="885357"/>
              <a:ext cx="1000132" cy="192882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Овал 6"/>
            <p:cNvSpPr/>
            <p:nvPr/>
          </p:nvSpPr>
          <p:spPr>
            <a:xfrm>
              <a:off x="3071802" y="785794"/>
              <a:ext cx="1000132" cy="192882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6" name="Группа 5"/>
            <p:cNvGrpSpPr/>
            <p:nvPr/>
          </p:nvGrpSpPr>
          <p:grpSpPr>
            <a:xfrm>
              <a:off x="2857488" y="142852"/>
              <a:ext cx="3013043" cy="3013043"/>
              <a:chOff x="2928926" y="0"/>
              <a:chExt cx="3013043" cy="3013043"/>
            </a:xfrm>
          </p:grpSpPr>
          <p:sp>
            <p:nvSpPr>
              <p:cNvPr id="5" name="Овал 4"/>
              <p:cNvSpPr/>
              <p:nvPr/>
            </p:nvSpPr>
            <p:spPr>
              <a:xfrm>
                <a:off x="3643306" y="214290"/>
                <a:ext cx="1714512" cy="1214446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5124" name="Picture 4" descr="https://yt3.ggpht.com/a/AGF-l7_G7slvG9IwcYYUl7HJQkdKuMP50kEpvXHYGQ=s900-c-k-c0xffffffff-no-rj-mo"/>
              <p:cNvPicPr>
                <a:picLocks noChangeAspect="1" noChangeArrowheads="1"/>
              </p:cNvPicPr>
              <p:nvPr/>
            </p:nvPicPr>
            <p:blipFill>
              <a:blip r:embed="rId6" cstate="print">
                <a:clrChange>
                  <a:clrFrom>
                    <a:srgbClr val="FCFEFB"/>
                  </a:clrFrom>
                  <a:clrTo>
                    <a:srgbClr val="FCFEFB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928926" y="0"/>
                <a:ext cx="3013043" cy="3013043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10" name="Picture 4" descr="https://images.ru.prom.st/588204049_w640_h640_znak-hozhdenie-po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8596" y="0"/>
            <a:ext cx="1817957" cy="257174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80484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0"/>
            <a:ext cx="857256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Comic Sans MS" pitchFamily="66" charset="0"/>
              </a:rPr>
              <a:t>Запрещается: </a:t>
            </a:r>
          </a:p>
          <a:p>
            <a:pPr algn="ctr"/>
            <a:r>
              <a:rPr lang="ru-RU" sz="3200" b="1" dirty="0" smtClean="0">
                <a:latin typeface="Comic Sans MS" pitchFamily="66" charset="0"/>
              </a:rPr>
              <a:t>Переходить </a:t>
            </a:r>
            <a:r>
              <a:rPr lang="ru-RU" sz="3200" b="1" dirty="0">
                <a:latin typeface="Comic Sans MS" pitchFamily="66" charset="0"/>
              </a:rPr>
              <a:t>через железнодорожные пути в местах, не оборудованных </a:t>
            </a:r>
            <a:r>
              <a:rPr lang="ru-RU" sz="3200" b="1" dirty="0" smtClean="0">
                <a:latin typeface="Comic Sans MS" pitchFamily="66" charset="0"/>
              </a:rPr>
              <a:t>пешеходными </a:t>
            </a:r>
            <a:r>
              <a:rPr lang="ru-RU" sz="3200" b="1" dirty="0">
                <a:latin typeface="Comic Sans MS" pitchFamily="66" charset="0"/>
              </a:rPr>
              <a:t>настилами. </a:t>
            </a:r>
          </a:p>
        </p:txBody>
      </p:sp>
      <p:pic>
        <p:nvPicPr>
          <p:cNvPr id="4098" name="Picture 2" descr="https://avatars.mds.yandex.net/get-pdb/1748857/85415dd4-775f-48da-af0d-0b348fb502d3/s1200?webp=fals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071678"/>
            <a:ext cx="8509017" cy="4786322"/>
          </a:xfrm>
          <a:prstGeom prst="rect">
            <a:avLst/>
          </a:prstGeom>
          <a:noFill/>
        </p:spPr>
      </p:pic>
      <p:cxnSp>
        <p:nvCxnSpPr>
          <p:cNvPr id="4" name="Прямая соединительная линия 3"/>
          <p:cNvCxnSpPr/>
          <p:nvPr/>
        </p:nvCxnSpPr>
        <p:spPr>
          <a:xfrm>
            <a:off x="3143240" y="5429240"/>
            <a:ext cx="3214710" cy="1428760"/>
          </a:xfrm>
          <a:prstGeom prst="line">
            <a:avLst/>
          </a:prstGeom>
          <a:ln w="1206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10800000" flipV="1">
            <a:off x="2214546" y="5500702"/>
            <a:ext cx="2928958" cy="1357298"/>
          </a:xfrm>
          <a:prstGeom prst="line">
            <a:avLst/>
          </a:prstGeom>
          <a:ln w="1206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7f55091d48f0a8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3074" name="Picture 2" descr="https://i.gifer.com/W4nu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14414" y="0"/>
            <a:ext cx="6655296" cy="6858000"/>
          </a:xfrm>
          <a:prstGeom prst="rect">
            <a:avLst/>
          </a:prstGeom>
          <a:noFill/>
        </p:spPr>
      </p:pic>
      <p:pic>
        <p:nvPicPr>
          <p:cNvPr id="3076" name="Picture 4" descr="http://www.playcast.ru/uploads/2013/10/23/6380666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57884" y="3786190"/>
            <a:ext cx="3057525" cy="3333750"/>
          </a:xfrm>
          <a:prstGeom prst="rect">
            <a:avLst/>
          </a:prstGeom>
          <a:noFill/>
        </p:spPr>
      </p:pic>
      <p:pic>
        <p:nvPicPr>
          <p:cNvPr id="3078" name="Picture 6" descr="https://cdn.pixabay.com/photo/2017/01/06/17/01/smiley-1958283_1280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43570" y="428604"/>
            <a:ext cx="2768605" cy="1604926"/>
          </a:xfrm>
          <a:prstGeom prst="rect">
            <a:avLst/>
          </a:prstGeom>
          <a:noFill/>
        </p:spPr>
      </p:pic>
      <p:pic>
        <p:nvPicPr>
          <p:cNvPr id="5" name="Picture 2" descr="https://www.7labels.ru/file/2017/05/4-1-1.jpg"/>
          <p:cNvPicPr>
            <a:picLocks noChangeAspect="1" noChangeArrowheads="1"/>
          </p:cNvPicPr>
          <p:nvPr/>
        </p:nvPicPr>
        <p:blipFill>
          <a:blip r:embed="rId7"/>
          <a:srcRect l="77500"/>
          <a:stretch>
            <a:fillRect/>
          </a:stretch>
        </p:blipFill>
        <p:spPr bwMode="auto">
          <a:xfrm>
            <a:off x="0" y="2000240"/>
            <a:ext cx="2143114" cy="250033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614 0.04071 L -0.63854 0.030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6" y="-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307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8048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57f55091d48f0a8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2050" name="Picture 2" descr="http://harmony-ang.ucoz.ru/foto/jd/112.jpg"/>
          <p:cNvPicPr>
            <a:picLocks noChangeAspect="1" noChangeArrowheads="1"/>
          </p:cNvPicPr>
          <p:nvPr/>
        </p:nvPicPr>
        <p:blipFill>
          <a:blip r:embed="rId5"/>
          <a:srcRect t="17030" r="52610"/>
          <a:stretch>
            <a:fillRect/>
          </a:stretch>
        </p:blipFill>
        <p:spPr bwMode="auto">
          <a:xfrm>
            <a:off x="2000232" y="1539864"/>
            <a:ext cx="4286280" cy="5318136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0" y="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Comic Sans MS" pitchFamily="66" charset="0"/>
              </a:rPr>
              <a:t>Запрещается: </a:t>
            </a:r>
          </a:p>
          <a:p>
            <a:pPr algn="ctr"/>
            <a:r>
              <a:rPr lang="ru-RU" sz="3200" b="1" dirty="0" smtClean="0">
                <a:latin typeface="Comic Sans MS" pitchFamily="66" charset="0"/>
              </a:rPr>
              <a:t>Переходить </a:t>
            </a:r>
            <a:r>
              <a:rPr lang="ru-RU" sz="3200" b="1" dirty="0">
                <a:latin typeface="Comic Sans MS" pitchFamily="66" charset="0"/>
              </a:rPr>
              <a:t>железнодорожные переезды при закрытом шлагбауме</a:t>
            </a: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1785918" y="4857760"/>
            <a:ext cx="4214842" cy="1857364"/>
          </a:xfrm>
          <a:prstGeom prst="line">
            <a:avLst/>
          </a:prstGeom>
          <a:ln w="1206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rot="10800000" flipV="1">
            <a:off x="2000232" y="5214950"/>
            <a:ext cx="3429024" cy="1643050"/>
          </a:xfrm>
          <a:prstGeom prst="line">
            <a:avLst/>
          </a:prstGeom>
          <a:ln w="1206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Группа 8"/>
          <p:cNvGrpSpPr/>
          <p:nvPr/>
        </p:nvGrpSpPr>
        <p:grpSpPr>
          <a:xfrm>
            <a:off x="5929322" y="2357430"/>
            <a:ext cx="3000396" cy="2021751"/>
            <a:chOff x="5929322" y="2357430"/>
            <a:chExt cx="3000396" cy="2021751"/>
          </a:xfrm>
        </p:grpSpPr>
        <p:sp>
          <p:nvSpPr>
            <p:cNvPr id="7" name="Овал 6"/>
            <p:cNvSpPr/>
            <p:nvPr/>
          </p:nvSpPr>
          <p:spPr>
            <a:xfrm>
              <a:off x="7072330" y="2714620"/>
              <a:ext cx="1571636" cy="92869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1266" name="Picture 2" descr="https://static9.depositphotos.com/1007989/1157/i/950/depositphotos_11570453-stock-photo-stop-smiley.jpg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29322" y="2357430"/>
              <a:ext cx="3000396" cy="2021751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ransition spd="med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80484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s://avatars.mds.yandex.net/get-pdb/236760/31260d78-0a2e-4d74-a0a5-298596fa010d/orig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28604"/>
            <a:ext cx="9144000" cy="3786214"/>
          </a:xfrm>
          <a:prstGeom prst="rect">
            <a:avLst/>
          </a:prstGeom>
          <a:noFill/>
        </p:spPr>
      </p:pic>
      <p:pic>
        <p:nvPicPr>
          <p:cNvPr id="1032" name="Picture 8" descr="https://i-networks.ru/upload/medialibrary/563/barier_gif.gif"/>
          <p:cNvPicPr>
            <a:picLocks noChangeAspect="1" noChangeArrowheads="1" noCrop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14346" y="4071942"/>
            <a:ext cx="6105525" cy="2047876"/>
          </a:xfrm>
          <a:prstGeom prst="rect">
            <a:avLst/>
          </a:prstGeom>
          <a:noFill/>
        </p:spPr>
      </p:pic>
      <p:pic>
        <p:nvPicPr>
          <p:cNvPr id="1034" name="Picture 10" descr="https://thumbs.dreamstime.com/b/%D1%81%D0%BC%D0%B0%D0%B9-%D0%B8%D0%BA-%D1%81-%D0%B7%D0%BD%D0%B0%D0%BA%D0%BE%D0%BC-%D1%81%D1%82%D0%BE%D0%BF%D0%B0-53889490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388" y="3714752"/>
            <a:ext cx="2428868" cy="2428868"/>
          </a:xfrm>
          <a:prstGeom prst="rect">
            <a:avLst/>
          </a:prstGeom>
          <a:noFill/>
        </p:spPr>
      </p:pic>
      <p:pic>
        <p:nvPicPr>
          <p:cNvPr id="6" name="Picture 6" descr="http://ra3kita.ru/photos5/172714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4000504"/>
            <a:ext cx="1793872" cy="2857496"/>
          </a:xfrm>
          <a:prstGeom prst="rect">
            <a:avLst/>
          </a:prstGeom>
          <a:noFill/>
        </p:spPr>
      </p:pic>
      <p:pic>
        <p:nvPicPr>
          <p:cNvPr id="7" name="Неизвестен - Гудок паровоза (www.hotplayer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03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24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525</TotalTime>
  <Words>237</Words>
  <Application>Microsoft Office PowerPoint</Application>
  <PresentationFormat>Экран (4:3)</PresentationFormat>
  <Paragraphs>59</Paragraphs>
  <Slides>30</Slides>
  <Notes>0</Notes>
  <HiddenSlides>0</HiddenSlides>
  <MMClips>16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Ans</dc:creator>
  <cp:lastModifiedBy>Ans</cp:lastModifiedBy>
  <cp:revision>56</cp:revision>
  <dcterms:created xsi:type="dcterms:W3CDTF">2020-02-15T15:16:53Z</dcterms:created>
  <dcterms:modified xsi:type="dcterms:W3CDTF">2020-02-22T11:07:45Z</dcterms:modified>
</cp:coreProperties>
</file>