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7" r:id="rId3"/>
    <p:sldId id="258" r:id="rId4"/>
    <p:sldId id="259" r:id="rId5"/>
    <p:sldId id="260" r:id="rId6"/>
    <p:sldId id="277" r:id="rId7"/>
    <p:sldId id="261" r:id="rId8"/>
    <p:sldId id="262" r:id="rId9"/>
    <p:sldId id="263" r:id="rId10"/>
    <p:sldId id="266" r:id="rId11"/>
    <p:sldId id="272" r:id="rId12"/>
    <p:sldId id="273" r:id="rId13"/>
    <p:sldId id="274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99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1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Чуноярская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№13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28800"/>
            <a:ext cx="8011616" cy="4451325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endParaRPr lang="ru-RU" sz="72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chemeClr val="tx1"/>
                </a:solidFill>
              </a:rPr>
              <a:t>РАЗВИТИЕ МЕЛКОЙ МОТОРИКИ </a:t>
            </a:r>
          </a:p>
          <a:p>
            <a:pPr algn="ctr"/>
            <a:endParaRPr lang="ru-RU" sz="72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chemeClr val="tx1"/>
                </a:solidFill>
              </a:rPr>
              <a:t>У ПЕРВОКЛАССНИКОВ </a:t>
            </a:r>
          </a:p>
          <a:p>
            <a:pPr algn="ctr"/>
            <a:endParaRPr lang="ru-RU" sz="72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chemeClr val="tx1"/>
                </a:solidFill>
              </a:rPr>
              <a:t>КАК СРЕДСТВО УЛУЧШЕНИЯ НАВЫКОВ ПИСЬМА</a:t>
            </a:r>
          </a:p>
          <a:p>
            <a:pPr algn="ctr">
              <a:buNone/>
            </a:pPr>
            <a:endParaRPr lang="ru-RU" sz="7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7200" dirty="0" smtClean="0">
                <a:solidFill>
                  <a:schemeClr val="tx1"/>
                </a:solidFill>
              </a:rPr>
              <a:t>(</a:t>
            </a:r>
            <a:r>
              <a:rPr lang="ru-RU" sz="7200" dirty="0" smtClean="0">
                <a:solidFill>
                  <a:schemeClr val="tx1"/>
                </a:solidFill>
              </a:rPr>
              <a:t> </a:t>
            </a:r>
            <a:r>
              <a:rPr lang="ru-RU" sz="7200" dirty="0" smtClean="0">
                <a:solidFill>
                  <a:schemeClr val="tx1"/>
                </a:solidFill>
              </a:rPr>
              <a:t>проект )</a:t>
            </a:r>
            <a:endParaRPr lang="ru-RU" sz="7200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7200" dirty="0" smtClean="0">
                <a:solidFill>
                  <a:schemeClr val="tx1"/>
                </a:solidFill>
              </a:rPr>
              <a:t>Выполнила</a:t>
            </a:r>
            <a:r>
              <a:rPr lang="ru-RU" sz="7200" dirty="0" smtClean="0">
                <a:solidFill>
                  <a:schemeClr val="tx1"/>
                </a:solidFill>
              </a:rPr>
              <a:t>: </a:t>
            </a:r>
            <a:endParaRPr lang="ru-RU" sz="7200" dirty="0" smtClean="0">
              <a:solidFill>
                <a:schemeClr val="tx1"/>
              </a:solidFill>
            </a:endParaRPr>
          </a:p>
          <a:p>
            <a:pPr algn="r">
              <a:buNone/>
            </a:pPr>
            <a:r>
              <a:rPr lang="ru-RU" sz="7200" dirty="0" smtClean="0">
                <a:solidFill>
                  <a:schemeClr val="tx1"/>
                </a:solidFill>
              </a:rPr>
              <a:t>учитель технологии Наумова</a:t>
            </a:r>
          </a:p>
          <a:p>
            <a:pPr algn="r">
              <a:buNone/>
            </a:pPr>
            <a:r>
              <a:rPr lang="ru-RU" sz="7200" dirty="0" smtClean="0">
                <a:solidFill>
                  <a:schemeClr val="tx1"/>
                </a:solidFill>
              </a:rPr>
              <a:t>Светлана Степановна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5572164" cy="389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I:\DCIM\100NIKON\DSCN0065п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57628"/>
            <a:ext cx="3671775" cy="2626314"/>
          </a:xfrm>
          <a:prstGeom prst="rect">
            <a:avLst/>
          </a:prstGeom>
          <a:noFill/>
        </p:spPr>
      </p:pic>
      <p:pic>
        <p:nvPicPr>
          <p:cNvPr id="2052" name="Picture 4" descr="I:\DCIM\100NIKON\DSCN0063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500438"/>
            <a:ext cx="3714776" cy="266231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57224" y="5572140"/>
            <a:ext cx="11430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Женя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58016" y="5500702"/>
            <a:ext cx="1285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Артём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Развитие мелкой моторики\ПРОЕКТ\Приложение\фото Артема\DSCN0062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3116"/>
            <a:ext cx="2088771" cy="1857373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Развитие мелкой моторики\ПРОЕКТ\Приложение\фото Артема\DSCN0057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357694"/>
            <a:ext cx="1981137" cy="1623256"/>
          </a:xfrm>
          <a:prstGeom prst="rect">
            <a:avLst/>
          </a:prstGeom>
          <a:noFill/>
        </p:spPr>
      </p:pic>
      <p:pic>
        <p:nvPicPr>
          <p:cNvPr id="2052" name="Picture 4" descr="C:\Users\Администратор\Desktop\Развитие мелкой моторики\ПРОЕКТ\Приложение\фото Артема\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714752"/>
            <a:ext cx="2043188" cy="2000264"/>
          </a:xfrm>
          <a:prstGeom prst="rect">
            <a:avLst/>
          </a:prstGeom>
          <a:noFill/>
        </p:spPr>
      </p:pic>
      <p:pic>
        <p:nvPicPr>
          <p:cNvPr id="2053" name="Picture 5" descr="C:\Users\Администратор\Desktop\Развитие мелкой моторики\ПРОЕКТ\Приложение\фото Артема\DSCN0058_c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428736"/>
            <a:ext cx="2071702" cy="1803217"/>
          </a:xfrm>
          <a:prstGeom prst="rect">
            <a:avLst/>
          </a:prstGeom>
          <a:noFill/>
        </p:spPr>
      </p:pic>
      <p:pic>
        <p:nvPicPr>
          <p:cNvPr id="2054" name="Picture 6" descr="C:\Users\Администратор\Desktop\Развитие мелкой моторики\ПРОЕКТ\Приложение\фото Жени\DSCN0028п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500042"/>
            <a:ext cx="1857388" cy="1722986"/>
          </a:xfrm>
          <a:prstGeom prst="rect">
            <a:avLst/>
          </a:prstGeom>
          <a:noFill/>
        </p:spPr>
      </p:pic>
      <p:pic>
        <p:nvPicPr>
          <p:cNvPr id="2055" name="Picture 7" descr="C:\Users\Администратор\Desktop\Развитие мелкой моторики\ПРОЕКТ\Приложение\фото Жени\DSCN0024п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1214422"/>
            <a:ext cx="1762299" cy="2107972"/>
          </a:xfrm>
          <a:prstGeom prst="rect">
            <a:avLst/>
          </a:prstGeom>
          <a:noFill/>
        </p:spPr>
      </p:pic>
      <p:pic>
        <p:nvPicPr>
          <p:cNvPr id="2057" name="Picture 9" descr="C:\Users\Администратор\Desktop\Развитие мелкой моторики\ПРОЕКТ\Приложение\фото Жени\DSCN0020п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4143380"/>
            <a:ext cx="2045591" cy="1643074"/>
          </a:xfrm>
          <a:prstGeom prst="rect">
            <a:avLst/>
          </a:prstGeom>
          <a:noFill/>
        </p:spPr>
      </p:pic>
      <p:pic>
        <p:nvPicPr>
          <p:cNvPr id="2058" name="Picture 10" descr="C:\Users\Администратор\Desktop\Развитие мелкой моторики\ПРОЕКТ\Приложение\фото Жени\DSCN0013п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4714884"/>
            <a:ext cx="1857388" cy="1857388"/>
          </a:xfrm>
          <a:prstGeom prst="rect">
            <a:avLst/>
          </a:prstGeom>
          <a:noFill/>
        </p:spPr>
      </p:pic>
      <p:pic>
        <p:nvPicPr>
          <p:cNvPr id="2059" name="Picture 11" descr="C:\Users\Администратор\Desktop\Развитие мелкой моторики\ПРОЕКТ\Приложение\фото Жени\DSCN0016п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3504" y="2428868"/>
            <a:ext cx="1714512" cy="1862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14356"/>
            <a:ext cx="547726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Текущая диагностика выявления уровня развития мелкой моторики</a:t>
            </a:r>
            <a:endParaRPr lang="ru-RU" sz="2800" b="1" dirty="0"/>
          </a:p>
        </p:txBody>
      </p:sp>
      <p:pic>
        <p:nvPicPr>
          <p:cNvPr id="1026" name="Picture 2" descr="I:\DCIM\100NIKON\DSCN0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714620"/>
            <a:ext cx="2286016" cy="1714706"/>
          </a:xfrm>
          <a:prstGeom prst="rect">
            <a:avLst/>
          </a:prstGeom>
          <a:noFill/>
        </p:spPr>
      </p:pic>
      <p:pic>
        <p:nvPicPr>
          <p:cNvPr id="1027" name="Picture 3" descr="I:\DCIM\100NIKON\DSCN006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643446"/>
            <a:ext cx="2286016" cy="1714512"/>
          </a:xfrm>
          <a:prstGeom prst="rect">
            <a:avLst/>
          </a:prstGeom>
          <a:noFill/>
        </p:spPr>
      </p:pic>
      <p:pic>
        <p:nvPicPr>
          <p:cNvPr id="1028" name="Picture 4" descr="I:\DCIM\100NIKON\DSCN00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214686"/>
            <a:ext cx="2286015" cy="1714705"/>
          </a:xfrm>
          <a:prstGeom prst="rect">
            <a:avLst/>
          </a:prstGeom>
          <a:noFill/>
        </p:spPr>
      </p:pic>
      <p:pic>
        <p:nvPicPr>
          <p:cNvPr id="1029" name="Picture 5" descr="I:\DCIM\100NIKON\DSCN00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2286016" cy="1714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Гипотеза проектной работы подтверждается частично.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    Да, можно улучшить навыки письма первоклассников, с помощью развивающих книг, но если использовать их вместе с комплексными разработками систем занятий по развитию мелкой моторике.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Спасибо         за        внимание!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4" name="Picture 2" descr="I:\DCIM\100NIKON\DSCN0072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285860"/>
            <a:ext cx="5005958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3511552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/>
              <a:t>«Истоки творческих способностей и дарований детей —</a:t>
            </a:r>
            <a:br>
              <a:rPr lang="ru-RU" sz="1600" b="1" dirty="0" smtClean="0"/>
            </a:br>
            <a:r>
              <a:rPr lang="ru-RU" sz="1600" b="1" dirty="0" smtClean="0"/>
              <a:t> на кончиках их пальцев. От пальцев, образно говоря, </a:t>
            </a:r>
            <a:br>
              <a:rPr lang="ru-RU" sz="1600" b="1" dirty="0" smtClean="0"/>
            </a:br>
            <a:r>
              <a:rPr lang="ru-RU" sz="1600" b="1" dirty="0" smtClean="0"/>
              <a:t>идут тончайшие ручейки, которые питают </a:t>
            </a:r>
            <a:br>
              <a:rPr lang="ru-RU" sz="1600" b="1" dirty="0" smtClean="0"/>
            </a:br>
            <a:r>
              <a:rPr lang="ru-RU" sz="1600" b="1" dirty="0" smtClean="0"/>
              <a:t>источник творческой мысли. </a:t>
            </a:r>
            <a:br>
              <a:rPr lang="ru-RU" sz="1600" b="1" dirty="0" smtClean="0"/>
            </a:br>
            <a:r>
              <a:rPr lang="ru-RU" sz="1600" b="1" dirty="0" smtClean="0"/>
              <a:t>Другими словами: </a:t>
            </a:r>
            <a:br>
              <a:rPr lang="ru-RU" sz="1600" b="1" dirty="0" smtClean="0"/>
            </a:br>
            <a:r>
              <a:rPr lang="ru-RU" sz="1600" b="1" dirty="0" smtClean="0"/>
              <a:t>чем больше мастерства в детской ладошке,</a:t>
            </a:r>
            <a:br>
              <a:rPr lang="ru-RU" sz="1600" b="1" dirty="0" smtClean="0"/>
            </a:br>
            <a:r>
              <a:rPr lang="ru-RU" sz="1600" b="1" dirty="0" smtClean="0"/>
              <a:t> тем умнее ребенок». 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Сухомлинский В.А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r>
              <a:rPr lang="ru-RU" sz="3000" b="1" i="1" dirty="0" smtClean="0"/>
              <a:t>      Актуальность</a:t>
            </a:r>
          </a:p>
          <a:p>
            <a:pPr algn="ctr">
              <a:buNone/>
            </a:pPr>
            <a:endParaRPr lang="ru-RU" sz="2800" i="1" dirty="0" smtClean="0"/>
          </a:p>
          <a:p>
            <a:pPr algn="ctr">
              <a:buNone/>
            </a:pPr>
            <a:r>
              <a:rPr lang="ru-RU" sz="2800" dirty="0" smtClean="0"/>
              <a:t>По статистическим данным, в нашей стране с каждым годом увеличивается число детей, у которых при поступлении в школу наблюдается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физиологических предпосылок к овладению письмом, </a:t>
            </a:r>
            <a:r>
              <a:rPr lang="ru-RU" sz="2800" dirty="0" err="1" smtClean="0"/>
              <a:t>слухо</a:t>
            </a:r>
            <a:r>
              <a:rPr lang="ru-RU" sz="2800" dirty="0" smtClean="0"/>
              <a:t>- зрительно моторных координаций.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2582858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400" dirty="0" smtClean="0"/>
              <a:t>Если</a:t>
            </a:r>
            <a:r>
              <a:rPr lang="ru-RU" sz="2400" b="1" dirty="0" smtClean="0"/>
              <a:t> </a:t>
            </a:r>
            <a:r>
              <a:rPr lang="ru-RU" sz="2400" dirty="0" smtClean="0"/>
              <a:t>разрабатывать мелкую моторику рук,</a:t>
            </a:r>
            <a:r>
              <a:rPr lang="ru-RU" sz="2400" b="1" dirty="0" smtClean="0"/>
              <a:t> </a:t>
            </a:r>
            <a:r>
              <a:rPr lang="ru-RU" sz="2400" dirty="0" smtClean="0"/>
              <a:t>используя развивающие книги, </a:t>
            </a:r>
            <a:br>
              <a:rPr lang="ru-RU" sz="2400" dirty="0" smtClean="0"/>
            </a:br>
            <a:r>
              <a:rPr lang="ru-RU" sz="2400" dirty="0" smtClean="0"/>
              <a:t>то можно улучшить навыки письма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первоклассника.     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229600" cy="3554419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sz="11200" b="1" i="1" dirty="0" smtClean="0"/>
              <a:t>Цель </a:t>
            </a:r>
            <a:endParaRPr lang="ru-RU" sz="11200" i="1" dirty="0" smtClean="0"/>
          </a:p>
          <a:p>
            <a:pPr algn="ctr">
              <a:buNone/>
            </a:pPr>
            <a:r>
              <a:rPr lang="ru-RU" sz="12800" dirty="0" smtClean="0"/>
              <a:t>Разработать и</a:t>
            </a:r>
            <a:r>
              <a:rPr lang="ru-RU" sz="12800" b="1" dirty="0" smtClean="0"/>
              <a:t> </a:t>
            </a:r>
            <a:r>
              <a:rPr lang="ru-RU" sz="12800" dirty="0" smtClean="0"/>
              <a:t>изготовить дидактический материал  для развития мелкой моторики и координации движений пальцев рук первоклассника </a:t>
            </a:r>
          </a:p>
          <a:p>
            <a:pPr algn="ctr">
              <a:buNone/>
            </a:pPr>
            <a:r>
              <a:rPr lang="ru-RU" sz="12800" dirty="0" smtClean="0"/>
              <a:t>и  </a:t>
            </a:r>
          </a:p>
          <a:p>
            <a:pPr algn="ctr">
              <a:buNone/>
            </a:pPr>
            <a:r>
              <a:rPr lang="ru-RU" sz="12800" dirty="0" smtClean="0"/>
              <a:t>проследить изменения  результатов навыков письма</a:t>
            </a:r>
          </a:p>
          <a:p>
            <a:pPr algn="ctr">
              <a:buNone/>
            </a:pPr>
            <a:r>
              <a:rPr lang="ru-RU" sz="12800" dirty="0" smtClean="0"/>
              <a:t> до и после эксперимента.</a:t>
            </a:r>
            <a:endParaRPr lang="ru-RU" sz="11200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286412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1. Проанализировать теоретические аспекты проблемы развития мелкой моторики в работах специалистов.</a:t>
            </a:r>
          </a:p>
          <a:p>
            <a:r>
              <a:rPr lang="ru-RU" sz="3400" dirty="0" smtClean="0"/>
              <a:t>2. Описать  тематическое содержание будущих книг.</a:t>
            </a:r>
          </a:p>
          <a:p>
            <a:r>
              <a:rPr lang="ru-RU" sz="3400" dirty="0" smtClean="0"/>
              <a:t>3. Выбрать  материалы и разработать дизайн книг.  </a:t>
            </a:r>
          </a:p>
          <a:p>
            <a:r>
              <a:rPr lang="ru-RU" sz="3400" dirty="0" smtClean="0"/>
              <a:t>4. Составить эскизы страниц. </a:t>
            </a:r>
          </a:p>
          <a:p>
            <a:r>
              <a:rPr lang="ru-RU" sz="3400" dirty="0" smtClean="0"/>
              <a:t>5. Оформить книжные страницы.  </a:t>
            </a:r>
          </a:p>
          <a:p>
            <a:r>
              <a:rPr lang="ru-RU" sz="3400" dirty="0" smtClean="0"/>
              <a:t>6. Изготовить комплект развивающих книг по мелкой моторике.</a:t>
            </a:r>
          </a:p>
          <a:p>
            <a:r>
              <a:rPr lang="ru-RU" sz="3400" dirty="0" smtClean="0"/>
              <a:t>7. Выполнить диагностику по определению уровня развития мелкой моторики ребенка до и после экспериментального наблюдения. </a:t>
            </a:r>
          </a:p>
          <a:p>
            <a:r>
              <a:rPr lang="ru-RU" sz="3400" dirty="0" smtClean="0"/>
              <a:t>8. Составить план работы с </a:t>
            </a:r>
            <a:r>
              <a:rPr lang="ru-RU" sz="3400" dirty="0" smtClean="0"/>
              <a:t>детьми.</a:t>
            </a:r>
            <a:endParaRPr lang="ru-RU" sz="3400" dirty="0" smtClean="0"/>
          </a:p>
          <a:p>
            <a:r>
              <a:rPr lang="ru-RU" sz="3400" dirty="0" smtClean="0"/>
              <a:t>9. Провести экспериментальное наблюдение, используя развивающие книги из фетра по мелкой моторике.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b="1" i="1" dirty="0" smtClean="0"/>
              <a:t>Объект исследования </a:t>
            </a:r>
          </a:p>
          <a:p>
            <a:pPr algn="ctr">
              <a:buNone/>
            </a:pPr>
            <a:r>
              <a:rPr lang="ru-RU" dirty="0" smtClean="0"/>
              <a:t>мелкая моторика рук детей.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Предмет исследования </a:t>
            </a:r>
          </a:p>
          <a:p>
            <a:pPr algn="ctr">
              <a:buNone/>
            </a:pPr>
            <a:r>
              <a:rPr lang="ru-RU" dirty="0" smtClean="0"/>
              <a:t>влияние развивающих книг из фетра на развитие мелкой моторики для улучшения навыков письма.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Методы работы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1. Анализ источников по темам развития мелкой моторики и изготовлению развивающих книг. </a:t>
            </a:r>
          </a:p>
          <a:p>
            <a:pPr>
              <a:buNone/>
            </a:pPr>
            <a:r>
              <a:rPr lang="ru-RU" sz="2400" dirty="0" smtClean="0"/>
              <a:t>2. Описание тематического содержания книг.</a:t>
            </a:r>
          </a:p>
          <a:p>
            <a:pPr>
              <a:buNone/>
            </a:pPr>
            <a:r>
              <a:rPr lang="ru-RU" sz="2400" dirty="0" smtClean="0"/>
              <a:t> 3.Практические методы для изготовления книг: - раскрой деталей; - машинное и ручное шитье; - сборка композиций;  вязание крючком, вышивка бисером, аппликация, книжный переплет, создание эскизов. </a:t>
            </a:r>
          </a:p>
          <a:p>
            <a:pPr>
              <a:buNone/>
            </a:pPr>
            <a:r>
              <a:rPr lang="ru-RU" sz="2400" dirty="0" smtClean="0"/>
              <a:t>4. Экспериментальное наблюдение  с использованием развивающих книг из фетра  для улучшения навыков письма первоклассника.</a:t>
            </a:r>
          </a:p>
          <a:p>
            <a:pPr>
              <a:buNone/>
            </a:pPr>
            <a:r>
              <a:rPr lang="ru-RU" sz="2400" dirty="0" smtClean="0"/>
              <a:t> 5. Мониторинг по обработке  данных диагностических таблиц.</a:t>
            </a:r>
          </a:p>
          <a:p>
            <a:pPr>
              <a:buNone/>
            </a:pPr>
            <a:r>
              <a:rPr lang="ru-RU" sz="2400" dirty="0" smtClean="0"/>
              <a:t> 6. Анализ и обобщение результатов обследования детей  школьными специалистами.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               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Книга 1. «Зайчик»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Развитие мелкой моторики\Фетр\Фото для проекта\DSCN0010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2341182" cy="2071679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Развитие мелкой моторики\Фетр\Фото для проекта\DSCN1806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28736"/>
            <a:ext cx="3483032" cy="1571636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Развитие мелкой моторики\Фетр\Фото для проекта\DSCN1807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71876"/>
            <a:ext cx="3500464" cy="1649524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Развитие мелкой моторики\Фетр\Фото для проекта\DSCN1809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928934"/>
            <a:ext cx="3583202" cy="1714512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Развитие мелкой моторики\Фетр\Фото для проекта\DSCN1810п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4857760"/>
            <a:ext cx="3500460" cy="1610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Книга 2. «Белочка»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дминистратор\Desktop\Развитие мелкой моторики\Фетр\Фото для проекта\DSCN0011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14290"/>
            <a:ext cx="2425549" cy="2071702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Развитие мелкой моторики\Фетр\Фото для проекта\DSCN1802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3571900" cy="1624697"/>
          </a:xfrm>
          <a:prstGeom prst="rect">
            <a:avLst/>
          </a:prstGeom>
          <a:noFill/>
        </p:spPr>
      </p:pic>
      <p:pic>
        <p:nvPicPr>
          <p:cNvPr id="2052" name="Picture 4" descr="C:\Users\Администратор\Desktop\Развитие мелкой моторики\Фетр\Фото для проекта\DSCN1803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572008"/>
            <a:ext cx="3752920" cy="1746239"/>
          </a:xfrm>
          <a:prstGeom prst="rect">
            <a:avLst/>
          </a:prstGeom>
          <a:noFill/>
        </p:spPr>
      </p:pic>
      <p:pic>
        <p:nvPicPr>
          <p:cNvPr id="2053" name="Picture 5" descr="C:\Users\Администратор\Desktop\Развитие мелкой моторики\Фетр\Фото для проекта\DSCN1804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1643050"/>
            <a:ext cx="3235300" cy="1433016"/>
          </a:xfrm>
          <a:prstGeom prst="rect">
            <a:avLst/>
          </a:prstGeom>
          <a:noFill/>
        </p:spPr>
      </p:pic>
      <p:pic>
        <p:nvPicPr>
          <p:cNvPr id="2054" name="Picture 6" descr="C:\Users\Администратор\Desktop\Развитие мелкой моторики\Фетр\Фото для проекта\DSCN1805п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2500306"/>
            <a:ext cx="3647573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Книга 3. «ёжик»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дминистратор\Desktop\Развитие мелкой моторики\Фетр\Фото для проекта\DSCN0009п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285860"/>
            <a:ext cx="2528876" cy="2086184"/>
          </a:xfrm>
          <a:prstGeom prst="rect">
            <a:avLst/>
          </a:prstGeom>
          <a:noFill/>
        </p:spPr>
      </p:pic>
      <p:pic>
        <p:nvPicPr>
          <p:cNvPr id="3077" name="Picture 5" descr="C:\Users\Администратор\Desktop\Развитие мелкой моторики\Фетр\Фото для проекта\DSCN1789 - копия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138" y="428604"/>
            <a:ext cx="2069034" cy="1714512"/>
          </a:xfrm>
          <a:prstGeom prst="rect">
            <a:avLst/>
          </a:prstGeom>
          <a:noFill/>
        </p:spPr>
      </p:pic>
      <p:pic>
        <p:nvPicPr>
          <p:cNvPr id="3078" name="Picture 6" descr="C:\Users\Администратор\Desktop\Развитие мелкой моторики\Фетр\Фото для проекта\DSCN1791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2428868"/>
            <a:ext cx="2164446" cy="1857388"/>
          </a:xfrm>
          <a:prstGeom prst="rect">
            <a:avLst/>
          </a:prstGeom>
          <a:noFill/>
        </p:spPr>
      </p:pic>
      <p:pic>
        <p:nvPicPr>
          <p:cNvPr id="3080" name="Picture 8" descr="C:\Users\Администратор\Desktop\Развитие мелкой моторики\Фетр\Фото для проекта\DSCN1795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5044" y="2214554"/>
            <a:ext cx="2161072" cy="1857388"/>
          </a:xfrm>
          <a:prstGeom prst="rect">
            <a:avLst/>
          </a:prstGeom>
          <a:noFill/>
        </p:spPr>
      </p:pic>
      <p:pic>
        <p:nvPicPr>
          <p:cNvPr id="3081" name="Picture 9" descr="C:\Users\Администратор\Desktop\Развитие мелкой моторики\Фетр\Фото для проекта\DSCN1786п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786190"/>
            <a:ext cx="2240197" cy="1857388"/>
          </a:xfrm>
          <a:prstGeom prst="rect">
            <a:avLst/>
          </a:prstGeom>
          <a:noFill/>
        </p:spPr>
      </p:pic>
      <p:pic>
        <p:nvPicPr>
          <p:cNvPr id="3082" name="Picture 10" descr="C:\Users\Администратор\Desktop\Развитие мелкой моторики\Фетр\Фото для проекта\DSCN1797п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4429132"/>
            <a:ext cx="2256091" cy="1928826"/>
          </a:xfrm>
          <a:prstGeom prst="rect">
            <a:avLst/>
          </a:prstGeom>
          <a:noFill/>
        </p:spPr>
      </p:pic>
      <p:pic>
        <p:nvPicPr>
          <p:cNvPr id="3083" name="Picture 11" descr="C:\Users\Администратор\Desktop\Развитие мелкой моторики\Фетр\Фото для проекта\DSCN1793п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4572008"/>
            <a:ext cx="2341544" cy="1935789"/>
          </a:xfrm>
          <a:prstGeom prst="rect">
            <a:avLst/>
          </a:prstGeom>
          <a:noFill/>
        </p:spPr>
      </p:pic>
      <p:pic>
        <p:nvPicPr>
          <p:cNvPr id="3084" name="Picture 12" descr="C:\Users\Администратор\Desktop\Развитие мелкой моторики\Фетр\Фото для проекта\DSCN1801п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285728"/>
            <a:ext cx="2302057" cy="1906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504</TotalTime>
  <Words>375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   Муниципальное казенное учреждение Чуноярская  средняя общеобразовательная школа №13   </vt:lpstr>
      <vt:lpstr>«Истоки творческих способностей и дарований детей —  на кончиках их пальцев. От пальцев, образно говоря,  идут тончайшие ручейки, которые питают  источник творческой мысли.  Другими словами:  чем больше мастерства в детской ладошке,  тем умнее ребенок».   Сухомлинский В.А </vt:lpstr>
      <vt:lpstr> Гипотеза Если разрабатывать мелкую моторику рук, используя развивающие книги,  то можно улучшить навыки письма                                                                    первоклассника.       </vt:lpstr>
      <vt:lpstr>Задачи</vt:lpstr>
      <vt:lpstr>Слайд 5</vt:lpstr>
      <vt:lpstr>Методы работы </vt:lpstr>
      <vt:lpstr>                                         Книга 1. «Зайчик»</vt:lpstr>
      <vt:lpstr>  Книга 2. «Белочка»</vt:lpstr>
      <vt:lpstr>                        Книга 3. «ёжик»</vt:lpstr>
      <vt:lpstr>Слайд 10</vt:lpstr>
      <vt:lpstr>Процесс работы</vt:lpstr>
      <vt:lpstr>Слайд 12</vt:lpstr>
      <vt:lpstr>Вывод</vt:lpstr>
      <vt:lpstr>Спасибо         за      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учреждение Чуноярская  средняя общеобразовательная школа №13  секция: ОБЖ, здоровье человека, психология  </dc:title>
  <dc:creator>Администратор</dc:creator>
  <cp:lastModifiedBy>Светлана</cp:lastModifiedBy>
  <cp:revision>51</cp:revision>
  <dcterms:created xsi:type="dcterms:W3CDTF">2016-01-31T08:00:23Z</dcterms:created>
  <dcterms:modified xsi:type="dcterms:W3CDTF">2021-11-09T17:03:22Z</dcterms:modified>
</cp:coreProperties>
</file>