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charts/chart3.xml" ContentType="application/vnd.openxmlformats-officedocument.drawingml.char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3" r:id="rId3"/>
    <p:sldId id="274" r:id="rId4"/>
    <p:sldId id="257" r:id="rId5"/>
    <p:sldId id="258" r:id="rId6"/>
    <p:sldId id="259" r:id="rId7"/>
    <p:sldId id="260" r:id="rId8"/>
    <p:sldId id="261" r:id="rId9"/>
    <p:sldId id="264" r:id="rId10"/>
    <p:sldId id="262" r:id="rId11"/>
    <p:sldId id="263" r:id="rId12"/>
    <p:sldId id="265" r:id="rId13"/>
    <p:sldId id="266" r:id="rId14"/>
    <p:sldId id="272" r:id="rId15"/>
    <p:sldId id="275" r:id="rId16"/>
    <p:sldId id="270" r:id="rId17"/>
    <p:sldId id="267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5405092592592632"/>
          <c:y val="3.0753968253968252E-2"/>
          <c:w val="0.5405092592592593"/>
          <c:h val="0.926587301587300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ru-RU" sz="2000" b="1">
                        <a:latin typeface="Times New Roman" pitchFamily="18" charset="0"/>
                        <a:cs typeface="Times New Roman" pitchFamily="18" charset="0"/>
                      </a:rPr>
                      <a:t>Да
81%</a:t>
                    </a:r>
                  </a:p>
                </c:rich>
              </c:tx>
              <c:showCatName val="1"/>
              <c:showPercent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ru-RU" sz="2000" b="1">
                        <a:latin typeface="Times New Roman" pitchFamily="18" charset="0"/>
                        <a:cs typeface="Times New Roman" pitchFamily="18" charset="0"/>
                      </a:rPr>
                      <a:t>Нет
19%</a:t>
                    </a:r>
                  </a:p>
                </c:rich>
              </c:tx>
              <c:showCatName val="1"/>
              <c:showPercent val="1"/>
            </c:dLbl>
            <c:txPr>
              <a:bodyPr/>
              <a:lstStyle/>
              <a:p>
                <a:pPr>
                  <a:defRPr sz="20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Кв. 1</c:v>
                </c:pt>
                <c:pt idx="1">
                  <c:v>Кв. 2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9.2000000000000011</c:v>
                </c:pt>
                <c:pt idx="1">
                  <c:v>2.2000000000000002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3090277777777779"/>
          <c:y val="2.777777777777795E-2"/>
          <c:w val="0.56597222222222221"/>
          <c:h val="0.97023809523809712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7"/>
          <c:dPt>
            <c:idx val="0"/>
            <c:explosion val="0"/>
          </c:dPt>
          <c:dPt>
            <c:idx val="1"/>
            <c:explosion val="0"/>
          </c:dPt>
          <c:dLbls>
            <c:txPr>
              <a:bodyPr/>
              <a:lstStyle/>
              <a:p>
                <a:pPr>
                  <a:defRPr sz="24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>
        <c:manualLayout>
          <c:layoutTarget val="inner"/>
          <c:xMode val="edge"/>
          <c:yMode val="edge"/>
          <c:x val="0.21932870370370369"/>
          <c:y val="1.9841269841269965E-2"/>
          <c:w val="0.57060185185185264"/>
          <c:h val="0.97817460317460725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Lbls>
            <c:txPr>
              <a:bodyPr/>
              <a:lstStyle/>
              <a:p>
                <a:pPr>
                  <a:defRPr sz="1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CatName val="1"/>
            <c:showPercent val="1"/>
            <c:showLeaderLines val="1"/>
          </c:dLbls>
          <c:cat>
            <c:strRef>
              <c:f>Лист1!$A$2:$A$3</c:f>
              <c:strCache>
                <c:ptCount val="2"/>
                <c:pt idx="0">
                  <c:v>Да</c:v>
                </c:pt>
                <c:pt idx="1">
                  <c:v>Нет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8.2000000000000011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</c:chart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1C91BC-FA8B-4E0B-8611-EF6DDD12FB1E}" type="doc">
      <dgm:prSet loTypeId="urn:microsoft.com/office/officeart/2005/8/layout/radial6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51CD004-9CDF-4C57-BA33-44FA7CB84AF3}">
      <dgm:prSet phldrT="[Текст]" custT="1"/>
      <dgm:spPr/>
      <dgm:t>
        <a:bodyPr/>
        <a:lstStyle/>
        <a:p>
          <a:r>
            <a:rPr lang="ru-RU" sz="24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Итого: 9450 руб. </a:t>
          </a:r>
        </a:p>
      </dgm:t>
    </dgm:pt>
    <dgm:pt modelId="{D9FFE751-269E-4281-8011-B1FAB469DB21}" type="parTrans" cxnId="{7D263D61-8E90-467E-B9AC-CE11B964AE71}">
      <dgm:prSet/>
      <dgm:spPr/>
      <dgm:t>
        <a:bodyPr/>
        <a:lstStyle/>
        <a:p>
          <a:endParaRPr lang="ru-RU"/>
        </a:p>
      </dgm:t>
    </dgm:pt>
    <dgm:pt modelId="{7FFD4B7C-F7F2-41D2-B159-7B209F9A7BEA}" type="sibTrans" cxnId="{7D263D61-8E90-467E-B9AC-CE11B964AE71}">
      <dgm:prSet/>
      <dgm:spPr/>
      <dgm:t>
        <a:bodyPr/>
        <a:lstStyle/>
        <a:p>
          <a:endParaRPr lang="ru-RU"/>
        </a:p>
      </dgm:t>
    </dgm:pt>
    <dgm:pt modelId="{93F483B4-0A70-46BC-AECD-D0C011724DD1}">
      <dgm:prSet phldrT="[Текст]" custT="1"/>
      <dgm:spPr/>
      <dgm:t>
        <a:bodyPr/>
        <a:lstStyle/>
        <a:p>
          <a:r>
            <a:rPr lang="ru-RU" sz="1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Бывшие выпускники школы -</a:t>
          </a:r>
        </a:p>
        <a:p>
          <a:r>
            <a:rPr lang="ru-RU" sz="18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6800 руб. </a:t>
          </a:r>
        </a:p>
      </dgm:t>
    </dgm:pt>
    <dgm:pt modelId="{D1E40C39-D094-42F0-AA5D-259A4FDFDB38}" type="parTrans" cxnId="{5CB8CA37-8DB3-41C4-AFAD-4AADF9BBB466}">
      <dgm:prSet/>
      <dgm:spPr/>
      <dgm:t>
        <a:bodyPr/>
        <a:lstStyle/>
        <a:p>
          <a:endParaRPr lang="ru-RU"/>
        </a:p>
      </dgm:t>
    </dgm:pt>
    <dgm:pt modelId="{96C89F27-EA35-45AF-BE0D-A1C4F73922BF}" type="sibTrans" cxnId="{5CB8CA37-8DB3-41C4-AFAD-4AADF9BBB466}">
      <dgm:prSet/>
      <dgm:spPr/>
      <dgm:t>
        <a:bodyPr/>
        <a:lstStyle/>
        <a:p>
          <a:endParaRPr lang="ru-RU"/>
        </a:p>
      </dgm:t>
    </dgm:pt>
    <dgm:pt modelId="{3C54EB7A-16A3-47DE-8B5D-420A2372B21C}">
      <dgm:prSet phldrT="[Текст]" custT="1"/>
      <dgm:spPr/>
      <dgm:t>
        <a:bodyPr/>
        <a:lstStyle/>
        <a:p>
          <a:r>
            <a:rPr lang="ru-RU" sz="20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Учителя школы - 1800 руб.</a:t>
          </a:r>
        </a:p>
      </dgm:t>
    </dgm:pt>
    <dgm:pt modelId="{3E2B3D59-B4DE-4D49-8E63-C079A0542858}" type="parTrans" cxnId="{2B8A72DB-EC42-496E-90D7-E7F129057528}">
      <dgm:prSet/>
      <dgm:spPr/>
      <dgm:t>
        <a:bodyPr/>
        <a:lstStyle/>
        <a:p>
          <a:endParaRPr lang="ru-RU"/>
        </a:p>
      </dgm:t>
    </dgm:pt>
    <dgm:pt modelId="{D08AD601-D0A7-4F05-848B-60F89BD541F6}" type="sibTrans" cxnId="{2B8A72DB-EC42-496E-90D7-E7F129057528}">
      <dgm:prSet/>
      <dgm:spPr/>
      <dgm:t>
        <a:bodyPr/>
        <a:lstStyle/>
        <a:p>
          <a:endParaRPr lang="ru-RU"/>
        </a:p>
      </dgm:t>
    </dgm:pt>
    <dgm:pt modelId="{AD0A25E2-AD76-4A78-A41A-314D71D5B1A1}">
      <dgm:prSet phldrT="[Текст]" custT="1"/>
      <dgm:spPr/>
      <dgm:t>
        <a:bodyPr/>
        <a:lstStyle/>
        <a:p>
          <a:r>
            <a:rPr lang="ru-RU" sz="2000" b="1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Учащиеся школы - 850 руб.</a:t>
          </a:r>
          <a:endParaRPr lang="ru-RU" sz="1800" b="1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gm:t>
    </dgm:pt>
    <dgm:pt modelId="{DD01C30A-C4C6-46E0-81E8-BABAE816FCC4}" type="parTrans" cxnId="{5F6F8F70-FA8C-4853-B736-AF266E5F6E11}">
      <dgm:prSet/>
      <dgm:spPr/>
      <dgm:t>
        <a:bodyPr/>
        <a:lstStyle/>
        <a:p>
          <a:endParaRPr lang="ru-RU"/>
        </a:p>
      </dgm:t>
    </dgm:pt>
    <dgm:pt modelId="{86711625-3FCB-45B1-8B32-71877E1CC628}" type="sibTrans" cxnId="{5F6F8F70-FA8C-4853-B736-AF266E5F6E11}">
      <dgm:prSet/>
      <dgm:spPr/>
      <dgm:t>
        <a:bodyPr/>
        <a:lstStyle/>
        <a:p>
          <a:endParaRPr lang="ru-RU"/>
        </a:p>
      </dgm:t>
    </dgm:pt>
    <dgm:pt modelId="{F6100070-EEF7-425F-8856-827D73C2ED9A}" type="pres">
      <dgm:prSet presAssocID="{7D1C91BC-FA8B-4E0B-8611-EF6DDD12FB1E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3CD5249-ED45-4216-B5EF-03BD3E41BAAF}" type="pres">
      <dgm:prSet presAssocID="{D51CD004-9CDF-4C57-BA33-44FA7CB84AF3}" presName="centerShape" presStyleLbl="node0" presStyleIdx="0" presStyleCnt="1" custLinFactNeighborX="1136"/>
      <dgm:spPr/>
      <dgm:t>
        <a:bodyPr/>
        <a:lstStyle/>
        <a:p>
          <a:endParaRPr lang="ru-RU"/>
        </a:p>
      </dgm:t>
    </dgm:pt>
    <dgm:pt modelId="{1544D6AC-2F3F-4293-871E-57CC97BD424B}" type="pres">
      <dgm:prSet presAssocID="{93F483B4-0A70-46BC-AECD-D0C011724DD1}" presName="node" presStyleLbl="node1" presStyleIdx="0" presStyleCnt="3" custScaleX="149185" custScaleY="1328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8CE9FA-521B-476C-9D21-053813AC647B}" type="pres">
      <dgm:prSet presAssocID="{93F483B4-0A70-46BC-AECD-D0C011724DD1}" presName="dummy" presStyleCnt="0"/>
      <dgm:spPr/>
    </dgm:pt>
    <dgm:pt modelId="{17FFFBBD-483F-4047-AB43-ED5D93F3935C}" type="pres">
      <dgm:prSet presAssocID="{96C89F27-EA35-45AF-BE0D-A1C4F73922BF}" presName="sibTrans" presStyleLbl="sibTrans2D1" presStyleIdx="0" presStyleCnt="3"/>
      <dgm:spPr/>
      <dgm:t>
        <a:bodyPr/>
        <a:lstStyle/>
        <a:p>
          <a:endParaRPr lang="ru-RU"/>
        </a:p>
      </dgm:t>
    </dgm:pt>
    <dgm:pt modelId="{4F2950E3-D85E-4E21-982F-1C5509660DCA}" type="pres">
      <dgm:prSet presAssocID="{3C54EB7A-16A3-47DE-8B5D-420A2372B21C}" presName="node" presStyleLbl="node1" presStyleIdx="1" presStyleCnt="3" custScaleX="133572" custScaleY="120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BB35ECB-287C-4397-8BA8-125716AFB7A1}" type="pres">
      <dgm:prSet presAssocID="{3C54EB7A-16A3-47DE-8B5D-420A2372B21C}" presName="dummy" presStyleCnt="0"/>
      <dgm:spPr/>
    </dgm:pt>
    <dgm:pt modelId="{B5441F31-028F-4DDF-B5E0-CB83018AEF95}" type="pres">
      <dgm:prSet presAssocID="{D08AD601-D0A7-4F05-848B-60F89BD541F6}" presName="sibTrans" presStyleLbl="sibTrans2D1" presStyleIdx="1" presStyleCnt="3"/>
      <dgm:spPr/>
      <dgm:t>
        <a:bodyPr/>
        <a:lstStyle/>
        <a:p>
          <a:endParaRPr lang="ru-RU"/>
        </a:p>
      </dgm:t>
    </dgm:pt>
    <dgm:pt modelId="{0868A0B2-1F2C-4284-9415-4B5257DF4BCA}" type="pres">
      <dgm:prSet presAssocID="{AD0A25E2-AD76-4A78-A41A-314D71D5B1A1}" presName="node" presStyleLbl="node1" presStyleIdx="2" presStyleCnt="3" custScaleX="133043" custScaleY="12066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988163B-B6BC-46AE-9691-1CE21A1B1CF8}" type="pres">
      <dgm:prSet presAssocID="{AD0A25E2-AD76-4A78-A41A-314D71D5B1A1}" presName="dummy" presStyleCnt="0"/>
      <dgm:spPr/>
    </dgm:pt>
    <dgm:pt modelId="{EC261DAA-2082-4904-B986-C9C5FFE2413D}" type="pres">
      <dgm:prSet presAssocID="{86711625-3FCB-45B1-8B32-71877E1CC628}" presName="sibTrans" presStyleLbl="sibTrans2D1" presStyleIdx="2" presStyleCnt="3"/>
      <dgm:spPr/>
      <dgm:t>
        <a:bodyPr/>
        <a:lstStyle/>
        <a:p>
          <a:endParaRPr lang="ru-RU"/>
        </a:p>
      </dgm:t>
    </dgm:pt>
  </dgm:ptLst>
  <dgm:cxnLst>
    <dgm:cxn modelId="{889598D5-2339-457F-AF5E-C9DC137D849E}" type="presOf" srcId="{7D1C91BC-FA8B-4E0B-8611-EF6DDD12FB1E}" destId="{F6100070-EEF7-425F-8856-827D73C2ED9A}" srcOrd="0" destOrd="0" presId="urn:microsoft.com/office/officeart/2005/8/layout/radial6"/>
    <dgm:cxn modelId="{5F6F8F70-FA8C-4853-B736-AF266E5F6E11}" srcId="{D51CD004-9CDF-4C57-BA33-44FA7CB84AF3}" destId="{AD0A25E2-AD76-4A78-A41A-314D71D5B1A1}" srcOrd="2" destOrd="0" parTransId="{DD01C30A-C4C6-46E0-81E8-BABAE816FCC4}" sibTransId="{86711625-3FCB-45B1-8B32-71877E1CC628}"/>
    <dgm:cxn modelId="{849CB628-6E27-4A90-B26E-6113AAB6C028}" type="presOf" srcId="{3C54EB7A-16A3-47DE-8B5D-420A2372B21C}" destId="{4F2950E3-D85E-4E21-982F-1C5509660DCA}" srcOrd="0" destOrd="0" presId="urn:microsoft.com/office/officeart/2005/8/layout/radial6"/>
    <dgm:cxn modelId="{D92F5BC4-7206-4447-B7AC-1226D132C74D}" type="presOf" srcId="{86711625-3FCB-45B1-8B32-71877E1CC628}" destId="{EC261DAA-2082-4904-B986-C9C5FFE2413D}" srcOrd="0" destOrd="0" presId="urn:microsoft.com/office/officeart/2005/8/layout/radial6"/>
    <dgm:cxn modelId="{E97C318E-BAB6-469A-8839-8D1ACD906208}" type="presOf" srcId="{D51CD004-9CDF-4C57-BA33-44FA7CB84AF3}" destId="{43CD5249-ED45-4216-B5EF-03BD3E41BAAF}" srcOrd="0" destOrd="0" presId="urn:microsoft.com/office/officeart/2005/8/layout/radial6"/>
    <dgm:cxn modelId="{1E4CFE99-975B-401E-8B77-732F5A915A5D}" type="presOf" srcId="{93F483B4-0A70-46BC-AECD-D0C011724DD1}" destId="{1544D6AC-2F3F-4293-871E-57CC97BD424B}" srcOrd="0" destOrd="0" presId="urn:microsoft.com/office/officeart/2005/8/layout/radial6"/>
    <dgm:cxn modelId="{5CB8CA37-8DB3-41C4-AFAD-4AADF9BBB466}" srcId="{D51CD004-9CDF-4C57-BA33-44FA7CB84AF3}" destId="{93F483B4-0A70-46BC-AECD-D0C011724DD1}" srcOrd="0" destOrd="0" parTransId="{D1E40C39-D094-42F0-AA5D-259A4FDFDB38}" sibTransId="{96C89F27-EA35-45AF-BE0D-A1C4F73922BF}"/>
    <dgm:cxn modelId="{7D263D61-8E90-467E-B9AC-CE11B964AE71}" srcId="{7D1C91BC-FA8B-4E0B-8611-EF6DDD12FB1E}" destId="{D51CD004-9CDF-4C57-BA33-44FA7CB84AF3}" srcOrd="0" destOrd="0" parTransId="{D9FFE751-269E-4281-8011-B1FAB469DB21}" sibTransId="{7FFD4B7C-F7F2-41D2-B159-7B209F9A7BEA}"/>
    <dgm:cxn modelId="{F967375C-5734-4920-BD90-3F589B1E584E}" type="presOf" srcId="{D08AD601-D0A7-4F05-848B-60F89BD541F6}" destId="{B5441F31-028F-4DDF-B5E0-CB83018AEF95}" srcOrd="0" destOrd="0" presId="urn:microsoft.com/office/officeart/2005/8/layout/radial6"/>
    <dgm:cxn modelId="{2B8A72DB-EC42-496E-90D7-E7F129057528}" srcId="{D51CD004-9CDF-4C57-BA33-44FA7CB84AF3}" destId="{3C54EB7A-16A3-47DE-8B5D-420A2372B21C}" srcOrd="1" destOrd="0" parTransId="{3E2B3D59-B4DE-4D49-8E63-C079A0542858}" sibTransId="{D08AD601-D0A7-4F05-848B-60F89BD541F6}"/>
    <dgm:cxn modelId="{10C77CB9-B169-48EC-B222-0B16183B6365}" type="presOf" srcId="{96C89F27-EA35-45AF-BE0D-A1C4F73922BF}" destId="{17FFFBBD-483F-4047-AB43-ED5D93F3935C}" srcOrd="0" destOrd="0" presId="urn:microsoft.com/office/officeart/2005/8/layout/radial6"/>
    <dgm:cxn modelId="{34EAA4B5-496A-444F-A82D-CA2D346B7254}" type="presOf" srcId="{AD0A25E2-AD76-4A78-A41A-314D71D5B1A1}" destId="{0868A0B2-1F2C-4284-9415-4B5257DF4BCA}" srcOrd="0" destOrd="0" presId="urn:microsoft.com/office/officeart/2005/8/layout/radial6"/>
    <dgm:cxn modelId="{4682BBB6-C8C6-436C-ADCD-ADB623D2B7F5}" type="presParOf" srcId="{F6100070-EEF7-425F-8856-827D73C2ED9A}" destId="{43CD5249-ED45-4216-B5EF-03BD3E41BAAF}" srcOrd="0" destOrd="0" presId="urn:microsoft.com/office/officeart/2005/8/layout/radial6"/>
    <dgm:cxn modelId="{9D174DCA-1D0B-4051-93A5-EAABE0155750}" type="presParOf" srcId="{F6100070-EEF7-425F-8856-827D73C2ED9A}" destId="{1544D6AC-2F3F-4293-871E-57CC97BD424B}" srcOrd="1" destOrd="0" presId="urn:microsoft.com/office/officeart/2005/8/layout/radial6"/>
    <dgm:cxn modelId="{CE23ACA3-3F35-48C5-8527-8431D444A45B}" type="presParOf" srcId="{F6100070-EEF7-425F-8856-827D73C2ED9A}" destId="{5E8CE9FA-521B-476C-9D21-053813AC647B}" srcOrd="2" destOrd="0" presId="urn:microsoft.com/office/officeart/2005/8/layout/radial6"/>
    <dgm:cxn modelId="{EE16511D-BC66-4AFC-8947-5EEE6D125B6F}" type="presParOf" srcId="{F6100070-EEF7-425F-8856-827D73C2ED9A}" destId="{17FFFBBD-483F-4047-AB43-ED5D93F3935C}" srcOrd="3" destOrd="0" presId="urn:microsoft.com/office/officeart/2005/8/layout/radial6"/>
    <dgm:cxn modelId="{CDB056C6-3A22-4513-A0AB-B9A29E059C09}" type="presParOf" srcId="{F6100070-EEF7-425F-8856-827D73C2ED9A}" destId="{4F2950E3-D85E-4E21-982F-1C5509660DCA}" srcOrd="4" destOrd="0" presId="urn:microsoft.com/office/officeart/2005/8/layout/radial6"/>
    <dgm:cxn modelId="{E9C49500-D596-45B3-AC44-CA6CD15A9D14}" type="presParOf" srcId="{F6100070-EEF7-425F-8856-827D73C2ED9A}" destId="{9BB35ECB-287C-4397-8BA8-125716AFB7A1}" srcOrd="5" destOrd="0" presId="urn:microsoft.com/office/officeart/2005/8/layout/radial6"/>
    <dgm:cxn modelId="{62414C9E-8BB6-464E-A1B2-719EA69E5918}" type="presParOf" srcId="{F6100070-EEF7-425F-8856-827D73C2ED9A}" destId="{B5441F31-028F-4DDF-B5E0-CB83018AEF95}" srcOrd="6" destOrd="0" presId="urn:microsoft.com/office/officeart/2005/8/layout/radial6"/>
    <dgm:cxn modelId="{E3B77FAD-01DC-45DB-A286-A827FAA89FDD}" type="presParOf" srcId="{F6100070-EEF7-425F-8856-827D73C2ED9A}" destId="{0868A0B2-1F2C-4284-9415-4B5257DF4BCA}" srcOrd="7" destOrd="0" presId="urn:microsoft.com/office/officeart/2005/8/layout/radial6"/>
    <dgm:cxn modelId="{75AA6E91-096B-497B-8441-1C42C3C56EE4}" type="presParOf" srcId="{F6100070-EEF7-425F-8856-827D73C2ED9A}" destId="{8988163B-B6BC-46AE-9691-1CE21A1B1CF8}" srcOrd="8" destOrd="0" presId="urn:microsoft.com/office/officeart/2005/8/layout/radial6"/>
    <dgm:cxn modelId="{53DA5EA8-4ABE-4F1D-965F-0BACD9E2CEF0}" type="presParOf" srcId="{F6100070-EEF7-425F-8856-827D73C2ED9A}" destId="{EC261DAA-2082-4904-B986-C9C5FFE2413D}" srcOrd="9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C261DAA-2082-4904-B986-C9C5FFE2413D}">
      <dsp:nvSpPr>
        <dsp:cNvPr id="0" name=""/>
        <dsp:cNvSpPr/>
      </dsp:nvSpPr>
      <dsp:spPr>
        <a:xfrm>
          <a:off x="2039163" y="768855"/>
          <a:ext cx="4347648" cy="4347648"/>
        </a:xfrm>
        <a:prstGeom prst="blockArc">
          <a:avLst>
            <a:gd name="adj1" fmla="val 9000000"/>
            <a:gd name="adj2" fmla="val 162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5441F31-028F-4DDF-B5E0-CB83018AEF95}">
      <dsp:nvSpPr>
        <dsp:cNvPr id="0" name=""/>
        <dsp:cNvSpPr/>
      </dsp:nvSpPr>
      <dsp:spPr>
        <a:xfrm>
          <a:off x="2039163" y="768855"/>
          <a:ext cx="4347648" cy="4347648"/>
        </a:xfrm>
        <a:prstGeom prst="blockArc">
          <a:avLst>
            <a:gd name="adj1" fmla="val 1800000"/>
            <a:gd name="adj2" fmla="val 90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7FFFBBD-483F-4047-AB43-ED5D93F3935C}">
      <dsp:nvSpPr>
        <dsp:cNvPr id="0" name=""/>
        <dsp:cNvSpPr/>
      </dsp:nvSpPr>
      <dsp:spPr>
        <a:xfrm>
          <a:off x="2039163" y="768855"/>
          <a:ext cx="4347648" cy="4347648"/>
        </a:xfrm>
        <a:prstGeom prst="blockArc">
          <a:avLst>
            <a:gd name="adj1" fmla="val 16200000"/>
            <a:gd name="adj2" fmla="val 1800000"/>
            <a:gd name="adj3" fmla="val 4643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3CD5249-ED45-4216-B5EF-03BD3E41BAAF}">
      <dsp:nvSpPr>
        <dsp:cNvPr id="0" name=""/>
        <dsp:cNvSpPr/>
      </dsp:nvSpPr>
      <dsp:spPr>
        <a:xfrm>
          <a:off x="3260000" y="1941448"/>
          <a:ext cx="2002461" cy="20024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Итого: 9450 руб. </a:t>
          </a:r>
        </a:p>
      </dsp:txBody>
      <dsp:txXfrm>
        <a:off x="3260000" y="1941448"/>
        <a:ext cx="2002461" cy="2002461"/>
      </dsp:txXfrm>
    </dsp:sp>
    <dsp:sp modelId="{1544D6AC-2F3F-4293-871E-57CC97BD424B}">
      <dsp:nvSpPr>
        <dsp:cNvPr id="0" name=""/>
        <dsp:cNvSpPr/>
      </dsp:nvSpPr>
      <dsp:spPr>
        <a:xfrm>
          <a:off x="3167407" y="-111784"/>
          <a:ext cx="2091160" cy="186220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Бывшие выпускники школы -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6800 руб. </a:t>
          </a:r>
        </a:p>
      </dsp:txBody>
      <dsp:txXfrm>
        <a:off x="3167407" y="-111784"/>
        <a:ext cx="2091160" cy="1862203"/>
      </dsp:txXfrm>
    </dsp:sp>
    <dsp:sp modelId="{4F2950E3-D85E-4E21-982F-1C5509660DCA}">
      <dsp:nvSpPr>
        <dsp:cNvPr id="0" name=""/>
        <dsp:cNvSpPr/>
      </dsp:nvSpPr>
      <dsp:spPr>
        <a:xfrm>
          <a:off x="5115719" y="3158687"/>
          <a:ext cx="1872309" cy="16913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Учителя школы - 1800 руб.</a:t>
          </a:r>
        </a:p>
      </dsp:txBody>
      <dsp:txXfrm>
        <a:off x="5115719" y="3158687"/>
        <a:ext cx="1872309" cy="1691347"/>
      </dsp:txXfrm>
    </dsp:sp>
    <dsp:sp modelId="{0868A0B2-1F2C-4284-9415-4B5257DF4BCA}">
      <dsp:nvSpPr>
        <dsp:cNvPr id="0" name=""/>
        <dsp:cNvSpPr/>
      </dsp:nvSpPr>
      <dsp:spPr>
        <a:xfrm>
          <a:off x="1441655" y="3158687"/>
          <a:ext cx="1864894" cy="169134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rPr>
            <a:t>Учащиеся школы - 850 руб.</a:t>
          </a:r>
          <a:endParaRPr lang="ru-RU" sz="1800" b="1" kern="1200" dirty="0">
            <a:solidFill>
              <a:sysClr val="windowText" lastClr="000000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1441655" y="3158687"/>
        <a:ext cx="1864894" cy="169134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02.03.2018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H:\фото моё\20171024_1307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071546"/>
            <a:ext cx="6786578" cy="381745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28670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 smtClean="0">
                <a:latin typeface="Monotype Corsiva" pitchFamily="66" charset="0"/>
                <a:cs typeface="Times New Roman" pitchFamily="18" charset="0"/>
              </a:rPr>
              <a:t>«Возрождение школьного сада»</a:t>
            </a:r>
            <a:endParaRPr lang="ru-RU" sz="4800" b="1" dirty="0">
              <a:latin typeface="Monotype Corsiva" pitchFamily="66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7290" y="5143512"/>
            <a:ext cx="657229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Monotype Corsiva" pitchFamily="66" charset="0"/>
              </a:rPr>
              <a:t>Муниципальное казенное общеобразовательное учреждение</a:t>
            </a:r>
          </a:p>
          <a:p>
            <a:pPr algn="ctr"/>
            <a:r>
              <a:rPr lang="ru-RU" sz="2400" b="1" dirty="0" smtClean="0">
                <a:latin typeface="Monotype Corsiva" pitchFamily="66" charset="0"/>
              </a:rPr>
              <a:t>«</a:t>
            </a:r>
            <a:r>
              <a:rPr lang="ru-RU" sz="2400" b="1" dirty="0" err="1" smtClean="0">
                <a:latin typeface="Monotype Corsiva" pitchFamily="66" charset="0"/>
              </a:rPr>
              <a:t>Чапаевская</a:t>
            </a:r>
            <a:r>
              <a:rPr lang="ru-RU" sz="2400" b="1" dirty="0" smtClean="0">
                <a:latin typeface="Monotype Corsiva" pitchFamily="66" charset="0"/>
              </a:rPr>
              <a:t> средняя общеобразовательная школа»</a:t>
            </a:r>
            <a:endParaRPr lang="ru-RU" sz="24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78592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Линейка, посвященная Году экологии.</a:t>
            </a:r>
            <a:br>
              <a:rPr lang="ru-RU" sz="4400" b="1" dirty="0" smtClean="0">
                <a:latin typeface="Monotype Corsiva" pitchFamily="66" charset="0"/>
              </a:rPr>
            </a:br>
            <a:r>
              <a:rPr lang="ru-RU" sz="3600" b="1" dirty="0" smtClean="0">
                <a:latin typeface="Monotype Corsiva" pitchFamily="66" charset="0"/>
              </a:rPr>
              <a:t>Гости :бывшие выпускники школы </a:t>
            </a:r>
            <a:br>
              <a:rPr lang="ru-RU" sz="3600" b="1" dirty="0" smtClean="0">
                <a:latin typeface="Monotype Corsiva" pitchFamily="66" charset="0"/>
              </a:rPr>
            </a:br>
            <a:r>
              <a:rPr lang="ru-RU" sz="3600" b="1" dirty="0" err="1" smtClean="0">
                <a:latin typeface="Monotype Corsiva" pitchFamily="66" charset="0"/>
              </a:rPr>
              <a:t>Нимгирова</a:t>
            </a:r>
            <a:r>
              <a:rPr lang="ru-RU" sz="3600" b="1" dirty="0" smtClean="0">
                <a:latin typeface="Monotype Corsiva" pitchFamily="66" charset="0"/>
              </a:rPr>
              <a:t> Светлана,  </a:t>
            </a:r>
            <a:r>
              <a:rPr lang="ru-RU" sz="3600" b="1" dirty="0" err="1" smtClean="0">
                <a:latin typeface="Monotype Corsiva" pitchFamily="66" charset="0"/>
              </a:rPr>
              <a:t>Цуглинов</a:t>
            </a:r>
            <a:r>
              <a:rPr lang="ru-RU" sz="3600" b="1" dirty="0" smtClean="0">
                <a:latin typeface="Monotype Corsiva" pitchFamily="66" charset="0"/>
              </a:rPr>
              <a:t> Петр</a:t>
            </a:r>
            <a:endParaRPr lang="ru-RU" sz="4400" b="1" dirty="0"/>
          </a:p>
        </p:txBody>
      </p:sp>
      <p:pic>
        <p:nvPicPr>
          <p:cNvPr id="4" name="Содержимое 3" descr="C:\Users\Admin\Desktop\фото моё\SAM_4715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857364"/>
            <a:ext cx="4357718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 моё\SAM_4709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7686" y="3357562"/>
            <a:ext cx="4405323" cy="32670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7154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Закладка первых саженцев будущего сада</a:t>
            </a:r>
            <a:endParaRPr lang="ru-RU" sz="4400" b="1" dirty="0">
              <a:latin typeface="Monotype Corsiva" pitchFamily="66" charset="0"/>
            </a:endParaRPr>
          </a:p>
        </p:txBody>
      </p:sp>
      <p:pic>
        <p:nvPicPr>
          <p:cNvPr id="4" name="Содержимое 3" descr="C:\Users\Admin\Desktop\фото моё\SAM_472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142984"/>
            <a:ext cx="4572032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 моё\SAM_4721.JPG"/>
          <p:cNvPicPr/>
          <p:nvPr/>
        </p:nvPicPr>
        <p:blipFill>
          <a:blip r:embed="rId3" cstate="print"/>
          <a:srcRect l="27308" r="10891" b="18699"/>
          <a:stretch>
            <a:fillRect/>
          </a:stretch>
        </p:blipFill>
        <p:spPr bwMode="auto">
          <a:xfrm>
            <a:off x="4857752" y="2928934"/>
            <a:ext cx="4071966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Встреча учащихся с бывшим директором Скляровым П.Д.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Содержимое 3" descr="C:\Users\Admin\Desktop\Фото\20180203_121538.jpg"/>
          <p:cNvPicPr>
            <a:picLocks noGrp="1"/>
          </p:cNvPicPr>
          <p:nvPr>
            <p:ph idx="1"/>
          </p:nvPr>
        </p:nvPicPr>
        <p:blipFill>
          <a:blip r:embed="rId2" cstate="print"/>
          <a:srcRect r="14480"/>
          <a:stretch>
            <a:fillRect/>
          </a:stretch>
        </p:blipFill>
        <p:spPr bwMode="auto">
          <a:xfrm>
            <a:off x="285721" y="1571613"/>
            <a:ext cx="5072098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\20180203_12160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571876"/>
            <a:ext cx="4572031" cy="307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287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latin typeface="Monotype Corsiva" pitchFamily="66" charset="0"/>
              </a:rPr>
              <a:t>Ярмарки-распродажи по сбору средств для проекта</a:t>
            </a:r>
            <a:endParaRPr lang="ru-RU" sz="4400" b="1" dirty="0">
              <a:latin typeface="Monotype Corsiva" pitchFamily="66" charset="0"/>
            </a:endParaRPr>
          </a:p>
        </p:txBody>
      </p:sp>
      <p:pic>
        <p:nvPicPr>
          <p:cNvPr id="4" name="Содержимое 3" descr="H:\IMG_200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643050"/>
            <a:ext cx="464347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IMG_2000.JPG"/>
          <p:cNvPicPr/>
          <p:nvPr/>
        </p:nvPicPr>
        <p:blipFill>
          <a:blip r:embed="rId3" cstate="print"/>
          <a:srcRect t="10667"/>
          <a:stretch>
            <a:fillRect/>
          </a:stretch>
        </p:blipFill>
        <p:spPr bwMode="auto">
          <a:xfrm>
            <a:off x="4357686" y="3429000"/>
            <a:ext cx="4538652" cy="3190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Собранные  денежные  средства</a:t>
            </a:r>
            <a:endParaRPr lang="ru-RU" b="1" dirty="0">
              <a:latin typeface="Monotype Corsiva" pitchFamily="66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142984"/>
          <a:ext cx="8429684" cy="528639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/>
            <a:endParaRPr lang="ru-RU" sz="6600" b="1" dirty="0" smtClean="0">
              <a:latin typeface="Monotype Corsiva" pitchFamily="66" charset="0"/>
            </a:endParaRPr>
          </a:p>
          <a:p>
            <a:pPr algn="ctr"/>
            <a:endParaRPr lang="ru-RU" sz="66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8000" b="1" dirty="0" smtClean="0">
                <a:latin typeface="Monotype Corsiva" pitchFamily="66" charset="0"/>
              </a:rPr>
              <a:t>Реализация проекта</a:t>
            </a:r>
            <a:endParaRPr lang="ru-RU" sz="80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2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Подготовка ямок под саженцы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Содержимое 3" descr="C:\Users\Admin\Desktop\МКОУ ЧСОШ\Школа фото\20171003_100046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00108"/>
            <a:ext cx="6396644" cy="3599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МКОУ ЧСОШ\Школа фото\20170929_124247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40" y="3500438"/>
            <a:ext cx="5657844" cy="31670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50017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5300" b="1" dirty="0" smtClean="0">
                <a:latin typeface="Monotype Corsiva" pitchFamily="66" charset="0"/>
              </a:rPr>
              <a:t>Закладка саженцев  ели в школьном палисаднике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Содержимое 3" descr="H:\SAM_5042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1571612"/>
            <a:ext cx="4541358" cy="29799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:\SAM_5043.JPG"/>
          <p:cNvPicPr/>
          <p:nvPr/>
        </p:nvPicPr>
        <p:blipFill>
          <a:blip r:embed="rId3" cstate="print"/>
          <a:srcRect r="12720"/>
          <a:stretch>
            <a:fillRect/>
          </a:stretch>
        </p:blipFill>
        <p:spPr bwMode="auto">
          <a:xfrm>
            <a:off x="4500562" y="3071810"/>
            <a:ext cx="4327535" cy="35147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071678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Посадка саженцев совместно с бывшими выпускниками </a:t>
            </a:r>
            <a:r>
              <a:rPr lang="ru-RU" b="1" dirty="0" err="1" smtClean="0">
                <a:latin typeface="Monotype Corsiva" pitchFamily="66" charset="0"/>
              </a:rPr>
              <a:t>Фисенко</a:t>
            </a:r>
            <a:r>
              <a:rPr lang="ru-RU" b="1" dirty="0" smtClean="0">
                <a:latin typeface="Monotype Corsiva" pitchFamily="66" charset="0"/>
              </a:rPr>
              <a:t> Т.С., </a:t>
            </a:r>
            <a:br>
              <a:rPr lang="ru-RU" b="1" dirty="0" smtClean="0">
                <a:latin typeface="Monotype Corsiva" pitchFamily="66" charset="0"/>
              </a:rPr>
            </a:br>
            <a:r>
              <a:rPr lang="ru-RU" b="1" dirty="0" smtClean="0">
                <a:latin typeface="Monotype Corsiva" pitchFamily="66" charset="0"/>
              </a:rPr>
              <a:t>Диденко М.Ф., Кадыгроб С .Н.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Содержимое 3" descr="C:\Users\Admin\Desktop\фото моё\20171024_125954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3116"/>
            <a:ext cx="4127016" cy="233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Admin\Desktop\фото моё\20171024_130543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65297" y="2714620"/>
            <a:ext cx="4778703" cy="2662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фото моё\20171024_131126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0100" y="4429132"/>
            <a:ext cx="4257685" cy="22336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9168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latin typeface="Monotype Corsiva" pitchFamily="66" charset="0"/>
              </a:rPr>
              <a:t>«Если бы каждый человек на клочке земли своей сделал все, что он может, как прекрасна была бы Земля наша»</a:t>
            </a:r>
            <a:endParaRPr lang="ru-RU" sz="4400" dirty="0">
              <a:latin typeface="Monotype Corsiva" pitchFamily="66" charset="0"/>
            </a:endParaRPr>
          </a:p>
        </p:txBody>
      </p:sp>
      <p:pic>
        <p:nvPicPr>
          <p:cNvPr id="4" name="Содержимое 3" descr="C:\Users\Admin\Downloads\год1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8379" y="4599037"/>
            <a:ext cx="5040560" cy="2232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179512" y="1844824"/>
            <a:ext cx="4752528" cy="3024336"/>
          </a:xfrm>
          <a:prstGeom prst="horizontalScroll">
            <a:avLst>
              <a:gd name="adj" fmla="val 8523"/>
            </a:avLst>
          </a:prstGeom>
          <a:solidFill>
            <a:srgbClr val="FFFF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endParaRPr kumimoji="0" lang="ru-RU" sz="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Указ </a:t>
            </a: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Президента Российской Федерации</a:t>
            </a: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от 05.01.2016 года № 7</a:t>
            </a:r>
          </a:p>
          <a:p>
            <a:pPr marL="457200" marR="0" lvl="1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«О проведении в Российской Федерации Года 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экологии».</a:t>
            </a:r>
            <a:endParaRPr kumimoji="0" lang="ru-RU" sz="4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</p:spPr>
        <p:txBody>
          <a:bodyPr/>
          <a:lstStyle/>
          <a:p>
            <a:pPr algn="ctr"/>
            <a:r>
              <a:rPr lang="ru-RU" b="1" dirty="0" smtClean="0">
                <a:latin typeface="Monotype Corsiva" pitchFamily="66" charset="0"/>
              </a:rPr>
              <a:t>Первый школьный сад</a:t>
            </a:r>
            <a:endParaRPr lang="ru-RU" b="1" dirty="0">
              <a:latin typeface="Monotype Corsiva" pitchFamily="66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24744"/>
            <a:ext cx="4381153" cy="34265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60" y="3501008"/>
            <a:ext cx="4767238" cy="3100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pPr algn="ctr"/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Цель проекта: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dirty="0" smtClean="0"/>
              <a:t>Возродить школьный фруктовый сад, с целью благоустройства школьного двора, как объекта окружающей среды, активизируя общественные резервы.</a:t>
            </a:r>
          </a:p>
          <a:p>
            <a:pPr algn="ctr"/>
            <a:r>
              <a:rPr lang="ru-RU" sz="3200" b="1" u="sng" dirty="0" smtClean="0">
                <a:latin typeface="Times New Roman" pitchFamily="18" charset="0"/>
                <a:cs typeface="Times New Roman" pitchFamily="18" charset="0"/>
              </a:rPr>
              <a:t>Задачи проекта: 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dirty="0" smtClean="0"/>
              <a:t>Организовать инициативную группу для создания плана озеленения пришкольного сада.</a:t>
            </a:r>
          </a:p>
          <a:p>
            <a:pPr lvl="0" algn="ctr"/>
            <a:r>
              <a:rPr lang="ru-RU" dirty="0" smtClean="0"/>
              <a:t>Навести порядок на школьном участке.</a:t>
            </a:r>
          </a:p>
          <a:p>
            <a:pPr lvl="0" algn="ctr"/>
            <a:r>
              <a:rPr lang="ru-RU" dirty="0" smtClean="0"/>
              <a:t>Воспитывать ответственное, бережное отношение к труду, прививать трудолюбие.</a:t>
            </a:r>
          </a:p>
          <a:p>
            <a:pPr lvl="0" algn="ctr"/>
            <a:r>
              <a:rPr lang="ru-RU" dirty="0" smtClean="0"/>
              <a:t>Воспитывать экологическую культуру.</a:t>
            </a:r>
          </a:p>
          <a:p>
            <a:pPr>
              <a:buNone/>
            </a:pP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85794"/>
          </a:xfrm>
        </p:spPr>
        <p:txBody>
          <a:bodyPr>
            <a:noAutofit/>
          </a:bodyPr>
          <a:lstStyle/>
          <a:p>
            <a:pPr algn="ctr"/>
            <a:r>
              <a:rPr lang="ru-RU" sz="6000" b="1" dirty="0" smtClean="0">
                <a:latin typeface="Monotype Corsiva" pitchFamily="66" charset="0"/>
              </a:rPr>
              <a:t>Исследование проблемы</a:t>
            </a:r>
            <a:endParaRPr lang="ru-RU" sz="60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70"/>
            <a:ext cx="9144000" cy="5929330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1026" name="AutoShape 2"/>
          <p:cNvSpPr>
            <a:spLocks noChangeArrowheads="1"/>
          </p:cNvSpPr>
          <p:nvPr/>
        </p:nvSpPr>
        <p:spPr bwMode="auto">
          <a:xfrm>
            <a:off x="928662" y="928670"/>
            <a:ext cx="7286676" cy="785818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Этапы исследования проблемы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7" name="AutoShape 3"/>
          <p:cNvSpPr>
            <a:spLocks noChangeArrowheads="1"/>
          </p:cNvSpPr>
          <p:nvPr/>
        </p:nvSpPr>
        <p:spPr bwMode="auto">
          <a:xfrm>
            <a:off x="571472" y="2000240"/>
            <a:ext cx="3071834" cy="1285884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Встреча с бывшими выпускниками школы</a:t>
            </a:r>
            <a:endParaRPr kumimoji="0" lang="ru-RU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8" name="AutoShape 4"/>
          <p:cNvSpPr>
            <a:spLocks noChangeArrowheads="1"/>
          </p:cNvSpPr>
          <p:nvPr/>
        </p:nvSpPr>
        <p:spPr bwMode="auto">
          <a:xfrm>
            <a:off x="5429256" y="2000240"/>
            <a:ext cx="3286148" cy="1285884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Встреча с бывшим директором школы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Скляровым П.Д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3000364" y="3429000"/>
            <a:ext cx="3143271" cy="1571636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Сбор документов,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подтверждающих существование сада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0" name="AutoShape 6"/>
          <p:cNvSpPr>
            <a:spLocks noChangeArrowheads="1"/>
          </p:cNvSpPr>
          <p:nvPr/>
        </p:nvSpPr>
        <p:spPr bwMode="auto">
          <a:xfrm>
            <a:off x="571472" y="5143512"/>
            <a:ext cx="2928958" cy="1214446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Анкетирование обучающихся школы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31" name="AutoShape 7"/>
          <p:cNvSpPr>
            <a:spLocks noChangeArrowheads="1"/>
          </p:cNvSpPr>
          <p:nvPr/>
        </p:nvSpPr>
        <p:spPr bwMode="auto">
          <a:xfrm>
            <a:off x="5500694" y="5143512"/>
            <a:ext cx="3143272" cy="1214446"/>
          </a:xfrm>
          <a:prstGeom prst="roundRect">
            <a:avLst>
              <a:gd name="adj" fmla="val 16667"/>
            </a:avLst>
          </a:prstGeom>
          <a:solidFill>
            <a:srgbClr val="95B3D7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Arial" pitchFamily="34" charset="0"/>
              </a:rPr>
              <a:t>Социальный опрос родительской общественности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>
              <a:buNone/>
            </a:pPr>
            <a:r>
              <a:rPr lang="ru-RU" sz="3600" b="1" dirty="0" smtClean="0">
                <a:latin typeface="Monotype Corsiva" pitchFamily="66" charset="0"/>
              </a:rPr>
              <a:t>Результаты анкетирования.</a:t>
            </a:r>
            <a:endParaRPr lang="ru-RU" sz="3600" dirty="0" smtClean="0">
              <a:latin typeface="Monotype Corsiva" pitchFamily="66" charset="0"/>
            </a:endParaRPr>
          </a:p>
          <a:p>
            <a:pPr>
              <a:buNone/>
            </a:pPr>
            <a:r>
              <a:rPr lang="ru-RU" sz="3200" b="1" dirty="0" smtClean="0">
                <a:latin typeface="Monotype Corsiva" pitchFamily="66" charset="0"/>
              </a:rPr>
              <a:t>Вопросы анкеты:</a:t>
            </a:r>
            <a:endParaRPr lang="ru-RU" sz="3200" dirty="0" smtClean="0">
              <a:latin typeface="Monotype Corsiva" pitchFamily="66" charset="0"/>
            </a:endParaRPr>
          </a:p>
          <a:p>
            <a:r>
              <a:rPr lang="ru-RU" sz="2800" b="1" dirty="0" smtClean="0">
                <a:latin typeface="Monotype Corsiva" pitchFamily="66" charset="0"/>
              </a:rPr>
              <a:t>1.Знали ли вы о некогда существовавшем школьном саде?</a:t>
            </a:r>
            <a:endParaRPr lang="ru-RU" sz="2800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000100" y="1714488"/>
          <a:ext cx="6929486" cy="47434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2.Хотели  бы вы, чтобы  рядом  со школой  рос фруктовый  сад?</a:t>
            </a:r>
            <a:endParaRPr lang="ru-RU" sz="3200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785786" y="1071546"/>
          <a:ext cx="7715304" cy="5286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31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latin typeface="Monotype Corsiva" pitchFamily="66" charset="0"/>
              </a:rPr>
              <a:t>Результаты социального опроса</a:t>
            </a:r>
            <a:endParaRPr lang="ru-RU" sz="5400" b="1" dirty="0">
              <a:latin typeface="Monotype Corsiva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857232"/>
            <a:ext cx="9144000" cy="6000768"/>
          </a:xfrm>
        </p:spPr>
        <p:txBody>
          <a:bodyPr/>
          <a:lstStyle/>
          <a:p>
            <a:pPr algn="ctr"/>
            <a:r>
              <a:rPr lang="ru-RU" sz="2800" b="1" dirty="0" smtClean="0">
                <a:latin typeface="Monotype Corsiva" pitchFamily="66" charset="0"/>
              </a:rPr>
              <a:t>Социальный опрос  родительской общественности  по вопросу необходимости создания сада на школьной территории.</a:t>
            </a:r>
            <a:endParaRPr lang="ru-RU" sz="2800" dirty="0" smtClean="0">
              <a:latin typeface="Monotype Corsiva" pitchFamily="66" charset="0"/>
            </a:endParaRPr>
          </a:p>
          <a:p>
            <a:endParaRPr lang="ru-RU" dirty="0"/>
          </a:p>
        </p:txBody>
      </p:sp>
      <p:graphicFrame>
        <p:nvGraphicFramePr>
          <p:cNvPr id="4" name="Диаграмма 3"/>
          <p:cNvGraphicFramePr/>
          <p:nvPr/>
        </p:nvGraphicFramePr>
        <p:xfrm>
          <a:off x="1357290" y="1857364"/>
          <a:ext cx="7072362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sz="8000" b="1" dirty="0" smtClean="0">
              <a:latin typeface="Monotype Corsiva" pitchFamily="66" charset="0"/>
            </a:endParaRP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План </a:t>
            </a:r>
          </a:p>
          <a:p>
            <a:pPr algn="ctr">
              <a:buNone/>
            </a:pPr>
            <a:r>
              <a:rPr lang="ru-RU" sz="9600" b="1" dirty="0" smtClean="0">
                <a:latin typeface="Monotype Corsiva" pitchFamily="66" charset="0"/>
              </a:rPr>
              <a:t>наших действий</a:t>
            </a:r>
            <a:endParaRPr lang="ru-RU" sz="9600" b="1" dirty="0"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90</TotalTime>
  <Words>262</Words>
  <Application>Microsoft Office PowerPoint</Application>
  <PresentationFormat>Экран (4:3)</PresentationFormat>
  <Paragraphs>54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Поток</vt:lpstr>
      <vt:lpstr>«Возрождение школьного сада»</vt:lpstr>
      <vt:lpstr>«Если бы каждый человек на клочке земли своей сделал все, что он может, как прекрасна была бы Земля наша»</vt:lpstr>
      <vt:lpstr>Первый школьный сад</vt:lpstr>
      <vt:lpstr>Слайд 4</vt:lpstr>
      <vt:lpstr>Исследование проблемы</vt:lpstr>
      <vt:lpstr>Слайд 6</vt:lpstr>
      <vt:lpstr>Слайд 7</vt:lpstr>
      <vt:lpstr>Результаты социального опроса</vt:lpstr>
      <vt:lpstr>Слайд 9</vt:lpstr>
      <vt:lpstr>Линейка, посвященная Году экологии. Гости :бывшие выпускники школы  Нимгирова Светлана,  Цуглинов Петр</vt:lpstr>
      <vt:lpstr>Закладка первых саженцев будущего сада</vt:lpstr>
      <vt:lpstr>Встреча учащихся с бывшим директором Скляровым П.Д.</vt:lpstr>
      <vt:lpstr>Ярмарки-распродажи по сбору средств для проекта</vt:lpstr>
      <vt:lpstr>Собранные  денежные  средства</vt:lpstr>
      <vt:lpstr>Слайд 15</vt:lpstr>
      <vt:lpstr>Подготовка ямок под саженцы</vt:lpstr>
      <vt:lpstr> Закладка саженцев  ели в школьном палисаднике</vt:lpstr>
      <vt:lpstr>Посадка саженцев совместно с бывшими выпускниками Фисенко Т.С.,  Диденко М.Ф., Кадыгроб С .Н.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«Возрождение школьного сада»</dc:title>
  <dc:creator>Admin</dc:creator>
  <cp:lastModifiedBy>Школа</cp:lastModifiedBy>
  <cp:revision>12</cp:revision>
  <dcterms:created xsi:type="dcterms:W3CDTF">2018-02-27T19:43:43Z</dcterms:created>
  <dcterms:modified xsi:type="dcterms:W3CDTF">2018-03-02T08:54:40Z</dcterms:modified>
</cp:coreProperties>
</file>