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3"/>
  </p:notesMasterIdLst>
  <p:sldIdLst>
    <p:sldId id="283" r:id="rId2"/>
    <p:sldId id="257" r:id="rId3"/>
    <p:sldId id="258" r:id="rId4"/>
    <p:sldId id="259" r:id="rId5"/>
    <p:sldId id="270" r:id="rId6"/>
    <p:sldId id="271" r:id="rId7"/>
    <p:sldId id="263" r:id="rId8"/>
    <p:sldId id="272" r:id="rId9"/>
    <p:sldId id="284" r:id="rId10"/>
    <p:sldId id="273" r:id="rId11"/>
    <p:sldId id="285" r:id="rId12"/>
    <p:sldId id="278" r:id="rId13"/>
    <p:sldId id="274" r:id="rId14"/>
    <p:sldId id="275" r:id="rId15"/>
    <p:sldId id="276" r:id="rId16"/>
    <p:sldId id="279" r:id="rId17"/>
    <p:sldId id="281" r:id="rId18"/>
    <p:sldId id="286" r:id="rId19"/>
    <p:sldId id="282" r:id="rId20"/>
    <p:sldId id="287" r:id="rId21"/>
    <p:sldId id="277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4C1A8A3-306A-4EB7-A6B1-4F7E0EB9C5D6}" styleName="Средний стиль 3 -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B9631B5-78F2-41C9-869B-9F39066F8104}" styleName="Средний стиль 3 - 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D03447BB-5D67-496B-8E87-E561075AD55C}" styleName="Темный стиль 1 - акцент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91EBBBCC-DAD2-459C-BE2E-F6DE35CF9A28}" styleName="Темный стиль 2 - акцент 3/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2A488322-F2BA-4B5B-9748-0D474271808F}" styleName="Средний стиль 3 -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100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4748E6-199A-4883-BB79-4E04F26633D1}" type="datetimeFigureOut">
              <a:rPr lang="ru-RU" smtClean="0"/>
              <a:t>12.05.2016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B64572-7249-483E-AAE1-3ACC7928A2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84717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B64572-7249-483E-AAE1-3ACC7928A2AB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51180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F2622-0BCA-4BAB-997B-A7D2563E50C0}" type="datetimeFigureOut">
              <a:rPr lang="ru-RU" smtClean="0"/>
              <a:t>12.05.2016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A6F20-579B-44BB-949E-C5C57E74581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F2622-0BCA-4BAB-997B-A7D2563E50C0}" type="datetimeFigureOut">
              <a:rPr lang="ru-RU" smtClean="0"/>
              <a:t>12.05.2016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A6F20-579B-44BB-949E-C5C57E74581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F2622-0BCA-4BAB-997B-A7D2563E50C0}" type="datetimeFigureOut">
              <a:rPr lang="ru-RU" smtClean="0"/>
              <a:t>12.05.2016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A6F20-579B-44BB-949E-C5C57E74581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F2622-0BCA-4BAB-997B-A7D2563E50C0}" type="datetimeFigureOut">
              <a:rPr lang="ru-RU" smtClean="0"/>
              <a:t>12.05.2016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A6F20-579B-44BB-949E-C5C57E74581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F2622-0BCA-4BAB-997B-A7D2563E50C0}" type="datetimeFigureOut">
              <a:rPr lang="ru-RU" smtClean="0"/>
              <a:t>12.05.2016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A6F20-579B-44BB-949E-C5C57E74581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F2622-0BCA-4BAB-997B-A7D2563E50C0}" type="datetimeFigureOut">
              <a:rPr lang="ru-RU" smtClean="0"/>
              <a:t>12.05.2016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A6F20-579B-44BB-949E-C5C57E74581D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F2622-0BCA-4BAB-997B-A7D2563E50C0}" type="datetimeFigureOut">
              <a:rPr lang="ru-RU" smtClean="0"/>
              <a:t>12.05.2016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A6F20-579B-44BB-949E-C5C57E74581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F2622-0BCA-4BAB-997B-A7D2563E50C0}" type="datetimeFigureOut">
              <a:rPr lang="ru-RU" smtClean="0"/>
              <a:t>12.05.2016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A6F20-579B-44BB-949E-C5C57E74581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F2622-0BCA-4BAB-997B-A7D2563E50C0}" type="datetimeFigureOut">
              <a:rPr lang="ru-RU" smtClean="0"/>
              <a:t>12.05.2016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A6F20-579B-44BB-949E-C5C57E74581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F2622-0BCA-4BAB-997B-A7D2563E50C0}" type="datetimeFigureOut">
              <a:rPr lang="ru-RU" smtClean="0"/>
              <a:t>12.05.2016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ADA6F20-579B-44BB-949E-C5C57E74581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F2622-0BCA-4BAB-997B-A7D2563E50C0}" type="datetimeFigureOut">
              <a:rPr lang="ru-RU" smtClean="0"/>
              <a:t>12.05.2016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A6F20-579B-44BB-949E-C5C57E74581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13BF2622-0BCA-4BAB-997B-A7D2563E50C0}" type="datetimeFigureOut">
              <a:rPr lang="ru-RU" smtClean="0"/>
              <a:t>12.05.2016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4ADA6F20-579B-44BB-949E-C5C57E74581D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microsoft.com/office/2007/relationships/hdphoto" Target="../media/hdphoto1.wdp"/><Relationship Id="rId7" Type="http://schemas.openxmlformats.org/officeDocument/2006/relationships/image" Target="../media/image25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png"/><Relationship Id="rId7" Type="http://schemas.openxmlformats.org/officeDocument/2006/relationships/image" Target="../media/image33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0.png"/><Relationship Id="rId7" Type="http://schemas.openxmlformats.org/officeDocument/2006/relationships/image" Target="../media/image40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7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21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42.wm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44.jpeg"/><Relationship Id="rId7" Type="http://schemas.openxmlformats.org/officeDocument/2006/relationships/image" Target="../media/image48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7.gif"/><Relationship Id="rId7" Type="http://schemas.openxmlformats.org/officeDocument/2006/relationships/image" Target="../media/image6.w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11" Type="http://schemas.openxmlformats.org/officeDocument/2006/relationships/image" Target="../media/image13.png"/><Relationship Id="rId5" Type="http://schemas.openxmlformats.org/officeDocument/2006/relationships/image" Target="../media/image9.png"/><Relationship Id="rId10" Type="http://schemas.openxmlformats.org/officeDocument/2006/relationships/image" Target="../media/image12.png"/><Relationship Id="rId4" Type="http://schemas.openxmlformats.org/officeDocument/2006/relationships/image" Target="../media/image8.png"/><Relationship Id="rId9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20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635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https://www.inokean.ru/images/tihiy/koral/20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ass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75091" cy="70284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3" name="Таблица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75626646"/>
                  </p:ext>
                </p:extLst>
              </p:nvPr>
            </p:nvGraphicFramePr>
            <p:xfrm>
              <a:off x="107504" y="-27384"/>
              <a:ext cx="3384376" cy="2448272"/>
            </p:xfrm>
            <a:graphic>
              <a:graphicData uri="http://schemas.openxmlformats.org/drawingml/2006/table">
                <a:tbl>
                  <a:tblPr>
                    <a:tableStyleId>{5C22544A-7EE6-4342-B048-85BDC9FD1C3A}</a:tableStyleId>
                  </a:tblPr>
                  <a:tblGrid>
                    <a:gridCol w="3384376"/>
                  </a:tblGrid>
                  <a:tr h="2448272"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ru-RU" sz="4400" b="0" i="0" smtClean="0">
                                  <a:ln>
                                    <a:noFill/>
                                  </a:ln>
                                  <a:solidFill>
                                    <a:schemeClr val="bg1"/>
                                  </a:solidFill>
                                  <a:effectLst/>
                                  <a:latin typeface="Cambria Math"/>
                                </a:rPr>
                                <m:t>1. </m:t>
                              </m:r>
                              <m:r>
                                <a:rPr lang="ru-RU" sz="4400" smtClean="0">
                                  <a:ln>
                                    <a:noFill/>
                                  </a:ln>
                                  <a:solidFill>
                                    <a:schemeClr val="bg1"/>
                                  </a:solidFill>
                                  <a:effectLst/>
                                  <a:latin typeface="Cambria Math"/>
                                </a:rPr>
                                <m:t>3</m:t>
                              </m:r>
                              <m:f>
                                <m:fPr>
                                  <m:ctrlPr>
                                    <a:rPr lang="ru-RU" sz="4400" i="1">
                                      <a:ln>
                                        <a:noFill/>
                                      </a:ln>
                                      <a:solidFill>
                                        <a:schemeClr val="bg1"/>
                                      </a:solidFill>
                                      <a:effectLst/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ru-RU" sz="4400">
                                      <a:ln>
                                        <a:noFill/>
                                      </a:ln>
                                      <a:solidFill>
                                        <a:schemeClr val="bg1"/>
                                      </a:solidFill>
                                      <a:effectLst/>
                                      <a:latin typeface="Cambria Math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ru-RU" sz="4400">
                                      <a:ln>
                                        <a:noFill/>
                                      </a:ln>
                                      <a:solidFill>
                                        <a:schemeClr val="bg1"/>
                                      </a:solidFill>
                                      <a:effectLst/>
                                      <a:latin typeface="Cambria Math"/>
                                    </a:rPr>
                                    <m:t>5</m:t>
                                  </m:r>
                                </m:den>
                              </m:f>
                              <m:r>
                                <a:rPr lang="ru-RU" sz="4400">
                                  <a:ln>
                                    <a:noFill/>
                                  </a:ln>
                                  <a:solidFill>
                                    <a:schemeClr val="bg1"/>
                                  </a:solidFill>
                                  <a:effectLst/>
                                  <a:latin typeface="Cambria Math"/>
                                </a:rPr>
                                <m:t>∙2</m:t>
                              </m:r>
                            </m:oMath>
                          </a14:m>
                          <a:r>
                            <a:rPr lang="ru-RU" sz="4400" dirty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</a:rPr>
                            <a:t> </a:t>
                          </a:r>
                        </a:p>
                        <a:p>
                          <a:pPr algn="l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ru-RU" sz="4400" b="0" i="0" smtClean="0">
                                  <a:ln>
                                    <a:noFill/>
                                  </a:ln>
                                  <a:solidFill>
                                    <a:schemeClr val="bg1"/>
                                  </a:solidFill>
                                  <a:effectLst/>
                                  <a:latin typeface="Cambria Math"/>
                                </a:rPr>
                                <m:t>2. </m:t>
                              </m:r>
                              <m:r>
                                <a:rPr lang="ru-RU" sz="4400">
                                  <a:ln>
                                    <a:noFill/>
                                  </a:ln>
                                  <a:solidFill>
                                    <a:schemeClr val="bg1"/>
                                  </a:solidFill>
                                  <a:effectLst/>
                                  <a:latin typeface="Cambria Math"/>
                                </a:rPr>
                                <m:t>(3+</m:t>
                              </m:r>
                              <m:f>
                                <m:fPr>
                                  <m:ctrlPr>
                                    <a:rPr lang="ru-RU" sz="4400" i="1">
                                      <a:ln>
                                        <a:noFill/>
                                      </a:ln>
                                      <a:solidFill>
                                        <a:schemeClr val="bg1"/>
                                      </a:solidFill>
                                      <a:effectLst/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ru-RU" sz="4400">
                                      <a:ln>
                                        <a:noFill/>
                                      </a:ln>
                                      <a:solidFill>
                                        <a:schemeClr val="bg1"/>
                                      </a:solidFill>
                                      <a:effectLst/>
                                      <a:latin typeface="Cambria Math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ru-RU" sz="4400">
                                      <a:ln>
                                        <a:noFill/>
                                      </a:ln>
                                      <a:solidFill>
                                        <a:schemeClr val="bg1"/>
                                      </a:solidFill>
                                      <a:effectLst/>
                                      <a:latin typeface="Cambria Math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4400" dirty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</a:rPr>
                            <a:t>)</a:t>
                          </a:r>
                          <a14:m>
                            <m:oMath xmlns:m="http://schemas.openxmlformats.org/officeDocument/2006/math">
                              <m:r>
                                <a:rPr lang="ru-RU" sz="4400">
                                  <a:ln>
                                    <a:noFill/>
                                  </a:ln>
                                  <a:solidFill>
                                    <a:schemeClr val="bg1"/>
                                  </a:solidFill>
                                  <a:effectLst/>
                                  <a:latin typeface="Cambria Math"/>
                                </a:rPr>
                                <m:t>∙2</m:t>
                              </m:r>
                            </m:oMath>
                          </a14:m>
                          <a:endParaRPr lang="ru-RU" sz="4400" dirty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114300" marR="114300" marT="0" marB="0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3" name="Таблица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75626646"/>
                  </p:ext>
                </p:extLst>
              </p:nvPr>
            </p:nvGraphicFramePr>
            <p:xfrm>
              <a:off x="107504" y="-27384"/>
              <a:ext cx="3384376" cy="2448272"/>
            </p:xfrm>
            <a:graphic>
              <a:graphicData uri="http://schemas.openxmlformats.org/drawingml/2006/table">
                <a:tbl>
                  <a:tblPr>
                    <a:tableStyleId>{5C22544A-7EE6-4342-B048-85BDC9FD1C3A}</a:tableStyleId>
                  </a:tblPr>
                  <a:tblGrid>
                    <a:gridCol w="3384376"/>
                  </a:tblGrid>
                  <a:tr h="2448272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114300" marR="114300" marT="0" marB="0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180" t="-249" b="-1995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18" name="TextBox 17"/>
          <p:cNvSpPr txBox="1"/>
          <p:nvPr/>
        </p:nvSpPr>
        <p:spPr>
          <a:xfrm>
            <a:off x="107504" y="2564904"/>
            <a:ext cx="878497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solidFill>
                  <a:schemeClr val="bg1"/>
                </a:solidFill>
              </a:rPr>
              <a:t>Алгоритм:</a:t>
            </a:r>
          </a:p>
          <a:p>
            <a:pPr marL="342900" indent="-342900">
              <a:buAutoNum type="arabicPeriod"/>
            </a:pPr>
            <a:r>
              <a:rPr lang="ru-RU" sz="2800" dirty="0" smtClean="0">
                <a:solidFill>
                  <a:schemeClr val="bg1"/>
                </a:solidFill>
              </a:rPr>
              <a:t>Решить первый пример, используя правило умножения смешанных дробей.</a:t>
            </a:r>
          </a:p>
          <a:p>
            <a:pPr marL="342900" indent="-342900">
              <a:buAutoNum type="arabicPeriod"/>
            </a:pPr>
            <a:r>
              <a:rPr lang="ru-RU" sz="2800" dirty="0" smtClean="0">
                <a:solidFill>
                  <a:schemeClr val="bg1"/>
                </a:solidFill>
              </a:rPr>
              <a:t>Решить второй пример, используя распределительный закон.</a:t>
            </a:r>
          </a:p>
          <a:p>
            <a:pPr marL="342900" indent="-342900">
              <a:buAutoNum type="arabicPeriod"/>
            </a:pPr>
            <a:r>
              <a:rPr lang="ru-RU" sz="2800" dirty="0" smtClean="0">
                <a:solidFill>
                  <a:schemeClr val="bg1"/>
                </a:solidFill>
              </a:rPr>
              <a:t>Сравнить ответы.</a:t>
            </a:r>
          </a:p>
          <a:p>
            <a:pPr marL="342900" indent="-342900">
              <a:buAutoNum type="arabicPeriod"/>
            </a:pPr>
            <a:r>
              <a:rPr lang="ru-RU" sz="2800" dirty="0" smtClean="0">
                <a:solidFill>
                  <a:schemeClr val="bg1"/>
                </a:solidFill>
              </a:rPr>
              <a:t>Сделать вывод, как </a:t>
            </a:r>
            <a:r>
              <a:rPr lang="ru-RU" sz="2800" dirty="0" smtClean="0">
                <a:solidFill>
                  <a:schemeClr val="bg1"/>
                </a:solidFill>
              </a:rPr>
              <a:t>наиболее рационально умножить смешанную дробь </a:t>
            </a:r>
            <a:r>
              <a:rPr lang="ru-RU" sz="2800" dirty="0" smtClean="0">
                <a:solidFill>
                  <a:schemeClr val="bg1"/>
                </a:solidFill>
              </a:rPr>
              <a:t>на число.</a:t>
            </a:r>
            <a:endParaRPr lang="ru-RU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128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www.inokean.ru/images/tihiy/koral/20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ass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275091" cy="70284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3" name="Таблица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43285815"/>
                  </p:ext>
                </p:extLst>
              </p:nvPr>
            </p:nvGraphicFramePr>
            <p:xfrm>
              <a:off x="107503" y="-27384"/>
              <a:ext cx="9167587" cy="2448272"/>
            </p:xfrm>
            <a:graphic>
              <a:graphicData uri="http://schemas.openxmlformats.org/drawingml/2006/table">
                <a:tbl>
                  <a:tblPr>
                    <a:tableStyleId>{5C22544A-7EE6-4342-B048-85BDC9FD1C3A}</a:tableStyleId>
                  </a:tblPr>
                  <a:tblGrid>
                    <a:gridCol w="9167587"/>
                  </a:tblGrid>
                  <a:tr h="2448272"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ru-RU" sz="4400" smtClean="0">
                                  <a:ln>
                                    <a:noFill/>
                                  </a:ln>
                                  <a:solidFill>
                                    <a:schemeClr val="bg1"/>
                                  </a:solidFill>
                                  <a:effectLst/>
                                  <a:latin typeface="Cambria Math"/>
                                </a:rPr>
                                <m:t>3</m:t>
                              </m:r>
                              <m:f>
                                <m:fPr>
                                  <m:ctrlPr>
                                    <a:rPr lang="ru-RU" sz="4400" i="1">
                                      <a:ln>
                                        <a:noFill/>
                                      </a:ln>
                                      <a:solidFill>
                                        <a:schemeClr val="bg1"/>
                                      </a:solidFill>
                                      <a:effectLst/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ru-RU" sz="4400">
                                      <a:ln>
                                        <a:noFill/>
                                      </a:ln>
                                      <a:solidFill>
                                        <a:schemeClr val="bg1"/>
                                      </a:solidFill>
                                      <a:effectLst/>
                                      <a:latin typeface="Cambria Math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ru-RU" sz="4400">
                                      <a:ln>
                                        <a:noFill/>
                                      </a:ln>
                                      <a:solidFill>
                                        <a:schemeClr val="bg1"/>
                                      </a:solidFill>
                                      <a:effectLst/>
                                      <a:latin typeface="Cambria Math"/>
                                    </a:rPr>
                                    <m:t>5</m:t>
                                  </m:r>
                                </m:den>
                              </m:f>
                              <m:r>
                                <a:rPr lang="ru-RU" sz="4400">
                                  <a:ln>
                                    <a:noFill/>
                                  </a:ln>
                                  <a:solidFill>
                                    <a:schemeClr val="bg1"/>
                                  </a:solidFill>
                                  <a:effectLst/>
                                  <a:latin typeface="Cambria Math"/>
                                </a:rPr>
                                <m:t>∙2</m:t>
                              </m:r>
                            </m:oMath>
                          </a14:m>
                          <a:r>
                            <a:rPr lang="ru-RU" sz="4400" dirty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</a:rPr>
                            <a:t> </a:t>
                          </a:r>
                          <a:r>
                            <a:rPr lang="ru-RU" sz="4400" dirty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</a:rPr>
                            <a:t>=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4400" i="1" smtClean="0">
                                      <a:ln>
                                        <a:noFill/>
                                      </a:ln>
                                      <a:solidFill>
                                        <a:schemeClr val="bg1"/>
                                      </a:solidFill>
                                      <a:effectLst/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ru-RU" sz="4400" b="0" i="1" smtClean="0">
                                      <a:ln>
                                        <a:noFill/>
                                      </a:ln>
                                      <a:solidFill>
                                        <a:schemeClr val="bg1"/>
                                      </a:solidFill>
                                      <a:effectLst/>
                                      <a:latin typeface="Cambria Math"/>
                                    </a:rPr>
                                    <m:t>16</m:t>
                                  </m:r>
                                </m:num>
                                <m:den>
                                  <m:r>
                                    <a:rPr lang="ru-RU" sz="4400" b="0" i="1" smtClean="0">
                                      <a:ln>
                                        <a:noFill/>
                                      </a:ln>
                                      <a:solidFill>
                                        <a:schemeClr val="bg1"/>
                                      </a:solidFill>
                                      <a:effectLst/>
                                      <a:latin typeface="Cambria Math"/>
                                    </a:rPr>
                                    <m:t>5</m:t>
                                  </m:r>
                                </m:den>
                              </m:f>
                              <m:r>
                                <a:rPr lang="ru-RU" sz="4400" i="1" smtClean="0">
                                  <a:ln>
                                    <a:noFill/>
                                  </a:ln>
                                  <a:solidFill>
                                    <a:schemeClr val="bg1"/>
                                  </a:solidFill>
                                  <a:effectLst/>
                                  <a:latin typeface="Cambria Math"/>
                                  <a:ea typeface="Cambria Math"/>
                                </a:rPr>
                                <m:t>∙</m:t>
                              </m:r>
                              <m:r>
                                <a:rPr lang="ru-RU" sz="4400" b="0" i="1" smtClean="0">
                                  <a:ln>
                                    <a:noFill/>
                                  </a:ln>
                                  <a:solidFill>
                                    <a:schemeClr val="bg1"/>
                                  </a:solidFill>
                                  <a:effectLst/>
                                  <a:latin typeface="Cambria Math"/>
                                  <a:ea typeface="Cambria Math"/>
                                </a:rPr>
                                <m:t>2=</m:t>
                              </m:r>
                              <m:f>
                                <m:fPr>
                                  <m:ctrlPr>
                                    <a:rPr lang="ru-RU" sz="4400" b="0" i="1" smtClean="0">
                                      <a:ln>
                                        <a:noFill/>
                                      </a:ln>
                                      <a:solidFill>
                                        <a:schemeClr val="bg1"/>
                                      </a:solidFill>
                                      <a:effectLst/>
                                      <a:latin typeface="Cambria Math"/>
                                      <a:ea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ru-RU" sz="4400" b="0" i="1" smtClean="0">
                                      <a:ln>
                                        <a:noFill/>
                                      </a:ln>
                                      <a:solidFill>
                                        <a:schemeClr val="bg1"/>
                                      </a:solidFill>
                                      <a:effectLst/>
                                      <a:latin typeface="Cambria Math"/>
                                      <a:ea typeface="Cambria Math"/>
                                    </a:rPr>
                                    <m:t>16∙2</m:t>
                                  </m:r>
                                </m:num>
                                <m:den>
                                  <m:r>
                                    <a:rPr lang="ru-RU" sz="4400" b="0" i="1" smtClean="0">
                                      <a:ln>
                                        <a:noFill/>
                                      </a:ln>
                                      <a:solidFill>
                                        <a:schemeClr val="bg1"/>
                                      </a:solidFill>
                                      <a:effectLst/>
                                      <a:latin typeface="Cambria Math"/>
                                      <a:ea typeface="Cambria Math"/>
                                    </a:rPr>
                                    <m:t>5</m:t>
                                  </m:r>
                                </m:den>
                              </m:f>
                              <m:r>
                                <a:rPr lang="ru-RU" sz="4400" b="0" i="1" smtClean="0">
                                  <a:ln>
                                    <a:noFill/>
                                  </a:ln>
                                  <a:solidFill>
                                    <a:schemeClr val="bg1"/>
                                  </a:solidFill>
                                  <a:effectLst/>
                                  <a:latin typeface="Cambria Math"/>
                                  <a:ea typeface="Cambria Math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ru-RU" sz="4400" b="0" i="1" smtClean="0">
                                      <a:ln>
                                        <a:noFill/>
                                      </a:ln>
                                      <a:solidFill>
                                        <a:schemeClr val="bg1"/>
                                      </a:solidFill>
                                      <a:effectLst/>
                                      <a:latin typeface="Cambria Math"/>
                                      <a:ea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ru-RU" sz="4400" b="0" i="1" smtClean="0">
                                      <a:ln>
                                        <a:noFill/>
                                      </a:ln>
                                      <a:solidFill>
                                        <a:schemeClr val="bg1"/>
                                      </a:solidFill>
                                      <a:effectLst/>
                                      <a:latin typeface="Cambria Math"/>
                                      <a:ea typeface="Cambria Math"/>
                                    </a:rPr>
                                    <m:t>32</m:t>
                                  </m:r>
                                </m:num>
                                <m:den>
                                  <m:r>
                                    <a:rPr lang="ru-RU" sz="4400" b="0" i="1" smtClean="0">
                                      <a:ln>
                                        <a:noFill/>
                                      </a:ln>
                                      <a:solidFill>
                                        <a:schemeClr val="bg1"/>
                                      </a:solidFill>
                                      <a:effectLst/>
                                      <a:latin typeface="Cambria Math"/>
                                      <a:ea typeface="Cambria Math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4400" dirty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</a:rPr>
                            <a:t>=6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4400" i="1" dirty="0" smtClean="0">
                                      <a:ln>
                                        <a:noFill/>
                                      </a:ln>
                                      <a:solidFill>
                                        <a:schemeClr val="bg1"/>
                                      </a:solidFill>
                                      <a:effectLst/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ru-RU" sz="4400" b="0" i="1" dirty="0" smtClean="0">
                                      <a:ln>
                                        <a:noFill/>
                                      </a:ln>
                                      <a:solidFill>
                                        <a:schemeClr val="bg1"/>
                                      </a:solidFill>
                                      <a:effectLst/>
                                      <a:latin typeface="Cambria Math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ru-RU" sz="4400" b="0" i="1" dirty="0" smtClean="0">
                                      <a:ln>
                                        <a:noFill/>
                                      </a:ln>
                                      <a:solidFill>
                                        <a:schemeClr val="bg1"/>
                                      </a:solidFill>
                                      <a:effectLst/>
                                      <a:latin typeface="Cambria Math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ru-RU" sz="4400" i="1" dirty="0" smtClean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latin typeface="Cambria Math"/>
                          </a:endParaRPr>
                        </a:p>
                        <a:p>
                          <a:pPr algn="l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ru-RU" sz="4400">
                                  <a:ln>
                                    <a:noFill/>
                                  </a:ln>
                                  <a:solidFill>
                                    <a:schemeClr val="bg1"/>
                                  </a:solidFill>
                                  <a:effectLst/>
                                  <a:latin typeface="Cambria Math"/>
                                </a:rPr>
                                <m:t>(3+</m:t>
                              </m:r>
                              <m:f>
                                <m:fPr>
                                  <m:ctrlPr>
                                    <a:rPr lang="ru-RU" sz="4400" i="1">
                                      <a:ln>
                                        <a:noFill/>
                                      </a:ln>
                                      <a:solidFill>
                                        <a:schemeClr val="bg1"/>
                                      </a:solidFill>
                                      <a:effectLst/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ru-RU" sz="4400">
                                      <a:ln>
                                        <a:noFill/>
                                      </a:ln>
                                      <a:solidFill>
                                        <a:schemeClr val="bg1"/>
                                      </a:solidFill>
                                      <a:effectLst/>
                                      <a:latin typeface="Cambria Math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ru-RU" sz="4400">
                                      <a:ln>
                                        <a:noFill/>
                                      </a:ln>
                                      <a:solidFill>
                                        <a:schemeClr val="bg1"/>
                                      </a:solidFill>
                                      <a:effectLst/>
                                      <a:latin typeface="Cambria Math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4400" dirty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</a:rPr>
                            <a:t>)</a:t>
                          </a:r>
                          <a14:m>
                            <m:oMath xmlns:m="http://schemas.openxmlformats.org/officeDocument/2006/math">
                              <m:r>
                                <a:rPr lang="ru-RU" sz="4400">
                                  <a:ln>
                                    <a:noFill/>
                                  </a:ln>
                                  <a:solidFill>
                                    <a:schemeClr val="bg1"/>
                                  </a:solidFill>
                                  <a:effectLst/>
                                  <a:latin typeface="Cambria Math"/>
                                </a:rPr>
                                <m:t>∙2</m:t>
                              </m:r>
                            </m:oMath>
                          </a14:m>
                          <a:r>
                            <a:rPr lang="ru-RU" sz="4400" dirty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=3</a:t>
                          </a:r>
                          <a14:m>
                            <m:oMath xmlns:m="http://schemas.openxmlformats.org/officeDocument/2006/math">
                              <m:r>
                                <a:rPr lang="ru-RU" sz="4400" i="1" dirty="0" smtClean="0">
                                  <a:ln>
                                    <a:noFill/>
                                  </a:ln>
                                  <a:solidFill>
                                    <a:schemeClr val="bg1"/>
                                  </a:solidFill>
                                  <a:effectLst/>
                                  <a:latin typeface="Cambria Math"/>
                                  <a:ea typeface="Cambria Math"/>
                                  <a:cs typeface="Times New Roman"/>
                                </a:rPr>
                                <m:t>∙</m:t>
                              </m:r>
                              <m:r>
                                <a:rPr lang="ru-RU" sz="4400" b="0" i="1" dirty="0" smtClean="0">
                                  <a:ln>
                                    <a:noFill/>
                                  </a:ln>
                                  <a:solidFill>
                                    <a:schemeClr val="bg1"/>
                                  </a:solidFill>
                                  <a:effectLst/>
                                  <a:latin typeface="Cambria Math"/>
                                  <a:ea typeface="Cambria Math"/>
                                  <a:cs typeface="Times New Roman"/>
                                </a:rPr>
                                <m:t>2+</m:t>
                              </m:r>
                              <m:f>
                                <m:fPr>
                                  <m:ctrlPr>
                                    <a:rPr lang="ru-RU" sz="4400" b="0" i="1" dirty="0" smtClean="0">
                                      <a:ln>
                                        <a:noFill/>
                                      </a:ln>
                                      <a:solidFill>
                                        <a:schemeClr val="bg1"/>
                                      </a:solidFill>
                                      <a:effectLst/>
                                      <a:latin typeface="Cambria Math"/>
                                      <a:ea typeface="Cambria Math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a:rPr lang="ru-RU" sz="4400" b="0" i="1" dirty="0" smtClean="0">
                                      <a:ln>
                                        <a:noFill/>
                                      </a:ln>
                                      <a:solidFill>
                                        <a:schemeClr val="bg1"/>
                                      </a:solidFill>
                                      <a:effectLst/>
                                      <a:latin typeface="Cambria Math"/>
                                      <a:ea typeface="Cambria Math"/>
                                      <a:cs typeface="Times New Roman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ru-RU" sz="4400" b="0" i="1" dirty="0" smtClean="0">
                                      <a:ln>
                                        <a:noFill/>
                                      </a:ln>
                                      <a:solidFill>
                                        <a:schemeClr val="bg1"/>
                                      </a:solidFill>
                                      <a:effectLst/>
                                      <a:latin typeface="Cambria Math"/>
                                      <a:ea typeface="Cambria Math"/>
                                      <a:cs typeface="Times New Roman"/>
                                    </a:rPr>
                                    <m:t>5</m:t>
                                  </m:r>
                                </m:den>
                              </m:f>
                              <m:r>
                                <a:rPr lang="ru-RU" sz="4400" b="0" i="1" dirty="0" smtClean="0">
                                  <a:ln>
                                    <a:noFill/>
                                  </a:ln>
                                  <a:solidFill>
                                    <a:schemeClr val="bg1"/>
                                  </a:solidFill>
                                  <a:effectLst/>
                                  <a:latin typeface="Cambria Math"/>
                                  <a:ea typeface="Cambria Math"/>
                                  <a:cs typeface="Times New Roman"/>
                                </a:rPr>
                                <m:t>∙2</m:t>
                              </m:r>
                            </m:oMath>
                          </a14:m>
                          <a:r>
                            <a:rPr lang="ru-RU" sz="4400" dirty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=6+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4400" i="1" dirty="0" smtClean="0">
                                      <a:ln>
                                        <a:noFill/>
                                      </a:ln>
                                      <a:solidFill>
                                        <a:schemeClr val="bg1"/>
                                      </a:solidFill>
                                      <a:effectLst/>
                                      <a:latin typeface="Cambria Math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a:rPr lang="ru-RU" sz="4400" b="0" i="1" dirty="0" smtClean="0">
                                      <a:ln>
                                        <a:noFill/>
                                      </a:ln>
                                      <a:solidFill>
                                        <a:schemeClr val="bg1"/>
                                      </a:solidFill>
                                      <a:effectLst/>
                                      <a:latin typeface="Cambria Math"/>
                                      <a:cs typeface="Times New Roman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ru-RU" sz="4400" b="0" i="1" dirty="0" smtClean="0">
                                      <a:ln>
                                        <a:noFill/>
                                      </a:ln>
                                      <a:solidFill>
                                        <a:schemeClr val="bg1"/>
                                      </a:solidFill>
                                      <a:effectLst/>
                                      <a:latin typeface="Cambria Math"/>
                                      <a:cs typeface="Times New Roman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4400" dirty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=6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4400" i="1" dirty="0" smtClean="0">
                                      <a:ln>
                                        <a:noFill/>
                                      </a:ln>
                                      <a:solidFill>
                                        <a:schemeClr val="bg1"/>
                                      </a:solidFill>
                                      <a:effectLst/>
                                      <a:latin typeface="Cambria Math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a:rPr lang="ru-RU" sz="4400" b="0" i="1" dirty="0" smtClean="0">
                                      <a:ln>
                                        <a:noFill/>
                                      </a:ln>
                                      <a:solidFill>
                                        <a:schemeClr val="bg1"/>
                                      </a:solidFill>
                                      <a:effectLst/>
                                      <a:latin typeface="Cambria Math"/>
                                      <a:cs typeface="Times New Roman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ru-RU" sz="4400" b="0" i="1" dirty="0" smtClean="0">
                                      <a:ln>
                                        <a:noFill/>
                                      </a:ln>
                                      <a:solidFill>
                                        <a:schemeClr val="bg1"/>
                                      </a:solidFill>
                                      <a:effectLst/>
                                      <a:latin typeface="Cambria Math"/>
                                      <a:cs typeface="Times New Roman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ru-RU" sz="4400" dirty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114300" marR="114300" marT="0" marB="0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3" name="Таблица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43285815"/>
                  </p:ext>
                </p:extLst>
              </p:nvPr>
            </p:nvGraphicFramePr>
            <p:xfrm>
              <a:off x="107503" y="-27384"/>
              <a:ext cx="9167587" cy="2448272"/>
            </p:xfrm>
            <a:graphic>
              <a:graphicData uri="http://schemas.openxmlformats.org/drawingml/2006/table">
                <a:tbl>
                  <a:tblPr>
                    <a:tableStyleId>{5C22544A-7EE6-4342-B048-85BDC9FD1C3A}</a:tableStyleId>
                  </a:tblPr>
                  <a:tblGrid>
                    <a:gridCol w="9167587"/>
                  </a:tblGrid>
                  <a:tr h="2448272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114300" marR="114300" marT="0" marB="0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66" t="-249" b="-2743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TextBox 6"/>
              <p:cNvSpPr txBox="1"/>
              <p:nvPr/>
            </p:nvSpPr>
            <p:spPr>
              <a:xfrm>
                <a:off x="0" y="4270044"/>
                <a:ext cx="2016224" cy="9017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800" smtClean="0">
                          <a:solidFill>
                            <a:schemeClr val="bg1"/>
                          </a:solidFill>
                          <a:latin typeface="Cambria Math"/>
                        </a:rPr>
                        <m:t>11</m:t>
                      </m:r>
                      <m:f>
                        <m:fPr>
                          <m:ctrlPr>
                            <a:rPr lang="ru-RU" sz="2800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280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2</m:t>
                          </m:r>
                        </m:num>
                        <m:den>
                          <m:r>
                            <a:rPr lang="ru-RU" sz="280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13</m:t>
                          </m:r>
                        </m:den>
                      </m:f>
                      <m:r>
                        <a:rPr lang="ru-RU" sz="2800">
                          <a:solidFill>
                            <a:schemeClr val="bg1"/>
                          </a:solidFill>
                          <a:latin typeface="Cambria Math"/>
                        </a:rPr>
                        <m:t>∙6=</m:t>
                      </m:r>
                    </m:oMath>
                  </m:oMathPara>
                </a14:m>
                <a:endParaRPr lang="ru-RU" sz="3600" dirty="0"/>
              </a:p>
            </p:txBody>
          </p:sp>
        </mc:Choice>
        <mc:Fallback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4270044"/>
                <a:ext cx="2016224" cy="901785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/>
              <p:cNvSpPr txBox="1"/>
              <p:nvPr/>
            </p:nvSpPr>
            <p:spPr>
              <a:xfrm>
                <a:off x="1678980" y="4212946"/>
                <a:ext cx="2742767" cy="10604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ru-RU" sz="2800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ru-RU" sz="280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11+</m:t>
                          </m:r>
                          <m:f>
                            <m:fPr>
                              <m:ctrlPr>
                                <a:rPr lang="ru-RU" sz="2800" i="1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ru-RU" sz="280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2</m:t>
                              </m:r>
                            </m:num>
                            <m:den>
                              <m:r>
                                <a:rPr lang="ru-RU" sz="280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13</m:t>
                              </m:r>
                            </m:den>
                          </m:f>
                        </m:e>
                      </m:d>
                      <m:r>
                        <a:rPr lang="ru-RU" sz="2800">
                          <a:solidFill>
                            <a:schemeClr val="bg1"/>
                          </a:solidFill>
                          <a:latin typeface="Cambria Math"/>
                        </a:rPr>
                        <m:t>∙6=</m:t>
                      </m:r>
                    </m:oMath>
                  </m:oMathPara>
                </a14:m>
                <a:endParaRPr lang="ru-RU" dirty="0">
                  <a:solidFill>
                    <a:schemeClr val="bg1"/>
                  </a:solidFill>
                </a:endParaRPr>
              </a:p>
            </p:txBody>
          </p:sp>
        </mc:Choice>
        <mc:Fallback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78980" y="4212946"/>
                <a:ext cx="2742767" cy="1060483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xtBox 8"/>
              <p:cNvSpPr txBox="1"/>
              <p:nvPr/>
            </p:nvSpPr>
            <p:spPr>
              <a:xfrm>
                <a:off x="3461432" y="4253804"/>
                <a:ext cx="4032448" cy="9017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800" smtClean="0">
                          <a:solidFill>
                            <a:schemeClr val="bg1"/>
                          </a:solidFill>
                          <a:latin typeface="Cambria Math"/>
                        </a:rPr>
                        <m:t>11∙6+</m:t>
                      </m:r>
                      <m:f>
                        <m:fPr>
                          <m:ctrlPr>
                            <a:rPr lang="ru-RU" sz="2800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280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2</m:t>
                          </m:r>
                        </m:num>
                        <m:den>
                          <m:r>
                            <a:rPr lang="ru-RU" sz="280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13</m:t>
                          </m:r>
                        </m:den>
                      </m:f>
                      <m:r>
                        <a:rPr lang="ru-RU" sz="2800">
                          <a:solidFill>
                            <a:schemeClr val="bg1"/>
                          </a:solidFill>
                          <a:latin typeface="Cambria Math"/>
                        </a:rPr>
                        <m:t>∙6=</m:t>
                      </m:r>
                    </m:oMath>
                  </m:oMathPara>
                </a14:m>
                <a:endParaRPr lang="ru-RU" dirty="0">
                  <a:solidFill>
                    <a:schemeClr val="bg1"/>
                  </a:solidFill>
                </a:endParaRPr>
              </a:p>
            </p:txBody>
          </p:sp>
        </mc:Choice>
        <mc:Fallback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61432" y="4253804"/>
                <a:ext cx="4032448" cy="901785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TextBox 9"/>
              <p:cNvSpPr txBox="1"/>
              <p:nvPr/>
            </p:nvSpPr>
            <p:spPr>
              <a:xfrm>
                <a:off x="6466420" y="4253804"/>
                <a:ext cx="2088232" cy="9017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800" smtClean="0">
                          <a:solidFill>
                            <a:schemeClr val="bg1"/>
                          </a:solidFill>
                          <a:latin typeface="Cambria Math"/>
                        </a:rPr>
                        <m:t>66+</m:t>
                      </m:r>
                      <m:f>
                        <m:fPr>
                          <m:ctrlPr>
                            <a:rPr lang="ru-RU" sz="2800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280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12</m:t>
                          </m:r>
                        </m:num>
                        <m:den>
                          <m:r>
                            <a:rPr lang="ru-RU" sz="280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13</m:t>
                          </m:r>
                        </m:den>
                      </m:f>
                      <m:r>
                        <a:rPr lang="ru-RU" sz="2800">
                          <a:solidFill>
                            <a:schemeClr val="bg1"/>
                          </a:solidFill>
                          <a:latin typeface="Cambria Math"/>
                        </a:rPr>
                        <m:t>=</m:t>
                      </m:r>
                    </m:oMath>
                  </m:oMathPara>
                </a14:m>
                <a:endParaRPr lang="ru-RU" sz="2800" dirty="0">
                  <a:solidFill>
                    <a:schemeClr val="bg1"/>
                  </a:solidFill>
                </a:endParaRPr>
              </a:p>
            </p:txBody>
          </p:sp>
        </mc:Choice>
        <mc:Fallback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66420" y="4253804"/>
                <a:ext cx="2088232" cy="901785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TextBox 10"/>
              <p:cNvSpPr txBox="1"/>
              <p:nvPr/>
            </p:nvSpPr>
            <p:spPr>
              <a:xfrm>
                <a:off x="7738764" y="4270043"/>
                <a:ext cx="2016224" cy="9017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800" smtClean="0">
                          <a:solidFill>
                            <a:schemeClr val="bg1"/>
                          </a:solidFill>
                          <a:latin typeface="Cambria Math"/>
                        </a:rPr>
                        <m:t>66</m:t>
                      </m:r>
                      <m:f>
                        <m:fPr>
                          <m:ctrlPr>
                            <a:rPr lang="ru-RU" sz="2800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280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12</m:t>
                          </m:r>
                        </m:num>
                        <m:den>
                          <m:r>
                            <a:rPr lang="ru-RU" sz="280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13</m:t>
                          </m:r>
                        </m:den>
                      </m:f>
                    </m:oMath>
                  </m:oMathPara>
                </a14:m>
                <a:endParaRPr lang="ru-RU" dirty="0">
                  <a:solidFill>
                    <a:schemeClr val="bg1"/>
                  </a:solidFill>
                </a:endParaRPr>
              </a:p>
            </p:txBody>
          </p:sp>
        </mc:Choice>
        <mc:Fallback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38764" y="4270043"/>
                <a:ext cx="2016224" cy="901785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33383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960" y="4032488"/>
            <a:ext cx="7520940" cy="548640"/>
          </a:xfrm>
        </p:spPr>
        <p:txBody>
          <a:bodyPr/>
          <a:lstStyle/>
          <a:p>
            <a:r>
              <a:rPr lang="ru-RU" cap="none" dirty="0" smtClean="0">
                <a:solidFill>
                  <a:srgbClr val="FF0000"/>
                </a:solidFill>
              </a:rPr>
              <a:t>Чтобы умножить смешанную дробь на натуральное число, </a:t>
            </a:r>
            <a:r>
              <a:rPr lang="ru-RU" cap="none" dirty="0" smtClean="0"/>
              <a:t>нужно смешанную дробь перевести в неправильную, а потом ее числитель умножить на это число, а знаменатель оставить прежним и выделить целую часть.</a:t>
            </a:r>
            <a:br>
              <a:rPr lang="ru-RU" cap="none" dirty="0" smtClean="0"/>
            </a:br>
            <a:r>
              <a:rPr lang="ru-RU" cap="none" dirty="0" smtClean="0"/>
              <a:t/>
            </a:r>
            <a:br>
              <a:rPr lang="ru-RU" cap="none" dirty="0" smtClean="0"/>
            </a:br>
            <a:r>
              <a:rPr lang="ru-RU" cap="none" dirty="0" smtClean="0">
                <a:solidFill>
                  <a:srgbClr val="FF0000"/>
                </a:solidFill>
              </a:rPr>
              <a:t>Чтобы </a:t>
            </a:r>
            <a:r>
              <a:rPr lang="ru-RU" cap="none" dirty="0">
                <a:solidFill>
                  <a:srgbClr val="FF0000"/>
                </a:solidFill>
              </a:rPr>
              <a:t>умножить смешанную дробь на натуральное число, </a:t>
            </a:r>
            <a:r>
              <a:rPr lang="ru-RU" cap="none" dirty="0"/>
              <a:t>нужно </a:t>
            </a:r>
            <a:r>
              <a:rPr lang="ru-RU" cap="none" dirty="0" smtClean="0"/>
              <a:t>целую часть умножить на это число, </a:t>
            </a:r>
            <a:r>
              <a:rPr lang="ru-RU" cap="none" dirty="0"/>
              <a:t>а потом </a:t>
            </a:r>
            <a:r>
              <a:rPr lang="ru-RU" cap="none" dirty="0" smtClean="0"/>
              <a:t>числитель дробной части умножить </a:t>
            </a:r>
            <a:r>
              <a:rPr lang="ru-RU" cap="none" dirty="0"/>
              <a:t>на это число, а знаменатель оставить </a:t>
            </a:r>
            <a:r>
              <a:rPr lang="ru-RU" cap="none" dirty="0" smtClean="0"/>
              <a:t>прежним и полученные результаты сложить.</a:t>
            </a:r>
            <a:r>
              <a:rPr lang="ru-RU" cap="none" dirty="0"/>
              <a:t/>
            </a:r>
            <a:br>
              <a:rPr lang="ru-RU" cap="none" dirty="0"/>
            </a:br>
            <a:r>
              <a:rPr lang="ru-RU" cap="none" dirty="0" smtClean="0"/>
              <a:t/>
            </a:r>
            <a:br>
              <a:rPr lang="ru-RU" cap="none" dirty="0" smtClean="0"/>
            </a:br>
            <a:r>
              <a:rPr lang="ru-RU" cap="none" dirty="0" smtClean="0"/>
              <a:t/>
            </a:r>
            <a:br>
              <a:rPr lang="ru-RU" cap="none" dirty="0" smtClean="0"/>
            </a:br>
            <a:r>
              <a:rPr lang="ru-RU" cap="none" dirty="0" smtClean="0"/>
              <a:t/>
            </a:r>
            <a:br>
              <a:rPr lang="ru-RU" cap="none" dirty="0" smtClean="0"/>
            </a:br>
            <a:r>
              <a:rPr lang="ru-RU" cap="none" dirty="0" smtClean="0"/>
              <a:t/>
            </a:r>
            <a:br>
              <a:rPr lang="ru-RU" cap="none" dirty="0" smtClean="0"/>
            </a:br>
            <a:endParaRPr lang="ru-RU" cap="none" dirty="0"/>
          </a:p>
        </p:txBody>
      </p:sp>
    </p:spTree>
    <p:extLst>
      <p:ext uri="{BB962C8B-B14F-4D97-AF65-F5344CB8AC3E}">
        <p14:creationId xmlns:p14="http://schemas.microsoft.com/office/powerpoint/2010/main" val="545189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3" name="Таблица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09081163"/>
                  </p:ext>
                </p:extLst>
              </p:nvPr>
            </p:nvGraphicFramePr>
            <p:xfrm>
              <a:off x="309885" y="252334"/>
              <a:ext cx="1517427" cy="3278251"/>
            </p:xfrm>
            <a:graphic>
              <a:graphicData uri="http://schemas.openxmlformats.org/drawingml/2006/table">
                <a:tbl>
                  <a:tblPr>
                    <a:tableStyleId>{5C22544A-7EE6-4342-B048-85BDC9FD1C3A}</a:tableStyleId>
                  </a:tblPr>
                  <a:tblGrid>
                    <a:gridCol w="1517427"/>
                  </a:tblGrid>
                  <a:tr h="3251125"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ru-RU" sz="3200">
                                    <a:effectLst/>
                                    <a:latin typeface="Cambria Math"/>
                                  </a:rPr>
                                  <m:t>1</m:t>
                                </m:r>
                                <m:f>
                                  <m:fPr>
                                    <m:ctrlPr>
                                      <a:rPr lang="ru-RU" sz="3200" i="1"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3200">
                                        <a:effectLst/>
                                        <a:latin typeface="Cambria Math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ru-RU" sz="3200">
                                        <a:effectLst/>
                                        <a:latin typeface="Cambria Math"/>
                                      </a:rPr>
                                      <m:t>5</m:t>
                                    </m:r>
                                  </m:den>
                                </m:f>
                                <m:r>
                                  <a:rPr lang="ru-RU" sz="3200">
                                    <a:effectLst/>
                                    <a:latin typeface="Cambria Math"/>
                                  </a:rPr>
                                  <m:t>∙2</m:t>
                                </m:r>
                              </m:oMath>
                            </m:oMathPara>
                          </a14:m>
                          <a:endParaRPr lang="ru-RU" sz="3200" dirty="0">
                            <a:effectLst/>
                          </a:endParaRPr>
                        </a:p>
                        <a:p>
                          <a:pPr algn="l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ru-RU" sz="3200" dirty="0">
                              <a:effectLst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r>
                                <a:rPr lang="ru-RU" sz="3200">
                                  <a:effectLst/>
                                  <a:latin typeface="Cambria Math"/>
                                </a:rPr>
                                <m:t>∙5</m:t>
                              </m:r>
                              <m:f>
                                <m:fPr>
                                  <m:ctrlPr>
                                    <a:rPr lang="ru-RU" sz="3200" i="1">
                                      <a:effectLst/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ru-RU" sz="3200">
                                      <a:effectLst/>
                                      <a:latin typeface="Cambria Math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ru-RU" sz="3200">
                                      <a:effectLst/>
                                      <a:latin typeface="Cambria Math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ru-RU" sz="3200" dirty="0">
                            <a:effectLst/>
                          </a:endParaRPr>
                        </a:p>
                        <a:p>
                          <a:pPr algn="l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ru-RU" sz="3200">
                                    <a:effectLst/>
                                    <a:latin typeface="Cambria Math"/>
                                  </a:rPr>
                                  <m:t>7∙3</m:t>
                                </m:r>
                                <m:f>
                                  <m:fPr>
                                    <m:ctrlPr>
                                      <a:rPr lang="ru-RU" sz="3200" i="1"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3200">
                                        <a:effectLst/>
                                        <a:latin typeface="Cambria Math"/>
                                      </a:rPr>
                                      <m:t>4</m:t>
                                    </m:r>
                                  </m:num>
                                  <m:den>
                                    <m:r>
                                      <a:rPr lang="ru-RU" sz="3200">
                                        <a:effectLst/>
                                        <a:latin typeface="Cambria Math"/>
                                      </a:rPr>
                                      <m:t>5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32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114300" marR="114300" marT="0" marB="0"/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3" name="Таблица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09081163"/>
                  </p:ext>
                </p:extLst>
              </p:nvPr>
            </p:nvGraphicFramePr>
            <p:xfrm>
              <a:off x="309885" y="252334"/>
              <a:ext cx="1517427" cy="3278251"/>
            </p:xfrm>
            <a:graphic>
              <a:graphicData uri="http://schemas.openxmlformats.org/drawingml/2006/table">
                <a:tbl>
                  <a:tblPr>
                    <a:tableStyleId>{5C22544A-7EE6-4342-B048-85BDC9FD1C3A}</a:tableStyleId>
                  </a:tblPr>
                  <a:tblGrid>
                    <a:gridCol w="1517427"/>
                  </a:tblGrid>
                  <a:tr h="3278251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114300" marR="114300" marT="0" marB="0">
                        <a:blipFill rotWithShape="1">
                          <a:blip r:embed="rId2"/>
                          <a:stretch>
                            <a:fillRect l="-402" b="-186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Прямоугольник 3"/>
              <p:cNvSpPr/>
              <p:nvPr/>
            </p:nvSpPr>
            <p:spPr>
              <a:xfrm>
                <a:off x="1899320" y="449735"/>
                <a:ext cx="1056700" cy="87921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3600" dirty="0">
                    <a:latin typeface="Cambria Math" pitchFamily="18" charset="0"/>
                    <a:ea typeface="Cambria Math" pitchFamily="18" charset="0"/>
                  </a:rPr>
                  <a:t>=</a:t>
                </a:r>
                <a14:m>
                  <m:oMath xmlns:m="http://schemas.openxmlformats.org/officeDocument/2006/math">
                    <m:r>
                      <a:rPr lang="ru-RU" sz="3600" i="1">
                        <a:latin typeface="Cambria Math" pitchFamily="18" charset="0"/>
                        <a:ea typeface="Cambria Math" pitchFamily="18" charset="0"/>
                      </a:rPr>
                      <m:t>2</m:t>
                    </m:r>
                    <m:f>
                      <m:fPr>
                        <m:ctrlPr>
                          <a:rPr lang="ru-RU" sz="3600" i="1">
                            <a:latin typeface="Cambria Math"/>
                            <a:ea typeface="Cambria Math" pitchFamily="18" charset="0"/>
                          </a:rPr>
                        </m:ctrlPr>
                      </m:fPr>
                      <m:num>
                        <m:r>
                          <a:rPr lang="ru-RU" sz="3600" i="1">
                            <a:latin typeface="Cambria Math" pitchFamily="18" charset="0"/>
                            <a:ea typeface="Cambria Math" pitchFamily="18" charset="0"/>
                          </a:rPr>
                          <m:t>2</m:t>
                        </m:r>
                      </m:num>
                      <m:den>
                        <m:r>
                          <a:rPr lang="ru-RU" sz="3600" i="1">
                            <a:latin typeface="Cambria Math" pitchFamily="18" charset="0"/>
                            <a:ea typeface="Cambria Math" pitchFamily="18" charset="0"/>
                          </a:rPr>
                          <m:t>5</m:t>
                        </m:r>
                      </m:den>
                    </m:f>
                  </m:oMath>
                </a14:m>
                <a:endParaRPr lang="ru-RU" sz="3600" dirty="0">
                  <a:latin typeface="Cambria Math" pitchFamily="18" charset="0"/>
                  <a:ea typeface="Cambria Math" pitchFamily="18" charset="0"/>
                </a:endParaRPr>
              </a:p>
            </p:txBody>
          </p:sp>
        </mc:Choice>
        <mc:Fallback>
          <p:sp>
            <p:nvSpPr>
              <p:cNvPr id="4" name="Прямоугольник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99320" y="449735"/>
                <a:ext cx="1056700" cy="879215"/>
              </a:xfrm>
              <a:prstGeom prst="rect">
                <a:avLst/>
              </a:prstGeom>
              <a:blipFill rotWithShape="1">
                <a:blip r:embed="rId3"/>
                <a:stretch>
                  <a:fillRect l="-17919" b="-1111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Прямоугольник 4"/>
              <p:cNvSpPr/>
              <p:nvPr/>
            </p:nvSpPr>
            <p:spPr>
              <a:xfrm>
                <a:off x="1755304" y="1241823"/>
                <a:ext cx="1614545" cy="112947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3600" b="0" i="1" smtClean="0">
                          <a:latin typeface="Cambria Math"/>
                        </a:rPr>
                        <m:t>=10</m:t>
                      </m:r>
                      <m:f>
                        <m:fPr>
                          <m:ctrlPr>
                            <a:rPr lang="ru-RU" sz="3600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3600" i="1">
                              <a:latin typeface="Cambria Math"/>
                            </a:rPr>
                            <m:t>2</m:t>
                          </m:r>
                        </m:num>
                        <m:den>
                          <m:r>
                            <a:rPr lang="ru-RU" sz="3600" i="1">
                              <a:latin typeface="Cambria Math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ru-RU" sz="3600" dirty="0"/>
              </a:p>
            </p:txBody>
          </p:sp>
        </mc:Choice>
        <mc:Fallback>
          <p:sp>
            <p:nvSpPr>
              <p:cNvPr id="5" name="Прямоугольник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55304" y="1241823"/>
                <a:ext cx="1614545" cy="1129476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Прямоугольник 5"/>
              <p:cNvSpPr/>
              <p:nvPr/>
            </p:nvSpPr>
            <p:spPr>
              <a:xfrm>
                <a:off x="1937068" y="2537967"/>
                <a:ext cx="1531188" cy="87921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3600" dirty="0" smtClean="0">
                    <a:latin typeface="Cambria Math" pitchFamily="18" charset="0"/>
                    <a:ea typeface="Cambria Math" pitchFamily="18" charset="0"/>
                  </a:rPr>
                  <a:t>= 21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600" i="1">
                            <a:latin typeface="Cambria Math"/>
                            <a:ea typeface="Cambria Math" pitchFamily="18" charset="0"/>
                          </a:rPr>
                        </m:ctrlPr>
                      </m:fPr>
                      <m:num>
                        <m:r>
                          <a:rPr lang="ru-RU" sz="3600" i="1">
                            <a:latin typeface="Cambria Math" pitchFamily="18" charset="0"/>
                            <a:ea typeface="Cambria Math" pitchFamily="18" charset="0"/>
                          </a:rPr>
                          <m:t>28</m:t>
                        </m:r>
                      </m:num>
                      <m:den>
                        <m:r>
                          <a:rPr lang="ru-RU" sz="3600" i="1">
                            <a:latin typeface="Cambria Math" pitchFamily="18" charset="0"/>
                            <a:ea typeface="Cambria Math" pitchFamily="18" charset="0"/>
                          </a:rPr>
                          <m:t>5</m:t>
                        </m:r>
                      </m:den>
                    </m:f>
                  </m:oMath>
                </a14:m>
                <a:endParaRPr lang="ru-RU" sz="3600" dirty="0">
                  <a:latin typeface="Cambria Math" pitchFamily="18" charset="0"/>
                  <a:ea typeface="Cambria Math" pitchFamily="18" charset="0"/>
                </a:endParaRPr>
              </a:p>
            </p:txBody>
          </p:sp>
        </mc:Choice>
        <mc:Fallback>
          <p:sp>
            <p:nvSpPr>
              <p:cNvPr id="6" name="Прямоугольник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37068" y="2537967"/>
                <a:ext cx="1531188" cy="879215"/>
              </a:xfrm>
              <a:prstGeom prst="rect">
                <a:avLst/>
              </a:prstGeom>
              <a:blipFill rotWithShape="1">
                <a:blip r:embed="rId5"/>
                <a:stretch>
                  <a:fillRect l="-12351" b="-1034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Прямоугольник 6"/>
              <p:cNvSpPr/>
              <p:nvPr/>
            </p:nvSpPr>
            <p:spPr>
              <a:xfrm>
                <a:off x="3468256" y="2321943"/>
                <a:ext cx="1600118" cy="113306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3600" i="1">
                          <a:latin typeface="Cambria Math" pitchFamily="18" charset="0"/>
                          <a:ea typeface="Cambria Math" pitchFamily="18" charset="0"/>
                        </a:rPr>
                        <m:t>=26</m:t>
                      </m:r>
                      <m:f>
                        <m:fPr>
                          <m:ctrlPr>
                            <a:rPr lang="ru-RU" sz="3600" i="1">
                              <a:latin typeface="Cambria Math"/>
                              <a:ea typeface="Cambria Math" pitchFamily="18" charset="0"/>
                            </a:rPr>
                          </m:ctrlPr>
                        </m:fPr>
                        <m:num>
                          <m:r>
                            <a:rPr lang="ru-RU" sz="3600" i="1">
                              <a:latin typeface="Cambria Math" pitchFamily="18" charset="0"/>
                              <a:ea typeface="Cambria Math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ru-RU" sz="3600" i="1">
                              <a:latin typeface="Cambria Math" pitchFamily="18" charset="0"/>
                              <a:ea typeface="Cambria Math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ru-RU" sz="3600" dirty="0">
                  <a:latin typeface="Cambria Math" pitchFamily="18" charset="0"/>
                  <a:ea typeface="Cambria Math" pitchFamily="18" charset="0"/>
                </a:endParaRPr>
              </a:p>
            </p:txBody>
          </p:sp>
        </mc:Choice>
        <mc:Fallback>
          <p:sp>
            <p:nvSpPr>
              <p:cNvPr id="7" name="Прямоугольник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68256" y="2321943"/>
                <a:ext cx="1600118" cy="1133067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AutoShape 2" descr="data:image/jpeg;base64,/9j/4AAQSkZJRgABAQAAAQABAAD/2wCEAAkGBxISEhUSEhIVFRUXFhYXFxcVGRcXFRgYGiAYGBcXGBcZHiggGRonGxUZITEiJiktLi4uGB8zODMsNygtLisBCgoKDg0OGxAQGy0lICYtLy8vMC0rLS8yLS0tLS0tKystLy0tLS8vLS0tLS0tLS8tLy0tLS8tLS0vLS0vLS0tLf/AABEIALEBHAMBEQACEQEDEQH/xAAcAAACAwEBAQEAAAAAAAAAAAABBAIDBQYABwj/xABFEAACAQMDAQUGAwYEAwYHAAABAhEAAyEEEjFBBSJRYXEGEzKBkbFCocEUM1LR4fAjcnPCYoKyBxaSotLxFSQ0Q2ODw//EABwBAAEFAQEBAAAAAAAAAAAAAAEAAgMEBQYHCP/EADgRAAEEAAQCCAUEAwEAAgMAAAEAAgMRBBIhMUFRBRMiYXGBkfAyobHB0RRC4fEGIzMVNHJSYoL/2gAMAwEAAhEDEQA/AOKFehrmEaSSIpII0UEaBQXqCSNFJepJI0kkaCC8aISQopL1JJGkkvRSSRC0kLXgKGYHikgRRSXgKSKUvdqWVMb5P/CC35jFU5OkIGGrvw1VlmDmfqG+uivsX1uLuQyPt6ip4ZmTNzMKhkjdG7K4KVSpq9SSXqSS9SSXqSSFJJCkigaSIQpIr1JJRNBEIUkkDSRQoIoTSSVoophRpJL1FBSpII0CkvUEF6ikiSBkmBQc4NFuNBEAk0FUNSpMCT9qoydIxNFgEqUYd5NHRMavbbXcXBE7cZzVHCdPR4h+Qxubx1pXcR0XJE3NmBUFYHIzW4x7Xi2lZhBGhRNOQXqSSV7Q1T2l3hAyg570EecRVTFTyQtzhoI46qxh4WSuyl1Hw/lI6jtI3Fm05QjlCFz5qx+1Z8uNMrLjdlPLT5FW48II3VI2xz1+YSDsx+J2b1JI+lZjpXu+Ik+a0GxMHwgDyVaoB5VHmA1Cfkc7QrT0eudUYllIWAA0lpMxEfh7uZOJHpVuPpWSJwjIJu9eVc/FU5Ojg7tbKrVdpG6gUdwz3h0YeR/SpMR0iZosvwnj3++SdB0f1Umb4hw7vL7pUWhwBWVnWuIbCZ7Pv+7eeh7pnpMd71FWcLO9krSHULF945Kpi8Kwxu0s0a8VvGuvXLoUkV6kkvUkkKSSFJFA0kUKSS9SRXqSSBpIhRpIoGkkok01FClSKtFFRlSpJLwooIikkjQKCNBBEUUlnau4WYj8K4A8T1P6fKufx2IL5MvALSw0VMsbn6clGzchgR0IrPLrVlsdLV9pbVvbsU8kOqrkyQJEeGKp4DEOkeY2Ms3R8FpYqDLGJHOrs+p/pUaSztGR3jyevkPCuvweFdDbnHfguZmlDxQ9V65q7amC4nwEn7U+THYeM0533+iUeEnkFtaffipJfQ8H6yPvQjx+HkNNeL9PqnSYHERi3MNev0VXaOne4uxWCg8zMny9KdioJJm5GkAcUzDysjdmIs8FlarSJYUSxZ24jAHmeax8XhIoGaklx8gtXC4qSWTsgBo34qpGFYxJC3G5HarzJuYeHWgHUE97L2VWowfhx9TP0qWIl2g3VKaIt1Ka03Z77HcqZAhVIIJ84Plx51px9HPMbnuGvAff8Kg/pBrXtY06cT9vylUvjrgisZ0ZaaW0ydpCc0duW3P3FXktiSeFE81o4TB27NiNGje9L7lnY7GdnLDq48tfNaw1KngGPSPvWyOlMO3Rtny/Kxv/ADp6t1DzU1cHirkOIjmFsKqyROjNOUqnUaFJJeNJJRNJOQpJL1JJepIoUkkDQRQoooGgiomgio0rRV1FRI0kkaSSIpII0igjQQVd7cQQv1PSq+ILy0hnqpY8oILvRZuk0Tuu6QJ4nJjxrKj6NdI3MTVq8/FNjdVWntNowvJ3Hx4q7B0dFGO32ioJcbI/Rug7kyAKuxxsjFMAA7lVe97zbiT4pPX6vbutmVLLKsOPQ+HhPn0qhjcVlDoiaJGh+3crWFw+epBqAdR9+9ZmnA8PrXMLqAa0CfsofGo3OaFK1jzxTmom1bVyQ6kTA+JeefHAP5VpYDp5wcYpWnTY+HvTmsfGdD3/ALI/NWLtdZwysJzkEV1QLZG3uCueOZjq2IWXrdJZV1EbQRJgkdQPQdaycVBhmSBrhQO60cPicQWkg2QmB2TbxDN/4hn8ql/8rCnXX1Q/9XEjiPRM2dGqfCM9Ccn5eFW4MHDBrG2lWnxs0+kjtFNLgYSDIz+WKnY9rxbdlA5paaKU7V06tbZiBuAkNAnGeaqY+Nhhc6tQN1ZwkjmytbehO3ikrbG4VZjMCBOPU+E5+1c3iMTJI1rpPXmt/D4VjHEMPlyW72B2b724FJxEsfLy8zWPjukf0sJc0anQe+5WZIQBZW37QdnrZiEULcXBjIK87WPByD51n9C46XEEl0hzMN773zUXVNIIc0G1ziPI/I+tepwy9ZGHrl5YzG8tKlUtpi9SSUTRRQpJL1JFCkkvGgiFE0kUKKSFAoqJoIoUElcKcmI0kEaSSIpIIzQKC9SSQdZEePPpTXNzCkWmjakKcgjSQV2l0zXG2oJP2qljukMPgo+sndQ+Z8AnxxukdlaNVXr/AGW1Tu7bRttpODLNA3EIo6yYzHzrj8T/AJFgMTO0lxAOnw/XlfPVb+Fws0ERAGviuctXZzNF1rUYRSe0uqxGJ6eI/mKqvZ2rVtjhWiY1GqRF70eGPtFPijzm1HLK1gorCu3SCBZuNtUyuNp7wBYRPAM1pmeQABpIq681imKMuNi7TDPdcI9wHIgNthWgk4PBPpRkxZmPacC4DXn5hQxwNY4hm1pS5dgbG/Ce6eoB6enFHriYww8Nu7u8FIY6eXDjv396npg7sqWyxZiAACZJPSKjfP1bC5zqA31TcgJ1HyWhp2uJgMREgqRiRyI6Zp0HSEkYHVu0+SkkwUcosjXmnbWpW5/h3AM/Q9YrbwvSEeK/1SCifQrLxGDfh+2w6D5JxOwzqCAnc243Ad0DwjEnyql/kOLwmEgDpD2v2tHH8Dv/AKSwMsrX6a3utb2f0Ops6u5ZthTbQWy9y6pJggMFAUiXO4+UCfI+fY/EYfEYRkshIcboA99E6g6afZb5kLmjMF9PXQpetqLiiRJGBgGOh9K5A4jqSTGTfHXgp29tqq/7v2uDbRh5ov2ipWdLYpnwSOb4OI+6ruwjXGyuT9sfZRLaG/ZG0D4k/D4yPDAOOPSu9/xX/LppJhhMYc2Y01x3B2APMHnuO/hmY7o/I3OzzXE16gsZA0UlGiivUEkKSKBpIhRoor1BJA0EVA0k5CkkrxSUaNJJeooI0kEaBSRoIL1FJGggiAegppc1tWUl1HsZptwY+cT6D+teZf51iD+pjj4Bt+ZJv6BavRpy2eK7OxplHA+fJP8AcCvPnyErWzSPO6+c/wDaB7L7Guaw3rSISIQWypJOIlZ3MeSSBXW9CdK21uGyFx55vzsAnZXMF2uAk/xV1NDkn53c12Sey9y7omVRN0KLgEZYjJTHJ2kj1ArGPT7/ANQ2JzgI7y8AO5x8+PJVRh80hk1J9fRP+x3sUIV76b2IB2kSi+RHDH1x9zndK9NussidlA48T+Ai6Jxavomq7Dt3rLWbi91hHAlT+Fl8CDkVy0ONkgmEsZ1Hz7j48UIWUvgmu0jW7ly2/wASOyN6oSpPpivUsPO2aNsjdiAfXVCSwaXVf9mnZdprxvXLltSO7bVnQOWPxNtJkQMD1NYP+R4t4jEMbTW7iAargL+vkotRQC7Fv+z622ovXLpYo9wsqodoAMEyYJPeLcRzWD/780ULImUC0USdfDu2rmr0b+Cwvb/2OTTINTp+6iiHBLGD+FgTJzx4THjWn0J09JI/q5TbtwRXp5bqSSEluuy2PZLWObaBrA93GGVoJ4yEjM5zI+dSf5ZhsOzFF0c5c86uBF5b2Ga/QVoOKzOjmHLTxp9V1tvs8B3cAd9gxAxkKifPCCuNfN2WsvYfUk/Urakw+tgaJ7SvBk+keFVnixomQxvBJKdERIqDVT5Vmdvge5aeIP2NXMC5zZmkGiCPqFDiwOqJK+MtorgMbGPoCRX0FF050fI3OJmjxNH0Oq4brWHW1VcQqYYEHwOK0IMRFOzPE4OHMG04EHUKFTJyiaSKBpIqJpIr1K0kKCKBpIqNBFCkkrhTkxSoIL1JBGkkiKCCNJBepJI0kk12Zc23UPnH1xWL/kUHXdGygbgZvQ39EQ7KbXe9j661vdERRBG9hAloE4Hh4+M14/0lBiskb8Q4nM222STls1v5kdx8h0GB6l5NDVbYvAQMVjZSVriMAWsb2t0a6jT3LLYVhO452sMq3PRgMdRIrQ6NmOHmbKNxw5jj8knR5m0vhhUglSRIkSMgxIkHqMc16RuA6tDqqrCCaX1P2U9oGusVtLAUKWZoJJM90DgDBz9q4jH4AQgGQ2TdDw4lSMuJfSrEEdBXLPJtGU5tArglR2q7YzdL8++2ts//ABDVACf8ZzA88/Y16n0Q4foIa/8AxUUxyvNr6P7Eexq6dVu3BN9hLE5CT+BfTqeuekCuQ6X6ZdiXFjDTBt39596Ku/M40Nl3yWsTXNFyuxwlwtI+0PZ4v6a9ZIB322XPiRj6GD8qs4HEGDEMlH7SD6FXmxkxlncsH2RvJctI68FQR5Rgr8iPyrW6YhmhncJdybvnfFQ4LJIy2/13LpFWsQlad0gRNIGkqVF68E+JgokDJgSTtAz1JgDzNStYX/CLKhlHaCzdfrQ82yYAmfPj+/lVmKIs7QGpWR/kErIsN1ZOrtN+HH8LE7TuWEG7cABz/IeJrUwOGxOJkEUbSXH3Z5DmVwj4Y3ua2I+K4XXag3HLwQDx5AV7P0XhI+j8K2DMLGpPMnf8DuC0Y4wxoaEuM8Zq+2aN2zh6p5FaFRmpAjS9RSQmkigaSKBoJKJpIoUkUJpJK+io0aSS9SQRFIpI020EaSC9RSSt3W7GC3BAPDj4fQ+FVHYrq35ZRQOx4fwrDcP1jbjNkbjj/KlqNcLbAQTIBlTkf3FR4nFxsPVvFgj5FCLDGVppa/s722iOWyyn4gPiB8YNYnTnRLOl4G/p3APZtfLkeXdupYXPwr7cNFu9s+2Vm2m5Ldx24Awqz03GZA9Aa4s/4fjou1MWhvcST6V91uxdKRv7LbtcN2t7SarUShYIh5VZz4gscx5YFaeE6Kw2H7VWeZ/CkfLI/TZU6axbDNZk3FjcrRtI4DRmROPp510nRUoxDDFM3vrl596zOkGOgLZYz/K632I2WbjIWMPt27o5E4nz3flWF/lnQhZAMRBZDbzDkDx8uPj3IYfpEyuDZPkvqumMATivK36nRa+Uu+FN7FdSCOo/KCPziocxYbCsxx5dV8K7d1DXNbqd6wwuurQOiHYP/KozXqvRZjjwUTWDTKD5nU/MrExbHvmc6+P02X0b2U9skusti8At3hWGFuEcgBohozHXp0FcX0t0I7D3JEbbxHFv5Hf681YwkvXCnCiPmu1e8FHFc2GWVrRx6Lnvart0aey7Z3bGKYO0thVBPEksIHJAJ6GNPo7AnETNbwsX4cT5AHXb1Uj3COMu41p4r5Z2H25e091fdjGCyGFVl693xj8QzxzwfQOk4oMXGWScNjyPvcLDwkMsL8zPMc19f0euS6odXBHBg8HBg+cEfWvOJ8O+F+RwXQsNjRW3byqJLADAkmBJwB6kkfWo2scdAE4d65P2k9pkW072mV2W57oLE98ZJjwEGDxNbeA6Me6QMeCAW5vEcB5qtNiGsYXN1o1+fRcrp9bevQ9yVQEM7JhtsgMc4gAzmcDEmK6LD9GxZ8pXM43CtlmdO82TpR2A5D2N1TrNFdEq6G/cuHan7M1ybRENDlgdtwj8BSQMyOK14m/p2ljDQPL3qlDh4wOwK9PfzW9Y7Ps20JBbYtp97lrD2bd+CNt66Tva6GKwAuJWMbqswv7O2vzUhjs2T4fwsntHTX9HqLdx7Qv6O4yAsBuADESwb8DZLAnunjpAtOmzNthT48O34XAJjt3svTvd7l5bYMBSRuVyd2IWSpEcnEcxibOD6RkZq74RuosRggKDdzwXMXrbIxRhDKSCD0I5rpo3h7Q4cVlEUVCnoIUkUKSKFJJRJpIoTSRV4pKNEUbQRpII0EkvevBHUnCt3Sf+L8M/nVWSTq5Bex081KxhewgbjXy4qdnVqzFJhgYg9fMeNOjxDHuLL1HBNfC5rQ/gUxU6iWZ2rpVjexcx0EED68CszHQMrrHZj4K9hJnZsja81mI/Tp09KwXuJ8FtMjFXxVqyMgwRwRzTWSOY7M00UXRBwpw0Wro9ULoKOO9HH8Q8vA10OFxTcVGY5BrXqsPE4Z2HcHsOn0SFzs+4GlUYjzKk/lWbL0bLfYbp4hXYsfHXbdr4FXdn7g8lY7pWD4mD09KqwYn9G92lmq8PFS4kDERgXpdrRGiZxuuNA8D4Z6fKq2Innn7UjvwoG9VF2GDVNaHXai2yIt68qkxKM2Bn/wAoEmAOJrKmwMEm8bSTxoK1HLl4lTv9oa/u3P2q8drYO8qJ5ysgHzkGo24DBgFoibr3ffh5KX9W4ncoaLSPeu3Ll26XuuCx25YtgDgbY6Yq1DCyOMNaKa3YKCaUvN1urdH2Te1bC3YtlFE955wOvewY9BxPSjI6Nov+1LDA8GzouxXtc6G2tlrz6lxghoO1TIB3EBrnwkGCY8+vNYvomGZ5e0ZT3fj+lswyivukvaP2hS6y+7AYFVbvKZRuSuYyVMQDk9TwV0ZgHwtdnGt+oUrnjSlVovaK3tuI2ltG23xKwunyG7vEEyDIgdK0urIIv381GaOx9+ijfvW7Fz39hPcl1HdRi1tgomdsQTtDYzx05NaeD9QMjh/HgpG9kWj292/c1FlLdom225/fEbSV2Qe6wJgncGnkRVPB9HMgnc6TUaZe++Y7tuRQlzvb2dFm2ewgboVV+EKAQIkHAhTOAxMyBxnwrYfiM7SbVBmG6oAFdYunWzDbSCreGIyoYqB/zdRgjpRw8oDrr8KCWDMKUddpxbP/AMsFsX9Q5Vrtq012Rgj3ii2yEF2g7thiTJgg6ucu7R4d6rtbXZWe13T3W1WlX3V63aslxobFh7B99bgNcF5BO7cWEKTIIAGJpzc4yl2hPFPoEEhHszQ6s2GQrbtOQCunU3US1byALgW53naBgmcSxJMBCVmahqpOrdWpWRo+wtW2rti9bFtFaSwhUA5meT881LNKDHlalHHT87jaS9rbQXV3QCCJBlTIOB1FdN0S/Nhh3aLDxjalKyCa01VUaSSFBFA0kVE0kVEmkimRRUSNJBEUkF6kkq9VpVuLtb1BHSq2IgbMKcnxSuidbVzfaena28MSfBj1HT5jisDFROjkId6rZw0jZGWPRHTdp3U4aR4NkfzpRY2aPjY70ZMJFJuK8FtaPtZH7rDaTiDlT5T/ADrUg6QjmOV+n0WbNgZIu03UfNK6/shlJNvI/h6j08R+frVTE9GkdqLUclaw/SANNk0PNJ2FYgkggDqcD69axnaGlsMeC200l7NvaolXBLiZK53A9Igj6edOwr3RYkSF2nLu92ocSwPhLa1Wjc1Jbg7V6/1P6VbxnS0kttj0b8ysyHBNj1fqfkp6Owx4Bjx4mspkZJU0rgN1q7EEqWyPMADxz1xHFT9WSq+eitfsjsrUEl7en7hKg+8WZWfAiFHmYqJ0zIxQNlTdTJJuFPs/2N1d1gbxSyvUuZeMzA+vUVRl6TgZ2Rr8gtCPo91W4rrbfYejsWzatrvubWUXGg7Xud1SFOFO4jIH1qtFjetkyM2U5woYC7ZN9t6hxvZYEITEA5Bgs+dzABTCR+WVdIwDbdBmunBcN25ols29/eZ7kRMAhSSw3cQxUKSsQN4iDkmGMk6p0koGizeztM77ZWFYgSQcz6ZiTHOcelXWQhyrOxjm7J/R6YgGD3W3DuCRBGQDJXqcc81DiMK4C2q1Bj2OOVwV2mdXySgJEFWB2jcQq7iTgyrgdDwRmapbK+n9HplZGXIO3usYJuFtwJU8AQsGMjbxk1SykvzE/wBKcu0qk3pJs3G3jJJYRGRJaAOgE+cQw4xThG6gPdqNwB1V1rUwO+FPK9RmdpJb8OCD0I38RNSRgsuuKjfGHbo9pa0SqpvKmJZGK5gDCCCTMCMScYJrSz69nkqow4q3c09ptcJfJDb5yfiXaDM4XBYTJmOnEkO03TOqrYJldWU3B3AySSY4icNCiIPieD1otbLtm35BI5N6XF+1ftdvU2dM2GkXHAiR0CGfqY9K6Lozogk9ZiB4A/f8LJxmPHwRev4XFgV0zWhopooLHJJNlep1oIUkUKSSiTSRCjSTkKSKYpKFEUkijSQUhSQUhUZKaqdXpVurtb5HqD41DPC2ZuVykildE7M1c/f7Ma2e/BGYIPMeVc9icLJDVrdw+KjlNKixfQAhkDyIGSCvmI6+siqUjHmspryGvvuVsPbrYtbfYOt3KbZPeXjzX+n8q6To3EZ4+rO4+iwsfBlfnGx+qd1VtCNrLuk4UTJPlFHFsw0bS6RoJPqocO+YuDWOP2U9B7LagjcbYtr/APkbazA9ADJ+tcnNiIw7Ugdy3Wh7hQsnmtD9m09s/wCPdtpAkqim4y84gTH19aiOJb+xhd8h805uAlcO06vmVp6btDsw3AA11zwvIA5BgDvBjzP9ahdjMU79ob81LH0XCzUklb+l1SWXCWdFExDbkzMATJ3OODieRWfIcZMbc7yV1kGHYNAFq2u0dTcVluBFU7gQ7JkZDDbMgc5ng+hqJsU5+Jw805wjb8I9FS3Z1xJDXz3m7u5goM90KLsNJnmYIk9INTf+bE8kg+iYcQRpSf1Gn2kNbe0WckZ+FAFYl12tyAOMk9No3VZZCI2ktFfVRF+Y0dVmdpXDchEUrDX1t7T8eB+JgoCMFVdvIyBHcBmyB2qaDltc12z2st5EEd5G7pA3lmYmdi4HPA4zJ6Tcghs2QsvEyBrqBSloi4dyM9xrSd/3dm1cbe0qm24mJWQcYhTkmr4a0aKnbjqtrsCwFhiwwdrblW05xIBFskNxnr84qrO8BXoIyRXFXXdH/iaaFXaGaEuMCpNwtFwSTAJbbIG1WEGTAGI5vEcfJbjTuOQSenV7fdUQQ5EfhUYPcaeIyY4VgY5NRlgI1VkOo9y0heDNN47BiHAEAjdMT6gmMkyelPY0m70THOA2Wbqe1FtNLAsoIjavBjgkxIIaP0wIngg652UEA9+yhlxAjF0SO5LXPaeyCdtp2U/xRujwOSJ49a22/wCP4jcOb6n8LMd0zFyKp1Htfc4tIFGDmScEkdfPxq5B/j9f9X+n5P4VWXpe/gb6rE7Q7SvXzN24zeROPHj1J+prbw+Bhg1Y3XmdSsyXEyS/EUpVxV0KForxoWko0rRUTRRQNK0VE0kUJoWimhTlCjQQRpIKQFNJQUqYUERSQVOp0y3F2sMfY+NRSxNlblcpI5XRuzNWW3YZyFdenI/Ssx3Rjr7LhS0G9IitQr9Fo/2eW2m8xgAKu0DxkzMeQGY6UHRYjDD/AEjMTxrb5oddFiNJDlA79/knLXad5iVTZaYLkL3HIjEZ3Hw+eawsSJi49cST3rUw4ha3/Xskbtq4rMLmoYHcRHeJB6ySNvE8HpVUtjGzQrwkJWj2fpVaWcLxh3aWHgdq4YdY3eNVpJ8pygKZoK04ubVCtbZACNoC8/w7nO8EzgSMj1FQmXTW1K0ArTR3aFdneBzvYMpIErtJgqZEjpVYy6bqXKBsrdH2XZRVMEieQSpIOQsz5cZEqKqySPzEH379U8NBC6bsjWoi+6QsJmASW2kTtOciGWc/w1Lhp3B1BV5WCtV5+0Vu99mMSJA3SswYkZBBAPyxV6EZJiS75qu823Zcp23qU95ct2/ee6P7wOx2Egncw3ZgzEmd2BxFakLSACRZPJZ8+I4DRLJfBuoouKe6dgT44z3nBh0WMwI7sS0Zq8wADZZgaXWVZYsvcOxla+guEi4CgH8Ja0VBtW1MAwxYfDxT5HhgvZSRRZnLqxorzJctBFEKy2n+I8Ql3e2IgiY4zAmZxppMxy8N1swRhtOO6j/3cCNuG4AgAC4/vSC28XoA2kSWVgFYAENETTHhpACnY8j36Ku9ZuIT0wqsSLmxtpw5cjnI69MRxUYicDof5T+tbWyybfaVsOBcIDCDnyJwMHPIyDMeYqZsYBtRukW5p2sMsAL4AgyMDbGYzJL8dZqrOzKOydfeqLJL3XP+0vs+NhvWgMZIECRGT8o+9anQnS74pRFKey7a/qs/pHBNewvYNQuRrvbXNIUkkKSKFJFA0kUKSSiaSKFJFA0EQo0kU3RtQLwopKQoIFSAppKapAUxBeilaS9Suklm6jtu2phBv8+F+vWs+XpKNujBf0V+Lo6R4t2n1XrXabMAQEJLFQo3bumSeAM9fA1T/wDYf1mXJ799ysHotobZcvoHsn2VJIu21IMzu3AgiMQeIkHzmub6TxZMxfzK2sBG0QgA7LN9puxjb1DWlKOjJKjcEuBs92M+bDyHSodKVk5XdxXODTvaOCGt5yuCp6nrOfDBpxjzBQ58hpaWl0LKd4uggqfPDSCGzGDmfKq7m6U5OEnJbWh7ThgANwEGZkAjBHI8PAVUfhBuD6qwMSaohOW74eVAFtSQQI/EeThoXoPEmTjqx8LQBmslNE5Oo0QuXm2lZBkFeMwQRI70HnrTIxFG4EAoOLnBe1/aLqjEdxiO7P0JC8kx5VZweE6+fPu0bqDEYnq2ZToTssC3qdpMs7PvCuRwrRul3YQFWM+GPEgdOG/tAFLFcc3aVOs11u6fd3QyxcPvntFtogncoDgl0EAxIyuBxVlkdaqMngF0nY2kQ3Xs5JkLdQFWB4ZXDwOAdwMdfAwc3FzZd9lrYWG22FrHtfa8C6WQKFyBuLdWJED6CK52aUk5YxpzWiHtAt26q1ntMiCXYBRyWIHpTo2ynQblRulYuR7S9vUvsbNolQcb2HM9AP51v9FYBocTObPBvAnkSs/G4iTL/rFDieI8krotKzXG/wAJjmQQNrq0E+8UkzMtnyHzqg59EEmj70WnWlcFtdnOWyJlVEkpEjoQUaW8B3Tk9esjqdoVBQC6jSCVgyMAHdEkDnifLGOnhVEhkhJA48L379Nk+y1fNNXb23HX+FmH0JFemYSQvgY47kBchM3LI4d5VVWFEhSRUaVooGkigaSSBpIqNJFChaSFJFNgUrUFoxStC0QKSSkKaU1TApiFogUkLXNdt692YpDInQEEFvMz08qxMbiHuJZsPqtvA4eNrc+5+izdPaZ2CqpYnoPv6VnrRLw0WV23s92Kloq7EFzhQ2FY8EE+E8eOKhnl6tqz5JnSmm/0voOr7R/ZNONom5cA92G73qSeSBuxNUcJhX4uUMadNyeI98FcdiRhoczx4Da/fFfLu0LtxrpYOHYt/iOxMqYOIHkJxxWtiWwRf64xff8AZV8MZZv9kmnL8o6DW3CSFf8Awmkd6SzRORPniDWe80O9XiAV0PZfY128JW4qtJxHI8wDAPkfXNVXTsBp23jx5JwgsWCVDtjRNpmtoSC1zce6JACgST5yR9av9H4WPFPLTYHv5KljJXwNzApNtVdAYgSR8IDAE/UQPrWi/oIAEtN8hzVBvSBJFmualo+175P7tlOMttP0qoOgTIdRXiVZd0l1Y7L78ky2ra8dzEtHcBAAAYySZOAFALEnGB4imxYMYZpa06X6oOxBnILt0qxuEFrTG4yKFuIYIBO5d9wkBGt7VmDy1yTK7atNpEjuWppNI91UIu6d7w3tehbZuN3pHeKQ52jJWfmM02eTINlLh4w53cpe03tR+yW7aIk3riQzYBW0AFUSogtGB4DwmsmOI4gh8t5LNVpfNacx6sGOI0ePGlw2q9o9Q3wvtHkoH3Jqz+khadB6qs0H92/isi/fdzLszf5iT9PCpGtDdAE+k77OaZn1VsKrHMnau4hfxGIPAPhTJ3UwpzG9pdW2lQ6lDvYNaCnvEyrZEAk9CgAkgmR4TWY5zzCW0NTXkrdDNm5LouznE+8gS5YjooHwwpHPlJEADnAqGRxAN7ChR4+P4TLsroLF4DJBz3j5nrJFQZw8iwTy5D0Tj2QvnWsuh7jsD8TMw8YJJFen4RpjgYw7gC1x0zs0jnDYkqgirKjtCkihStJClaKBFK0VEihaSEUrRQNJFCKVorXXs25zt/MT96i6wKicRHzVTWYJHhRzp4fajtp2ZG0RQJQTFu1OZx6UFE59aKY01JN6xYnanZl1nPeK2IBMmc9QgPXgVm4mJ5cSTTPey08Nio2sGlv4aV6pzsDs1UUsu3iBOJPxAMxIAML6YPzyeKsTyufou27MCWVe5ftHYgXYSxIuOw7uwHn1nw9azpP9swjAsnhy8VZiiayMyuNBYGs7Re/ca7dcAnCgZCjooHlXR4LBx4WIsbudzzP8cFjY3EvxD7I0Gw7lyeo7MK5vXVkFiJBkgzIAxMnk+tYkxcx5Zl196roYJGSNBbsndKu5cwY7oEfhnjHjPrjmqpNFSOJBX0PsKwAiyBhQBziAJ73h1+lZTxnkrhypXA6mLktbqff3XuZwSqz0UHEDpPNd70XhmQwihqd1yuPxBkkonRV+6MwAZrSJpUMwrVT2+7hnkeEEA4BMgwQIieKqYqbKyhxUsAEj6Ct01tWLMRtLgHaxtBV7jFbWw5AJ3tOwyA2CecU2T3LYaKCX1OoW3cKXPfublgW9rOoNtW29/fDBnYWw3H4oJPSUChaN5tO9dPZ0dvS2lupLGO4Dhg3i3hHiMHFZzI5cXOGA9ncnkOXjyWhNiIsHAS74tgOZ5rk9X2Z+0XRdvOCAeBOSf4j4Y4HhXQfp4jlaB2WigPyubPSMjA7LeZ2pJ+yR7R9nFdi1q4AedryVA6Q3QVBNhc5tpVjC9KOjGWRt9439EnZ9m7n42QACe7LE+gwKgbgXXqVbf0xH+xpvv0XR+xvZIszedytwKQoBYSxjHdIkCIjqZxgVi9KuDMsA1O7u4cFp4GR0uaU/DsPufNaeotBG95c3F33MVLcxBC4+FR33gYlhgnbWbA5z2mtBsPyrr6BWiunHAzMA7pnEgyeoGBOOOM0yS67vkgCEl7T9pfs2mO0LvYgAEgKRgtMnwkfMVa6Pw2Z4NaDXu7lXxT7aWXvp3r5aiAkkCMmPL51vXrago1S1NFduAgA7hnBIGACT3mOMCrUePdDq42PVVJcGJNhRWwFkAjMia22SteA5uxWKbaSHcFEpT8yQKiRQtOQilaVo7KGZK1cez7nIX8xP0mh1gTOvZxKVdYMHBFHMpQbFhRilaK3DeYIh2mG56uGyRjwMdKo5tln5G5na7elJhbUgblyesyRHE1K15CiLqOh2Va6dZyePkB6k+lOzFPLzWiqZYk4jxPgeOKObROGuiAvQckQOfHp/OkZaSLLGm6j76SO9POBA/OousNp2SgdEtdusSASAPGQM9IPjkf2ap4iRzzlVuFjWi1oaNEd10t3fF4upI7pQWwHLNK5APEGI3Z8KLyGNzceCuwxlzs3JX9u6pruwWwVtWwFtqYgL4kTlj+pFW8HhepbbviO5+yqYjGiZ5H7eH5WXZthJe7MSQB4mMZFXbrdVnOL+zHusntjSm4Va2m+R3j/Co8BzOeRWdjGAdsDxWr0fKW3G41ySWl7hCncwnhZk+eOT+g4rLeM2oWwK4r6N2D2oxW8HIi2Bgsu7M7YEkiTHMTOJrNbhnGZgbxKlle1sbnHgFjJb2gnj7TXfF4Gy4YuzUN1J7hC7uvE5gdOnWmvkJCAaC6kE0wNxS7qxUBWRgV2qwIc5gSSSoJIwd3hWPNKXuPLgtjDsaxtDxSWhgGXVkNy6UUwffEXQ1ovuYkKe6Tgd0JAI3y0Y1NLQPwrR9l9PavsncNv3aBUbcGBWSf8AEDASZPIKgeGKbiXgNyXqU/DMfm6zgFZ2xrhdfuyRhbf8OOrCevMVfweHGHiDeJ38Vi43EnEzF/7R60kVYxiRIPIwxiQfDb6+NWrVMgXrr9v5QtozQo3GIOPPEcY4P9im2i4tbqa9+/dptNKUDPHSIwAY8MYn1pDRQGUPIba1dInvVtONosBG3KQDvZjHJMSDOPEVxXSRH6uTeyRXhS7jo8ZMMwd3zSdva1wk5JBHBAIcSQSIwQASD4dMARudQAGwVmrWtbtcGC3Mmc+X5RwIqnO4PG32Tmilzfb5W9da0ysVHdBB8OT8jOfKuy6LwzW4YBw1dr+FzGPxTuvL2O+HT8rk9R2DcQ91lYdOQfyEfOpHYRw2KsRdJscO0CCr7XZmoJ2+7g5yWXbGOoPORgZqMYaS6IUj+kcOBmzfIre0w91athiouANAEtIk5gYwM1oRlzIw0rBmImme5vwny4flCypcFjgDALQGZvTgZ+1WYnkjVNfTTlH9BQCk4wcxPn50+62TiQFYbK8gxPofPpTcybmdsVYLYUfCJAkHIz4R/SgXlMzEnfRK2dXKtIPl1YdCcZ61EHKd0NEUffLVTW+AsoF7oG4uIJPiCfn1pwdQ0TSwl1OvXav4UF0DNLSBnzqVr9ETM1ulLd1GidgdjiMFZM4jPSBOfr61AWngs5kzGntDXilbaFRt27SBOBiT0H8+M0BopXEON3doazQ++jOAcgEwSP8Ahkd7zpEWU6KfqeHvx5JbVttXbG2DA5I2jg5wQfKjmpSxjM7Nv+UiQSMZH60CrAIvXdWW7OIBAPAAzk+MeR/KKB2QzWffyULVtSf8QpKnAfuzcWCoMY2RIJiMj1qtluyVZBIrLx86HHvWho9ti1tdCl25vDbnDtbRih2qwGN2wkyThx51HEwSuznYbXz/AIUuKldGDGyiSNa5Kq9aII7wjuk5iI4HjwPzq9qstjwQdNVDU2SxVAMBZOMD58etIiynMeGguO9r37KQIQd78oHJnzj8qBZmBaiJqdmJWfo+yH9+PeBTaBG4kd4GJBBA3TMcHg+orLlwsgBDQtmPpGGgXu18Ftae3dVGV3Fws5O5Rt2qPhUYBKjmPIQOpkweDyOErxRrTu5lVekOkWSDqozpx7+5UscCMgsATH4j0XzrTtZgGvl8u9Su3xaXahBOSdzBBu6d44GTPPTpUUrsjU+CPrZA5w0WODC3bVxXZwFu3NskkqQRbaPwlXLMRxz+GqJObUe+a2msoghP3u0m015PeJ3Gm5cY7LrE3dv7QbdwiVK/BCkQbYnnKDWge/JHK52x9O5bGg0J0uiuksjXCy2gEM915II8yomOgPjxBC0TYgP4Db8qbFv6rDGMEAnf615hIfs6bCJYnHwkyJ5xGMVsmlzXWPz3pXer0twBOZyCRAH4ePHIpKMus6aefmo3tynYFEH4QuI55IOMmmG0W5XDMT43/SChyWZn22reXJz3cHmcnjwH51BPOImZuPAcyreFwzZ3BoG+pPJIa3tW+7H94ouHbaQglV3TDlgTg5AiMA4xI5vq2nV2vEn7LrmnKKCs0xCMLLQpXbdvbxc2gYAFpv8ANwOkmOtMc0kZ/T+U8HWltantpbPurBZdzAwFBjbHd5yMiBNN6OwQxLrf8N+qr47EuhYSwWVi+6jLNBnI5n1NdmGgCtlyhkLjoL71dZcvIBG3BME5844njPNEa7KJzQ2id/fFU6hFaRJSMiDg84JnHyprgpWEt13VDqYkr31E84Ax3hB8PHw4pjjzUgI2B0PuldZuM43sgKkHiMQe8c58M05jtNVG9rWHKHa+6UyyiQne4j/044wetOzptE0Xae9/6XrGgFti0905iTHkSJM00No2k+cyNDePv0TEtBJDGfLMdJ6n0inWVFQugQsDVsu6UDdQdw2jPA/pURIvRacYdlpxH1SeqeBkySOfXyppKnjFnTZenAlzwI548sUrSrkF3Gr1QspguGECCBHIBP5dKcX0ucjiMztaI8VXe7Q3Lu56EweOmM4zFODrTmYfK6ln3HuH4AVIkQeDnieCIjzxS14K2AwDt6/0rtWe4Nzd4CCAZ+VPqgo4x2uyNClfdqoO58wNsDGfH503xU2Zzj2R4qB0ZuIEt3FBJyzA/CJDHugnz88/NjwaGVSxyNa8mQV81N9IDeL7t4TuWwJ2KiyFd5ySYnaMScnpVd0T5T2tArTcVHA3sakqw2VcxckxJY/iP9meKshoqlnuleCXN3KCbAkBxuMDJx8/79KcCKQOcu1GgVhRlChnAmCQMjwEH0ikbTbaSS0KKe9JI3DnhfAgwPTP5YotJRPVgXXqmb2kY7VYjb4TJ6eABH9TScomygWWjX36pj3AKiMQMEjA54/4ulC7UWch3v3SUtbXkYZQw3ER1mIU9BEeNJuqnfmZrsSNP75pXtdlMlkb3aDcMkMzDlIJ/hAJxIGfAGtiHG6BV3ARkC+J9/lLWbTtqBcVlL23JeNqEkFvciZgzCp4ifASK8d8PfNaji2qKc7AtlbbPetoUBYqlwf/AHohZBzgfEPAR1qAnrperadOPgrL3DDQ9Y7c7e+Sc1O64AxJRmzJIxOT+QPArXaA1oDdAuUMpMji/tc+9Lqh3RbbBIDOu7d3RJGREkjmnXronFwy28bbA1Wv4XmuuLjbgNuSDgj8IB9c+k0C7VINYYxl3/tet61nIUYywnpieWPX0/WgHWdEnQtYC493ukhrLt1bluz7ubIdblx2VgswRuF1sKFUxIODug1j4x2YuHEbD3zXTYBgEYcOPv5Ki3YuWF2or3iWce8RhvRGZYgfEGO0NJAALGqZpxs6dyuhaej0gs2ntqguKm5gbkd+5+H0UdI/Wlh4pMW8luw3/HiVFi8THhWtDjqdvyuW06X3vhnVy5ZSxIIPI8MAR4dOK0IoKIYBQCrz4iPqnOzDUFb/AGhrAvnHPhJ+ZnrWs94CwoYS5I2bkfwmSMZ3fP8AvrUTXKy9tq20+5hzI68enjP0p4NlMcMrVYdSCIc91eI4PluFHOKpyZ1RBtu597Jb9o7xKjJgAyREenP9KiJ10U3V9kBxW1bvDDbiCRABxBPMcRxU4Giz3MO1JEtcBO+TgwBnpgzx4ZPhUfaB1VgCMjsomSCQxUJxA4MGBJ6Z+poWhoOF2qO1NXtRQVLg4DEwPy5PnSc6gpcPFmeaNd1LBbvGePTgVCtIdkUo3QQSJnzpFFtEXS7TtC0GHxEsBEmOD1M8eoqYttc/A4tO2hR0gde4cr6HP9/yp7RwQkyO7Q0KruOxOAAB04xRsp7WtA1Vd9ZxMk87ek9SQPlTTyT2Gta/lNDTkoETYWEyCCR9T1/vFLUigoOsAdmfdKVjRXFYyAwIAAEAZyflMZpU4IPmjc3Q170S18sx92oYD6HwmP4QRj+tCydFKwNaM59/zzTmo7PYpDXJYDJB+fOBGeTRdqoGYhofo3Q93vVRtdkWbe0s7M2DIEjgkQMzwOablaN0XYuWSw0ABMPfVxubuhZjcO/u44JgdafYItRCNzDlGt8tq+qoPaKyFUkkEAKQsmcZAHI/nxQz66KX9OaJdtz1Vqa1cB43sAdrDA8o5GfsT0oZr0TDATZZ8I4rL1vaLBii7TvLFAswvIkjxqMuOyuRYdpbmdYoC74+a9p1NlGdrkwokCB/ygsOZbw8807VjbtOOWZ4bl980tdvQE1DqAgV4UcPcZnBB8okknwFU3AEkDzWowEDRHRaYG77i1PeIe4XglcSQxHRAWHjJbyAa95Y0Eak7KdjQ4ku0aN1tNrhqbzrLAKoS2p6KIBbH4jGfpxFWcNCGXzO6x+kcQ5+V/7Rt3clJ7TAEKD3VmTzOccT045qzSzg5t2TufZVtvsrJZmIxAA4A8J6njoOvrTg3jaY7FftaELupVAVERhZIyx4MLiTH95olwCLY3PNnx8PNU32tg7PdDI3qACJZsAKZxHXyzFNJbtSkYJCM2bu8AFk6mwyahmFhmckbXY7h0gKskYAgn6RWBig/OW63fJddhZYTCHWAK5oazTGy63kQqeqBSLXvDzGeI5A/Knx4OR4uQV9VEekYrLYzamupdHF1mJn4hGBGAoHGJ4rXgjbh2gN2WPO84m82/BOahdyqy90QZY+B8h8X9ank4EKkw5XEHXu97Lnrlob4FyfOCM+HNVa13Wo15yWW15rY0/Z9o29zXOPiCwT1wfA1IGCt1RfPKH5Q3wtLttZ8wBMScsBxk+gFDipRbWabpttAgkhu6R1iflIxnrTwxQDEONAjVRS3aAwBPiZ/SjTQiXSE6lVWbRZ4GP7xAOSaA1Kke/KyyheuMrYZWXjH5546GlmISY1rm6ggr2o0zXEhTtB5G39Yn86Lm2NEmSNY+zr5pW12csBbjMYYxnukxEDrM9KiycCpnYg7sA280he0BEAHuk+Bmc4+kfWg4UrLZwdSNR3qi5bKmImOsGmkUpA7MLXTC8vxGAf4OoHn4fWpgQFkZHbDXvVmn1kkkyPU4Mf08POntcmPhoUEtfukuSAQZxGSPDHyqMu1U7GgN1USCWAUCSTKwBEc/LNC7RsNaSVo6Ue7BCuOQSesnH0xRaaVOT/AGEEj3+Uo15rjsXJFpJMZljjHJnp9KbnJOuysBgjYMnxH5K3Q3dhz8TwBM4XGJ4jMwPCkDwTJm5xpsPrz+ytViqH3veyIDeHMsJkCT08fKKXDtKMgF46vT3w8vp5o27nvQ0ERJzGDMcc9AJ8Ptj9LdKfpqZHq4/Ifyk5oiq1XO3ukd0hQAsSSD49Jnmp+jukmYlga74uXhx806s3aB113Vh0tlCLqyJBjb3gScyD8iPnWoWAahN62V46tyTvWne6jjcQoliRxzKhDzM46nFMDTmBU7XMZG5prXb839eCv7I7LfebjjaOk4J6yB0Hz6U4MddlR4rFMyZGaqHbb2y6WVVXJEmSQgHRjtI4hyemfKo5TwU/R7XZS93h7+Si+n3ubRXcmwPbUADcRbLgwJzK7DMmAR51Ve7JotaFmdvWDfZMdmRpSy3FZr9yC5AkLLGEPWRgseASBODT8MA5/WOH/wBfyqnSRJj6mNw//by2CeuLZsv7yRuIySJmc8Ac4q/TWm1hNMszMlaJTU9tC0/kBz49VEnrBmaZJIGqePBGVnf7tLaPtv3lySpKkAd4mJnx6dajElqaXBdWygaPctXUWFO0QkySBLEDEAkzzA48qktUWSEXqa8BqlgHRjcuhSANoKbsSYgzlegxmJotJuyp7Y5oZHe9m/evNUXtSLZZu6sgOTu3Fh/DH4fDPic0i7KbUjYusAG/Dbb8o9na73jEs8jwPABkjjjM/Xmk1+bdKeHIOyNf6UO0nRz7pZnu7Z7qgc90ETEfUwaDiNk6APaM7u++Ovf70WbqndX229xMRgEkRyBUU8zYxbzQ71aja1zMz1Sbs/FAzBPSf0o2OKkykbJmx2epErcZSwnutGM5fwGJ+VEMHAqJ87gac0EDmPorNNpiDtcEYweQfMeootHApkkgIzNTr+72jv4HmBJ8Ke4jgVWGcH4dUs99Q+23BMHkTHn600O5KYRuLbfsjbvFCBHeJ5MYBwTxgZpXSDmB4u9AodquocbYJ6niev6UiReifhmuLO0oanVdROMwDx6/PH1p73WE6OLgUrcui5MkZM7TgnyJ6mortTNaWVp5qK6lSwQWiACNonhslsEwRnA9OlKxdUiY3BuYu338OH8/lKujycOM4nB+lNN2pmubQ2WzotpMl1BMyDIxyIj51K2uKoS2BQBVj2UncWG0tGQZHn3cGaVtvVMD3kUBrXvdUXV3XDsBWTCkjaOOM9eajOrtFK05Y+1rz4q7R6oByIkgMvSMHx5yaQcFHLESwG+R98EHFouVJcY7wxk8xPMU05bSBlDMwA7kvbBJdS3RSCAIz8KycKCfDOKQ1tSuoBrgOf8AJ76709YYLtDDc/eIKmDjpPMwTnzEU8VxVZ4LrI0Hes123H3QMNE8SxkFiCeQIjnjJqMngrgGUdYdvlpove8uIpZn7ghQBJ3ED8Mj4fOs/E9HwznO7Q8wllje6mjtb+Hj39yZstJUbxFwY2yGUFeZ6kzEcYHjVjBYKPD6N1J48fBROAAJo23nsaPv2EzrLTDaq28rjqUE9M5LeYHrzV5w5KCJwNku39f6Ttpwu4hZeR8UnywT1wSY8Yp2ZV3NzUCdO735D1U9ZqyAFWe8cY248SzYCnAoucaoJsUNkk8PP6cVjdoLfN0WQCSVWdo7sSTC4GCck+PpVLEStjcS7cLfwEQmiBbtZWsgSy42sRcWztLj4bZ3P8JHNyGzGFz14hZG6VwkfoOXNPxOKbBE6KHUk14c1jdoq1u4vfncZB65OCfAz485q3ZBFKhA4SsNjZOavtRURVc8iMQxB2xnwE1IZKGqrxYVz3lzfeqTa5aRVS8ouEkSASNk7juEQT3QPnPpQzsygOCnDZXuL4jX3209V7sHTMzbkWQrttDHukDE+OCT08KoYrHRYSPrJNroDmn4kisjjqQLrcLQ0151uhfdjcogsSe8xgkjoB3v7ipMHjIsU0Oj8+YVOSNhjJzaHhyA++iV7QuFtyv3VHdQ7h8ROXxzwZFW3HcKaBobTm6k76cOSJtbgWAF64xUW+7HdSGaN3GZBzmAKVXrueCQflpvwN4+J0Cvs9nwuxlHxie9hjzK/wDDIzwKAGlFRPxALszTw5bePf6q69dRT3baG7yNomJgFyQJjMD1p7nsYC93DVMY17hRccvf9FO01sMRADbQT9jHkTXJdMYr9Y1nUAloJvTjwTHZ3NB4WqrzLuCkEECAAOsyBHoJj/2rp8Mx7ImtlNurX33KRodlsbe/6SYkZDETgEAEAEgxJMAkz96lqtlOddx7pMvpXfapYjdJcmJ2+AAjPA/9hRoqESsZZAutvHmoa/sq28BVj+FlkgDBggcyMz+dBzAnQYp7dSfEFIdkoLYJKOWEjCMR4+HMCfrTG0FZxOaU0CK8Qpdp6+NpMzB4iDPSTmYol4Qw8F2lbqEMN0nIOMgLPEcxzQOhU7XAt00/Kva2jMSpAGCcGf8ALBxNSEt4KIOe1oBHvmoa7YBh14xzun0+R+dJ1J0OY7hIXCWZdokz0H8qjcbVkU1ptagvEdD8jT86p5Af6Vx0at8EluTuwCvQgxESPzpVeyj65zfi27ua2+zLTlSoIYLyRBUEj4SSQBx/c0bCoSgE5tvl5p73FpW3gKG2mQxaIjOGmMx4TSOW1FmkLa4LO1+pO4e6GSDlcyfM9fU0PBTRsBH+w6Dmse9pbatLku3dLGQFGYAyDuOD9KZkaD2ldbK9zaYKHDTXx4UFYLiNJRjJYAeR70RIEQB+YzTqG4Kble2g4bD8evvRR0iOqqUhhuJILAYXiAc8qD8qFOAsJ0pY4kO0NcuanqDqApurbAJiXOzft5JnBjMRHSojm3pMZ1BcI3O24a1auQq1tJSd427YhYGSucAcknOB8qkppCYczZHUarW71/nu2VOtVVCsAVIgkqQABA7uc4BBzExxQOmqkiJcS06jv+vv1Vtq0luLrFiAJ6bs/DPWTM+VPDmjUqNznSf6xWvs92iha7W3zsTc448R6E9TMRREl7JzsJk+I0F739y+Gt8ADa+CCGycYM8UybEBsbnP+EDVHJHAQ/nqPBO617qqAjsenOSPE5EmIFYUPT0U8n+xmXkdz9FFh5RqCaHyWYumKIoYXFVQrPDbdxb8IByo6d0TArdINKyZQ9xqiTYGl6Dj/eiWssG3AxKuAFbJY7gyyT0mBHWKcyi02pXAtojiOHDSivP2XetPunblRjvkFjngd3k5/nUfVuadURiYpG1vp4bL1pRvuOxJ7oKhSI29NxIyYjw+VEAAklBziGtY0cePPu7kwO0vdXLZsy7tbLXw0g22kkDf1wfqQKyukujRjCNSK80eoDo7c6qOlcfJLXO02uMjpO5lbuDMERxPJielS9H4NmEZTNSdyj+mYwOa7axqeKbbT3IRrwXYoMloPxzAK8k54itGj+5VxIy3NiJs8u7v2T+lt9LZ7hIzPwzkkAzzHynjFSNvYKrI/i/flz4e/qqk0NzcQ7Tb5xAY8QIPHnjxFM6t167J5mjygtHa+in2d2Z7pw7MDIYYEATGOfIdB1rE6ddLHh6ZdHc93LzSxGJ61mUDihrrsNCoxJgd0E/bg+fnVP8Ax+OUEyX2dq5nT6IQMJF2PNY95ma4rC24LGDIMR5AjgdfGK6QntWtBjQIyLFDX39lr27piNzFQAogAmRHTw/X0qUFUHMF2QLOu6Z08DaJBYTJIIY89OuR49KktRPBN8Bw5KP7TunJjAAzjqAxHAM803PaXVZa9+ite6Z7ssYEAFYH8Uyc9fp1olyDYgRroq9Nf3fFtIk5JkSMGPOZE0273Ty3KezYUjbtOVLbTHG0mec8RPTmaXZQBkaCB9PdJfU2327QphjGBMZ8QSfqKPgE9jmA5idvfvVY57PHeLhhHEePiMcYNRnfVXhiNgykxobK45XdK+vUtI8M/kKApRTPcAeNa/x5/kqjU6M7jF1AMQG3huByADzz86jJ1Ukcwyi2nyr8pu1+5HqP0qbgFC7/AKnzXat8K+q/7aI3WY/ZV6j47n+mfuajdx8FLH9/wsofAn+l/tqwz4fJMd/0d4/dYHtB+5teo+1QzbBaWC/7O98Ul2L8Y/5/+hqYxWcV8B8vqE7qP33/AIf0p53VZn/H1T/bvx2v9S3/ALac/ceKrYL4H+B+6X7a/en/AEn/AFpsvxeSlwn/AC//AKCzn/e2vRPsKifurg/5u8St7X/CfUfZaB3WXB8Q981V7O/ux6L/AP0qWP4U/H/GfP7KHZ3xX/l96qdIf/DkT5/gjTCfEfQ1yHR3/dqgPwrJf94f8yfY13h+JXx8A8D9k9f/APpG/wAx/wCsU1/wlRx//Jb7/ardT++1H+jViTc+CgZ/yj/+yztf8R/1B/tqo/dW4vsfus/S83fVfvcos+JytSfCz3wCb7I/c3fS1/13KbHumYn4h5/QKF/95Z+f3FSO+IJjP+b1pez3xXP8w/3U+Lcqnjvhb4FaP4W9T/01I3iqo+Ie+KsvcD5feq+K/wCLvBMbv75I6X4R/m/WqfQf/wAJvn9UJN1Xc4/5f1rU5KYfhU3P3rf6Z/SmfuTh/wAh4/lQs/uv+Y/al+1F3/TyWbe/eH1H3aouKvfsHvktnUfuf/1D/qNScFVb8ap7M+Bfn9zSGybJ/wBD5I6T93Z+f2NMZsEcR8T/AHyR7U+If51/SpuITIuPgUo3wN/qGk7ZSD4h4LG1PNv0f7iqr+C0GbO8k3oeG/zfotRKOXh74lf/2Q=="/>
          <p:cNvSpPr>
            <a:spLocks noChangeAspect="1" noChangeArrowheads="1"/>
          </p:cNvSpPr>
          <p:nvPr/>
        </p:nvSpPr>
        <p:spPr bwMode="auto">
          <a:xfrm>
            <a:off x="3175" y="-31541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4" descr="data:image/jpeg;base64,/9j/4AAQSkZJRgABAQAAAQABAAD/2wCEAAkGBxISEhUSEhIVFRUXFhYXFxcVGRcXFRgYGiAYGBcXGBcZHiggGRonGxUZITEiJiktLi4uGB8zODMsNygtLisBCgoKDg0OGxAQGy0lICYtLy8vMC0rLS8yLS0tLS0tKystLy0tLS8vLS0tLS0tLS8tLy0tLS8tLS0vLS0vLS0tLf/AABEIALEBHAMBEQACEQEDEQH/xAAcAAACAwEBAQEAAAAAAAAAAAABBAIDBQYABwj/xABFEAACAQMDAQUGAwYEAwYHAAABAhEAAyEEEjFBBSJRYXEGEzKBkbFCocEUM1LR4fAjcnPCYoKyBxaSotLxFSQ0Q2ODw//EABwBAAEFAQEBAAAAAAAAAAAAAAEAAgMEBQYHCP/EADgRAAEEAAQCCAUEAwEAAgMAAAEAAgMRBBIhMUFRBRMiYXGBkfAyobHB0RRC4fEGIzMVNHJSYoL/2gAMAwEAAhEDEQA/AOKFehrmEaSSIpII0UEaBQXqCSNFJepJI0kkaCC8aISQopL1JJGkkvRSSRC0kLXgKGYHikgRRSXgKSKUvdqWVMb5P/CC35jFU5OkIGGrvw1VlmDmfqG+uivsX1uLuQyPt6ip4ZmTNzMKhkjdG7K4KVSpq9SSXqSS9SSXqSSFJJCkigaSIQpIr1JJRNBEIUkkDSRQoIoTSSVoophRpJL1FBSpII0CkvUEF6ikiSBkmBQc4NFuNBEAk0FUNSpMCT9qoydIxNFgEqUYd5NHRMavbbXcXBE7cZzVHCdPR4h+Qxubx1pXcR0XJE3NmBUFYHIzW4x7Xi2lZhBGhRNOQXqSSV7Q1T2l3hAyg570EecRVTFTyQtzhoI46qxh4WSuyl1Hw/lI6jtI3Fm05QjlCFz5qx+1Z8uNMrLjdlPLT5FW48II3VI2xz1+YSDsx+J2b1JI+lZjpXu+Ik+a0GxMHwgDyVaoB5VHmA1Cfkc7QrT0eudUYllIWAA0lpMxEfh7uZOJHpVuPpWSJwjIJu9eVc/FU5Ojg7tbKrVdpG6gUdwz3h0YeR/SpMR0iZosvwnj3++SdB0f1Umb4hw7vL7pUWhwBWVnWuIbCZ7Pv+7eeh7pnpMd71FWcLO9krSHULF945Kpi8Kwxu0s0a8VvGuvXLoUkV6kkvUkkKSSFJFA0kUKSS9SRXqSSBpIhRpIoGkkok01FClSKtFFRlSpJLwooIikkjQKCNBBEUUlnau4WYj8K4A8T1P6fKufx2IL5MvALSw0VMsbn6clGzchgR0IrPLrVlsdLV9pbVvbsU8kOqrkyQJEeGKp4DEOkeY2Ms3R8FpYqDLGJHOrs+p/pUaSztGR3jyevkPCuvweFdDbnHfguZmlDxQ9V65q7amC4nwEn7U+THYeM0533+iUeEnkFtaffipJfQ8H6yPvQjx+HkNNeL9PqnSYHERi3MNev0VXaOne4uxWCg8zMny9KdioJJm5GkAcUzDysjdmIs8FlarSJYUSxZ24jAHmeax8XhIoGaklx8gtXC4qSWTsgBo34qpGFYxJC3G5HarzJuYeHWgHUE97L2VWowfhx9TP0qWIl2g3VKaIt1Ka03Z77HcqZAhVIIJ84Plx51px9HPMbnuGvAff8Kg/pBrXtY06cT9vylUvjrgisZ0ZaaW0ydpCc0duW3P3FXktiSeFE81o4TB27NiNGje9L7lnY7GdnLDq48tfNaw1KngGPSPvWyOlMO3Rtny/Kxv/ADp6t1DzU1cHirkOIjmFsKqyROjNOUqnUaFJJeNJJRNJOQpJL1JJepIoUkkDQRQoooGgiomgio0rRV1FRI0kkaSSIpII0igjQQVd7cQQv1PSq+ILy0hnqpY8oILvRZuk0Tuu6QJ4nJjxrKj6NdI3MTVq8/FNjdVWntNowvJ3Hx4q7B0dFGO32ioJcbI/Rug7kyAKuxxsjFMAA7lVe97zbiT4pPX6vbutmVLLKsOPQ+HhPn0qhjcVlDoiaJGh+3crWFw+epBqAdR9+9ZmnA8PrXMLqAa0CfsofGo3OaFK1jzxTmom1bVyQ6kTA+JeefHAP5VpYDp5wcYpWnTY+HvTmsfGdD3/ALI/NWLtdZwysJzkEV1QLZG3uCueOZjq2IWXrdJZV1EbQRJgkdQPQdaycVBhmSBrhQO60cPicQWkg2QmB2TbxDN/4hn8ql/8rCnXX1Q/9XEjiPRM2dGqfCM9Ccn5eFW4MHDBrG2lWnxs0+kjtFNLgYSDIz+WKnY9rxbdlA5paaKU7V06tbZiBuAkNAnGeaqY+Nhhc6tQN1ZwkjmytbehO3ikrbG4VZjMCBOPU+E5+1c3iMTJI1rpPXmt/D4VjHEMPlyW72B2b724FJxEsfLy8zWPjukf0sJc0anQe+5WZIQBZW37QdnrZiEULcXBjIK87WPByD51n9C46XEEl0hzMN773zUXVNIIc0G1ziPI/I+tepwy9ZGHrl5YzG8tKlUtpi9SSUTRRQpJL1JFCkkvGgiFE0kUKKSFAoqJoIoUElcKcmI0kEaSSIpIIzQKC9SSQdZEePPpTXNzCkWmjakKcgjSQV2l0zXG2oJP2qljukMPgo+sndQ+Z8AnxxukdlaNVXr/AGW1Tu7bRttpODLNA3EIo6yYzHzrj8T/AJFgMTO0lxAOnw/XlfPVb+Fws0ERAGviuctXZzNF1rUYRSe0uqxGJ6eI/mKqvZ2rVtjhWiY1GqRF70eGPtFPijzm1HLK1gorCu3SCBZuNtUyuNp7wBYRPAM1pmeQABpIq681imKMuNi7TDPdcI9wHIgNthWgk4PBPpRkxZmPacC4DXn5hQxwNY4hm1pS5dgbG/Ce6eoB6enFHriYww8Nu7u8FIY6eXDjv396npg7sqWyxZiAACZJPSKjfP1bC5zqA31TcgJ1HyWhp2uJgMREgqRiRyI6Zp0HSEkYHVu0+SkkwUcosjXmnbWpW5/h3AM/Q9YrbwvSEeK/1SCifQrLxGDfh+2w6D5JxOwzqCAnc243Ad0DwjEnyql/kOLwmEgDpD2v2tHH8Dv/AKSwMsrX6a3utb2f0Ops6u5ZthTbQWy9y6pJggMFAUiXO4+UCfI+fY/EYfEYRkshIcboA99E6g6afZb5kLmjMF9PXQpetqLiiRJGBgGOh9K5A4jqSTGTfHXgp29tqq/7v2uDbRh5ov2ipWdLYpnwSOb4OI+6ruwjXGyuT9sfZRLaG/ZG0D4k/D4yPDAOOPSu9/xX/LppJhhMYc2Y01x3B2APMHnuO/hmY7o/I3OzzXE16gsZA0UlGiivUEkKSKBpIhRoor1BJA0EVA0k5CkkrxSUaNJJeooI0kEaBSRoIL1FJGggiAegppc1tWUl1HsZptwY+cT6D+teZf51iD+pjj4Bt+ZJv6BavRpy2eK7OxplHA+fJP8AcCvPnyErWzSPO6+c/wDaB7L7Guaw3rSISIQWypJOIlZ3MeSSBXW9CdK21uGyFx55vzsAnZXMF2uAk/xV1NDkn53c12Sey9y7omVRN0KLgEZYjJTHJ2kj1ArGPT7/ANQ2JzgI7y8AO5x8+PJVRh80hk1J9fRP+x3sUIV76b2IB2kSi+RHDH1x9zndK9NussidlA48T+Ai6Jxavomq7Dt3rLWbi91hHAlT+Fl8CDkVy0ONkgmEsZ1Hz7j48UIWUvgmu0jW7ly2/wASOyN6oSpPpivUsPO2aNsjdiAfXVCSwaXVf9mnZdprxvXLltSO7bVnQOWPxNtJkQMD1NYP+R4t4jEMbTW7iAargL+vkotRQC7Fv+z622ovXLpYo9wsqodoAMEyYJPeLcRzWD/780ULImUC0USdfDu2rmr0b+Cwvb/2OTTINTp+6iiHBLGD+FgTJzx4THjWn0J09JI/q5TbtwRXp5bqSSEluuy2PZLWObaBrA93GGVoJ4yEjM5zI+dSf5ZhsOzFF0c5c86uBF5b2Ga/QVoOKzOjmHLTxp9V1tvs8B3cAd9gxAxkKifPCCuNfN2WsvYfUk/Urakw+tgaJ7SvBk+keFVnixomQxvBJKdERIqDVT5Vmdvge5aeIP2NXMC5zZmkGiCPqFDiwOqJK+MtorgMbGPoCRX0FF050fI3OJmjxNH0Oq4brWHW1VcQqYYEHwOK0IMRFOzPE4OHMG04EHUKFTJyiaSKBpIqJpIr1K0kKCKBpIqNBFCkkrhTkxSoIL1JBGkkiKCCNJBepJI0kk12Zc23UPnH1xWL/kUHXdGygbgZvQ39EQ7KbXe9j661vdERRBG9hAloE4Hh4+M14/0lBiskb8Q4nM222STls1v5kdx8h0GB6l5NDVbYvAQMVjZSVriMAWsb2t0a6jT3LLYVhO452sMq3PRgMdRIrQ6NmOHmbKNxw5jj8knR5m0vhhUglSRIkSMgxIkHqMc16RuA6tDqqrCCaX1P2U9oGusVtLAUKWZoJJM90DgDBz9q4jH4AQgGQ2TdDw4lSMuJfSrEEdBXLPJtGU5tArglR2q7YzdL8++2ts//ABDVACf8ZzA88/Y16n0Q4foIa/8AxUUxyvNr6P7Eexq6dVu3BN9hLE5CT+BfTqeuekCuQ6X6ZdiXFjDTBt39596Ku/M40Nl3yWsTXNFyuxwlwtI+0PZ4v6a9ZIB322XPiRj6GD8qs4HEGDEMlH7SD6FXmxkxlncsH2RvJctI68FQR5Rgr8iPyrW6YhmhncJdybvnfFQ4LJIy2/13LpFWsQlad0gRNIGkqVF68E+JgokDJgSTtAz1JgDzNStYX/CLKhlHaCzdfrQ82yYAmfPj+/lVmKIs7QGpWR/kErIsN1ZOrtN+HH8LE7TuWEG7cABz/IeJrUwOGxOJkEUbSXH3Z5DmVwj4Y3ua2I+K4XXag3HLwQDx5AV7P0XhI+j8K2DMLGpPMnf8DuC0Y4wxoaEuM8Zq+2aN2zh6p5FaFRmpAjS9RSQmkigaSKBoJKJpIoUkUJpJK+io0aSS9SQRFIpI020EaSC9RSSt3W7GC3BAPDj4fQ+FVHYrq35ZRQOx4fwrDcP1jbjNkbjj/KlqNcLbAQTIBlTkf3FR4nFxsPVvFgj5FCLDGVppa/s722iOWyyn4gPiB8YNYnTnRLOl4G/p3APZtfLkeXdupYXPwr7cNFu9s+2Vm2m5Ldx24Awqz03GZA9Aa4s/4fjou1MWhvcST6V91uxdKRv7LbtcN2t7SarUShYIh5VZz4gscx5YFaeE6Kw2H7VWeZ/CkfLI/TZU6axbDNZk3FjcrRtI4DRmROPp510nRUoxDDFM3vrl596zOkGOgLZYz/K632I2WbjIWMPt27o5E4nz3flWF/lnQhZAMRBZDbzDkDx8uPj3IYfpEyuDZPkvqumMATivK36nRa+Uu+FN7FdSCOo/KCPziocxYbCsxx5dV8K7d1DXNbqd6wwuurQOiHYP/KozXqvRZjjwUTWDTKD5nU/MrExbHvmc6+P02X0b2U9skusti8At3hWGFuEcgBohozHXp0FcX0t0I7D3JEbbxHFv5Hf681YwkvXCnCiPmu1e8FHFc2GWVrRx6Lnvart0aey7Z3bGKYO0thVBPEksIHJAJ6GNPo7AnETNbwsX4cT5AHXb1Uj3COMu41p4r5Z2H25e091fdjGCyGFVl693xj8QzxzwfQOk4oMXGWScNjyPvcLDwkMsL8zPMc19f0euS6odXBHBg8HBg+cEfWvOJ8O+F+RwXQsNjRW3byqJLADAkmBJwB6kkfWo2scdAE4d65P2k9pkW072mV2W57oLE98ZJjwEGDxNbeA6Me6QMeCAW5vEcB5qtNiGsYXN1o1+fRcrp9bevQ9yVQEM7JhtsgMc4gAzmcDEmK6LD9GxZ8pXM43CtlmdO82TpR2A5D2N1TrNFdEq6G/cuHan7M1ybRENDlgdtwj8BSQMyOK14m/p2ljDQPL3qlDh4wOwK9PfzW9Y7Ps20JBbYtp97lrD2bd+CNt66Tva6GKwAuJWMbqswv7O2vzUhjs2T4fwsntHTX9HqLdx7Qv6O4yAsBuADESwb8DZLAnunjpAtOmzNthT48O34XAJjt3svTvd7l5bYMBSRuVyd2IWSpEcnEcxibOD6RkZq74RuosRggKDdzwXMXrbIxRhDKSCD0I5rpo3h7Q4cVlEUVCnoIUkUKSKFJJRJpIoTSRV4pKNEUbQRpII0EkvevBHUnCt3Sf+L8M/nVWSTq5Bex081KxhewgbjXy4qdnVqzFJhgYg9fMeNOjxDHuLL1HBNfC5rQ/gUxU6iWZ2rpVjexcx0EED68CszHQMrrHZj4K9hJnZsja81mI/Tp09KwXuJ8FtMjFXxVqyMgwRwRzTWSOY7M00UXRBwpw0Wro9ULoKOO9HH8Q8vA10OFxTcVGY5BrXqsPE4Z2HcHsOn0SFzs+4GlUYjzKk/lWbL0bLfYbp4hXYsfHXbdr4FXdn7g8lY7pWD4mD09KqwYn9G92lmq8PFS4kDERgXpdrRGiZxuuNA8D4Z6fKq2Innn7UjvwoG9VF2GDVNaHXai2yIt68qkxKM2Bn/wAoEmAOJrKmwMEm8bSTxoK1HLl4lTv9oa/u3P2q8drYO8qJ5ysgHzkGo24DBgFoibr3ffh5KX9W4ncoaLSPeu3Ll26XuuCx25YtgDgbY6Yq1DCyOMNaKa3YKCaUvN1urdH2Te1bC3YtlFE955wOvewY9BxPSjI6Nov+1LDA8GzouxXtc6G2tlrz6lxghoO1TIB3EBrnwkGCY8+vNYvomGZ5e0ZT3fj+lswyivukvaP2hS6y+7AYFVbvKZRuSuYyVMQDk9TwV0ZgHwtdnGt+oUrnjSlVovaK3tuI2ltG23xKwunyG7vEEyDIgdK0urIIv381GaOx9+ijfvW7Fz39hPcl1HdRi1tgomdsQTtDYzx05NaeD9QMjh/HgpG9kWj292/c1FlLdom225/fEbSV2Qe6wJgncGnkRVPB9HMgnc6TUaZe++Y7tuRQlzvb2dFm2ewgboVV+EKAQIkHAhTOAxMyBxnwrYfiM7SbVBmG6oAFdYunWzDbSCreGIyoYqB/zdRgjpRw8oDrr8KCWDMKUddpxbP/AMsFsX9Q5Vrtq012Rgj3ii2yEF2g7thiTJgg6ucu7R4d6rtbXZWe13T3W1WlX3V63aslxobFh7B99bgNcF5BO7cWEKTIIAGJpzc4yl2hPFPoEEhHszQ6s2GQrbtOQCunU3US1byALgW53naBgmcSxJMBCVmahqpOrdWpWRo+wtW2rti9bFtFaSwhUA5meT881LNKDHlalHHT87jaS9rbQXV3QCCJBlTIOB1FdN0S/Nhh3aLDxjalKyCa01VUaSSFBFA0kVE0kVEmkimRRUSNJBEUkF6kkq9VpVuLtb1BHSq2IgbMKcnxSuidbVzfaena28MSfBj1HT5jisDFROjkId6rZw0jZGWPRHTdp3U4aR4NkfzpRY2aPjY70ZMJFJuK8FtaPtZH7rDaTiDlT5T/ADrUg6QjmOV+n0WbNgZIu03UfNK6/shlJNvI/h6j08R+frVTE9GkdqLUclaw/SANNk0PNJ2FYgkggDqcD69axnaGlsMeC200l7NvaolXBLiZK53A9Igj6edOwr3RYkSF2nLu92ocSwPhLa1Wjc1Jbg7V6/1P6VbxnS0kttj0b8ysyHBNj1fqfkp6Owx4Bjx4mspkZJU0rgN1q7EEqWyPMADxz1xHFT9WSq+eitfsjsrUEl7en7hKg+8WZWfAiFHmYqJ0zIxQNlTdTJJuFPs/2N1d1gbxSyvUuZeMzA+vUVRl6TgZ2Rr8gtCPo91W4rrbfYejsWzatrvubWUXGg7Xud1SFOFO4jIH1qtFjetkyM2U5woYC7ZN9t6hxvZYEITEA5Bgs+dzABTCR+WVdIwDbdBmunBcN25ols29/eZ7kRMAhSSw3cQxUKSsQN4iDkmGMk6p0koGizeztM77ZWFYgSQcz6ZiTHOcelXWQhyrOxjm7J/R6YgGD3W3DuCRBGQDJXqcc81DiMK4C2q1Bj2OOVwV2mdXySgJEFWB2jcQq7iTgyrgdDwRmapbK+n9HplZGXIO3usYJuFtwJU8AQsGMjbxk1SykvzE/wBKcu0qk3pJs3G3jJJYRGRJaAOgE+cQw4xThG6gPdqNwB1V1rUwO+FPK9RmdpJb8OCD0I38RNSRgsuuKjfGHbo9pa0SqpvKmJZGK5gDCCCTMCMScYJrSz69nkqow4q3c09ptcJfJDb5yfiXaDM4XBYTJmOnEkO03TOqrYJldWU3B3AySSY4icNCiIPieD1otbLtm35BI5N6XF+1ftdvU2dM2GkXHAiR0CGfqY9K6Lozogk9ZiB4A/f8LJxmPHwRev4XFgV0zWhopooLHJJNlep1oIUkUKSSiTSRCjSTkKSKYpKFEUkijSQUhSQUhUZKaqdXpVurtb5HqD41DPC2ZuVykildE7M1c/f7Ma2e/BGYIPMeVc9icLJDVrdw+KjlNKixfQAhkDyIGSCvmI6+siqUjHmspryGvvuVsPbrYtbfYOt3KbZPeXjzX+n8q6To3EZ4+rO4+iwsfBlfnGx+qd1VtCNrLuk4UTJPlFHFsw0bS6RoJPqocO+YuDWOP2U9B7LagjcbYtr/APkbazA9ADJ+tcnNiIw7Ugdy3Wh7hQsnmtD9m09s/wCPdtpAkqim4y84gTH19aiOJb+xhd8h805uAlcO06vmVp6btDsw3AA11zwvIA5BgDvBjzP9ahdjMU79ob81LH0XCzUklb+l1SWXCWdFExDbkzMATJ3OODieRWfIcZMbc7yV1kGHYNAFq2u0dTcVluBFU7gQ7JkZDDbMgc5ng+hqJsU5+Jw805wjb8I9FS3Z1xJDXz3m7u5goM90KLsNJnmYIk9INTf+bE8kg+iYcQRpSf1Gn2kNbe0WckZ+FAFYl12tyAOMk9No3VZZCI2ktFfVRF+Y0dVmdpXDchEUrDX1t7T8eB+JgoCMFVdvIyBHcBmyB2qaDltc12z2st5EEd5G7pA3lmYmdi4HPA4zJ6Tcghs2QsvEyBrqBSloi4dyM9xrSd/3dm1cbe0qm24mJWQcYhTkmr4a0aKnbjqtrsCwFhiwwdrblW05xIBFskNxnr84qrO8BXoIyRXFXXdH/iaaFXaGaEuMCpNwtFwSTAJbbIG1WEGTAGI5vEcfJbjTuOQSenV7fdUQQ5EfhUYPcaeIyY4VgY5NRlgI1VkOo9y0heDNN47BiHAEAjdMT6gmMkyelPY0m70THOA2Wbqe1FtNLAsoIjavBjgkxIIaP0wIngg652UEA9+yhlxAjF0SO5LXPaeyCdtp2U/xRujwOSJ49a22/wCP4jcOb6n8LMd0zFyKp1Htfc4tIFGDmScEkdfPxq5B/j9f9X+n5P4VWXpe/gb6rE7Q7SvXzN24zeROPHj1J+prbw+Bhg1Y3XmdSsyXEyS/EUpVxV0KForxoWko0rRUTRRQNK0VE0kUJoWimhTlCjQQRpIKQFNJQUqYUERSQVOp0y3F2sMfY+NRSxNlblcpI5XRuzNWW3YZyFdenI/Ssx3Rjr7LhS0G9IitQr9Fo/2eW2m8xgAKu0DxkzMeQGY6UHRYjDD/AEjMTxrb5oddFiNJDlA79/knLXad5iVTZaYLkL3HIjEZ3Hw+eawsSJi49cST3rUw4ha3/Xskbtq4rMLmoYHcRHeJB6ySNvE8HpVUtjGzQrwkJWj2fpVaWcLxh3aWHgdq4YdY3eNVpJ8pygKZoK04ubVCtbZACNoC8/w7nO8EzgSMj1FQmXTW1K0ArTR3aFdneBzvYMpIErtJgqZEjpVYy6bqXKBsrdH2XZRVMEieQSpIOQsz5cZEqKqySPzEH379U8NBC6bsjWoi+6QsJmASW2kTtOciGWc/w1Lhp3B1BV5WCtV5+0Vu99mMSJA3SswYkZBBAPyxV6EZJiS75qu823Zcp23qU95ct2/ee6P7wOx2Egncw3ZgzEmd2BxFakLSACRZPJZ8+I4DRLJfBuoouKe6dgT44z3nBh0WMwI7sS0Zq8wADZZgaXWVZYsvcOxla+guEi4CgH8Ja0VBtW1MAwxYfDxT5HhgvZSRRZnLqxorzJctBFEKy2n+I8Ql3e2IgiY4zAmZxppMxy8N1swRhtOO6j/3cCNuG4AgAC4/vSC28XoA2kSWVgFYAENETTHhpACnY8j36Ku9ZuIT0wqsSLmxtpw5cjnI69MRxUYicDof5T+tbWyybfaVsOBcIDCDnyJwMHPIyDMeYqZsYBtRukW5p2sMsAL4AgyMDbGYzJL8dZqrOzKOydfeqLJL3XP+0vs+NhvWgMZIECRGT8o+9anQnS74pRFKey7a/qs/pHBNewvYNQuRrvbXNIUkkKSKFJFA0kUKSSiaSKFJFA0EQo0kU3RtQLwopKQoIFSAppKapAUxBeilaS9Suklm6jtu2phBv8+F+vWs+XpKNujBf0V+Lo6R4t2n1XrXabMAQEJLFQo3bumSeAM9fA1T/wDYf1mXJ799ysHotobZcvoHsn2VJIu21IMzu3AgiMQeIkHzmub6TxZMxfzK2sBG0QgA7LN9puxjb1DWlKOjJKjcEuBs92M+bDyHSodKVk5XdxXODTvaOCGt5yuCp6nrOfDBpxjzBQ58hpaWl0LKd4uggqfPDSCGzGDmfKq7m6U5OEnJbWh7ThgANwEGZkAjBHI8PAVUfhBuD6qwMSaohOW74eVAFtSQQI/EeThoXoPEmTjqx8LQBmslNE5Oo0QuXm2lZBkFeMwQRI70HnrTIxFG4EAoOLnBe1/aLqjEdxiO7P0JC8kx5VZweE6+fPu0bqDEYnq2ZToTssC3qdpMs7PvCuRwrRul3YQFWM+GPEgdOG/tAFLFcc3aVOs11u6fd3QyxcPvntFtogncoDgl0EAxIyuBxVlkdaqMngF0nY2kQ3Xs5JkLdQFWB4ZXDwOAdwMdfAwc3FzZd9lrYWG22FrHtfa8C6WQKFyBuLdWJED6CK52aUk5YxpzWiHtAt26q1ntMiCXYBRyWIHpTo2ynQblRulYuR7S9vUvsbNolQcb2HM9AP51v9FYBocTObPBvAnkSs/G4iTL/rFDieI8krotKzXG/wAJjmQQNrq0E+8UkzMtnyHzqg59EEmj70WnWlcFtdnOWyJlVEkpEjoQUaW8B3Tk9esjqdoVBQC6jSCVgyMAHdEkDnifLGOnhVEhkhJA48L379Nk+y1fNNXb23HX+FmH0JFemYSQvgY47kBchM3LI4d5VVWFEhSRUaVooGkigaSSBpIqNJFChaSFJFNgUrUFoxStC0QKSSkKaU1TApiFogUkLXNdt692YpDInQEEFvMz08qxMbiHuJZsPqtvA4eNrc+5+izdPaZ2CqpYnoPv6VnrRLw0WV23s92Kloq7EFzhQ2FY8EE+E8eOKhnl6tqz5JnSmm/0voOr7R/ZNONom5cA92G73qSeSBuxNUcJhX4uUMadNyeI98FcdiRhoczx4Da/fFfLu0LtxrpYOHYt/iOxMqYOIHkJxxWtiWwRf64xff8AZV8MZZv9kmnL8o6DW3CSFf8Awmkd6SzRORPniDWe80O9XiAV0PZfY128JW4qtJxHI8wDAPkfXNVXTsBp23jx5JwgsWCVDtjRNpmtoSC1zce6JACgST5yR9av9H4WPFPLTYHv5KljJXwNzApNtVdAYgSR8IDAE/UQPrWi/oIAEtN8hzVBvSBJFmualo+175P7tlOMttP0qoOgTIdRXiVZd0l1Y7L78ky2ra8dzEtHcBAAAYySZOAFALEnGB4imxYMYZpa06X6oOxBnILt0qxuEFrTG4yKFuIYIBO5d9wkBGt7VmDy1yTK7atNpEjuWppNI91UIu6d7w3tehbZuN3pHeKQ52jJWfmM02eTINlLh4w53cpe03tR+yW7aIk3riQzYBW0AFUSogtGB4DwmsmOI4gh8t5LNVpfNacx6sGOI0ePGlw2q9o9Q3wvtHkoH3Jqz+khadB6qs0H92/isi/fdzLszf5iT9PCpGtDdAE+k77OaZn1VsKrHMnau4hfxGIPAPhTJ3UwpzG9pdW2lQ6lDvYNaCnvEyrZEAk9CgAkgmR4TWY5zzCW0NTXkrdDNm5LouznE+8gS5YjooHwwpHPlJEADnAqGRxAN7ChR4+P4TLsroLF4DJBz3j5nrJFQZw8iwTy5D0Tj2QvnWsuh7jsD8TMw8YJJFen4RpjgYw7gC1x0zs0jnDYkqgirKjtCkihStJClaKBFK0VEihaSEUrRQNJFCKVorXXs25zt/MT96i6wKicRHzVTWYJHhRzp4fajtp2ZG0RQJQTFu1OZx6UFE59aKY01JN6xYnanZl1nPeK2IBMmc9QgPXgVm4mJ5cSTTPey08Nio2sGlv4aV6pzsDs1UUsu3iBOJPxAMxIAML6YPzyeKsTyufou27MCWVe5ftHYgXYSxIuOw7uwHn1nw9azpP9swjAsnhy8VZiiayMyuNBYGs7Re/ca7dcAnCgZCjooHlXR4LBx4WIsbudzzP8cFjY3EvxD7I0Gw7lyeo7MK5vXVkFiJBkgzIAxMnk+tYkxcx5Zl196roYJGSNBbsndKu5cwY7oEfhnjHjPrjmqpNFSOJBX0PsKwAiyBhQBziAJ73h1+lZTxnkrhypXA6mLktbqff3XuZwSqz0UHEDpPNd70XhmQwihqd1yuPxBkkonRV+6MwAZrSJpUMwrVT2+7hnkeEEA4BMgwQIieKqYqbKyhxUsAEj6Ct01tWLMRtLgHaxtBV7jFbWw5AJ3tOwyA2CecU2T3LYaKCX1OoW3cKXPfublgW9rOoNtW29/fDBnYWw3H4oJPSUChaN5tO9dPZ0dvS2lupLGO4Dhg3i3hHiMHFZzI5cXOGA9ncnkOXjyWhNiIsHAS74tgOZ5rk9X2Z+0XRdvOCAeBOSf4j4Y4HhXQfp4jlaB2WigPyubPSMjA7LeZ2pJ+yR7R9nFdi1q4AedryVA6Q3QVBNhc5tpVjC9KOjGWRt9439EnZ9m7n42QACe7LE+gwKgbgXXqVbf0xH+xpvv0XR+xvZIszedytwKQoBYSxjHdIkCIjqZxgVi9KuDMsA1O7u4cFp4GR0uaU/DsPufNaeotBG95c3F33MVLcxBC4+FR33gYlhgnbWbA5z2mtBsPyrr6BWiunHAzMA7pnEgyeoGBOOOM0yS67vkgCEl7T9pfs2mO0LvYgAEgKRgtMnwkfMVa6Pw2Z4NaDXu7lXxT7aWXvp3r5aiAkkCMmPL51vXrago1S1NFduAgA7hnBIGACT3mOMCrUePdDq42PVVJcGJNhRWwFkAjMia22SteA5uxWKbaSHcFEpT8yQKiRQtOQilaVo7KGZK1cez7nIX8xP0mh1gTOvZxKVdYMHBFHMpQbFhRilaK3DeYIh2mG56uGyRjwMdKo5tln5G5na7elJhbUgblyesyRHE1K15CiLqOh2Va6dZyePkB6k+lOzFPLzWiqZYk4jxPgeOKObROGuiAvQckQOfHp/OkZaSLLGm6j76SO9POBA/OousNp2SgdEtdusSASAPGQM9IPjkf2ap4iRzzlVuFjWi1oaNEd10t3fF4upI7pQWwHLNK5APEGI3Z8KLyGNzceCuwxlzs3JX9u6pruwWwVtWwFtqYgL4kTlj+pFW8HhepbbviO5+yqYjGiZ5H7eH5WXZthJe7MSQB4mMZFXbrdVnOL+zHusntjSm4Va2m+R3j/Co8BzOeRWdjGAdsDxWr0fKW3G41ySWl7hCncwnhZk+eOT+g4rLeM2oWwK4r6N2D2oxW8HIi2Bgsu7M7YEkiTHMTOJrNbhnGZgbxKlle1sbnHgFjJb2gnj7TXfF4Gy4YuzUN1J7hC7uvE5gdOnWmvkJCAaC6kE0wNxS7qxUBWRgV2qwIc5gSSSoJIwd3hWPNKXuPLgtjDsaxtDxSWhgGXVkNy6UUwffEXQ1ovuYkKe6Tgd0JAI3y0Y1NLQPwrR9l9PavsncNv3aBUbcGBWSf8AEDASZPIKgeGKbiXgNyXqU/DMfm6zgFZ2xrhdfuyRhbf8OOrCevMVfweHGHiDeJ38Vi43EnEzF/7R60kVYxiRIPIwxiQfDb6+NWrVMgXrr9v5QtozQo3GIOPPEcY4P9im2i4tbqa9+/dptNKUDPHSIwAY8MYn1pDRQGUPIba1dInvVtONosBG3KQDvZjHJMSDOPEVxXSRH6uTeyRXhS7jo8ZMMwd3zSdva1wk5JBHBAIcSQSIwQASD4dMARudQAGwVmrWtbtcGC3Mmc+X5RwIqnO4PG32Tmilzfb5W9da0ysVHdBB8OT8jOfKuy6LwzW4YBw1dr+FzGPxTuvL2O+HT8rk9R2DcQ91lYdOQfyEfOpHYRw2KsRdJscO0CCr7XZmoJ2+7g5yWXbGOoPORgZqMYaS6IUj+kcOBmzfIre0w91athiouANAEtIk5gYwM1oRlzIw0rBmImme5vwny4flCypcFjgDALQGZvTgZ+1WYnkjVNfTTlH9BQCk4wcxPn50+62TiQFYbK8gxPofPpTcybmdsVYLYUfCJAkHIz4R/SgXlMzEnfRK2dXKtIPl1YdCcZ61EHKd0NEUffLVTW+AsoF7oG4uIJPiCfn1pwdQ0TSwl1OvXav4UF0DNLSBnzqVr9ETM1ulLd1GidgdjiMFZM4jPSBOfr61AWngs5kzGntDXilbaFRt27SBOBiT0H8+M0BopXEON3doazQ++jOAcgEwSP8Ahkd7zpEWU6KfqeHvx5JbVttXbG2DA5I2jg5wQfKjmpSxjM7Nv+UiQSMZH60CrAIvXdWW7OIBAPAAzk+MeR/KKB2QzWffyULVtSf8QpKnAfuzcWCoMY2RIJiMj1qtluyVZBIrLx86HHvWho9ti1tdCl25vDbnDtbRih2qwGN2wkyThx51HEwSuznYbXz/AIUuKldGDGyiSNa5Kq9aII7wjuk5iI4HjwPzq9qstjwQdNVDU2SxVAMBZOMD58etIiynMeGguO9r37KQIQd78oHJnzj8qBZmBaiJqdmJWfo+yH9+PeBTaBG4kd4GJBBA3TMcHg+orLlwsgBDQtmPpGGgXu18Ftae3dVGV3Fws5O5Rt2qPhUYBKjmPIQOpkweDyOErxRrTu5lVekOkWSDqozpx7+5UscCMgsATH4j0XzrTtZgGvl8u9Su3xaXahBOSdzBBu6d44GTPPTpUUrsjU+CPrZA5w0WODC3bVxXZwFu3NskkqQRbaPwlXLMRxz+GqJObUe+a2msoghP3u0m015PeJ3Gm5cY7LrE3dv7QbdwiVK/BCkQbYnnKDWge/JHK52x9O5bGg0J0uiuksjXCy2gEM915II8yomOgPjxBC0TYgP4Db8qbFv6rDGMEAnf615hIfs6bCJYnHwkyJ5xGMVsmlzXWPz3pXer0twBOZyCRAH4ePHIpKMus6aefmo3tynYFEH4QuI55IOMmmG0W5XDMT43/SChyWZn22reXJz3cHmcnjwH51BPOImZuPAcyreFwzZ3BoG+pPJIa3tW+7H94ouHbaQglV3TDlgTg5AiMA4xI5vq2nV2vEn7LrmnKKCs0xCMLLQpXbdvbxc2gYAFpv8ANwOkmOtMc0kZ/T+U8HWltantpbPurBZdzAwFBjbHd5yMiBNN6OwQxLrf8N+qr47EuhYSwWVi+6jLNBnI5n1NdmGgCtlyhkLjoL71dZcvIBG3BME5844njPNEa7KJzQ2id/fFU6hFaRJSMiDg84JnHyprgpWEt13VDqYkr31E84Ax3hB8PHw4pjjzUgI2B0PuldZuM43sgKkHiMQe8c58M05jtNVG9rWHKHa+6UyyiQne4j/044wetOzptE0Xae9/6XrGgFti0905iTHkSJM00No2k+cyNDePv0TEtBJDGfLMdJ6n0inWVFQugQsDVsu6UDdQdw2jPA/pURIvRacYdlpxH1SeqeBkySOfXyppKnjFnTZenAlzwI548sUrSrkF3Gr1QspguGECCBHIBP5dKcX0ucjiMztaI8VXe7Q3Lu56EweOmM4zFODrTmYfK6ln3HuH4AVIkQeDnieCIjzxS14K2AwDt6/0rtWe4Nzd4CCAZ+VPqgo4x2uyNClfdqoO58wNsDGfH503xU2Zzj2R4qB0ZuIEt3FBJyzA/CJDHugnz88/NjwaGVSxyNa8mQV81N9IDeL7t4TuWwJ2KiyFd5ySYnaMScnpVd0T5T2tArTcVHA3sakqw2VcxckxJY/iP9meKshoqlnuleCXN3KCbAkBxuMDJx8/79KcCKQOcu1GgVhRlChnAmCQMjwEH0ikbTbaSS0KKe9JI3DnhfAgwPTP5YotJRPVgXXqmb2kY7VYjb4TJ6eABH9TScomygWWjX36pj3AKiMQMEjA54/4ulC7UWch3v3SUtbXkYZQw3ER1mIU9BEeNJuqnfmZrsSNP75pXtdlMlkb3aDcMkMzDlIJ/hAJxIGfAGtiHG6BV3ARkC+J9/lLWbTtqBcVlL23JeNqEkFvciZgzCp4ifASK8d8PfNaji2qKc7AtlbbPetoUBYqlwf/AHohZBzgfEPAR1qAnrperadOPgrL3DDQ9Y7c7e+Sc1O64AxJRmzJIxOT+QPArXaA1oDdAuUMpMji/tc+9Lqh3RbbBIDOu7d3RJGREkjmnXronFwy28bbA1Wv4XmuuLjbgNuSDgj8IB9c+k0C7VINYYxl3/tet61nIUYywnpieWPX0/WgHWdEnQtYC493ukhrLt1bluz7ubIdblx2VgswRuF1sKFUxIODug1j4x2YuHEbD3zXTYBgEYcOPv5Ki3YuWF2or3iWce8RhvRGZYgfEGO0NJAALGqZpxs6dyuhaej0gs2ntqguKm5gbkd+5+H0UdI/Wlh4pMW8luw3/HiVFi8THhWtDjqdvyuW06X3vhnVy5ZSxIIPI8MAR4dOK0IoKIYBQCrz4iPqnOzDUFb/AGhrAvnHPhJ+ZnrWs94CwoYS5I2bkfwmSMZ3fP8AvrUTXKy9tq20+5hzI68enjP0p4NlMcMrVYdSCIc91eI4PluFHOKpyZ1RBtu597Jb9o7xKjJgAyREenP9KiJ10U3V9kBxW1bvDDbiCRABxBPMcRxU4Giz3MO1JEtcBO+TgwBnpgzx4ZPhUfaB1VgCMjsomSCQxUJxA4MGBJ6Z+poWhoOF2qO1NXtRQVLg4DEwPy5PnSc6gpcPFmeaNd1LBbvGePTgVCtIdkUo3QQSJnzpFFtEXS7TtC0GHxEsBEmOD1M8eoqYttc/A4tO2hR0gde4cr6HP9/yp7RwQkyO7Q0KruOxOAAB04xRsp7WtA1Vd9ZxMk87ek9SQPlTTyT2Gta/lNDTkoETYWEyCCR9T1/vFLUigoOsAdmfdKVjRXFYyAwIAAEAZyflMZpU4IPmjc3Q170S18sx92oYD6HwmP4QRj+tCydFKwNaM59/zzTmo7PYpDXJYDJB+fOBGeTRdqoGYhofo3Q93vVRtdkWbe0s7M2DIEjgkQMzwOablaN0XYuWSw0ABMPfVxubuhZjcO/u44JgdafYItRCNzDlGt8tq+qoPaKyFUkkEAKQsmcZAHI/nxQz66KX9OaJdtz1Vqa1cB43sAdrDA8o5GfsT0oZr0TDATZZ8I4rL1vaLBii7TvLFAswvIkjxqMuOyuRYdpbmdYoC74+a9p1NlGdrkwokCB/ygsOZbw8807VjbtOOWZ4bl980tdvQE1DqAgV4UcPcZnBB8okknwFU3AEkDzWowEDRHRaYG77i1PeIe4XglcSQxHRAWHjJbyAa95Y0Eak7KdjQ4ku0aN1tNrhqbzrLAKoS2p6KIBbH4jGfpxFWcNCGXzO6x+kcQ5+V/7Rt3clJ7TAEKD3VmTzOccT045qzSzg5t2TufZVtvsrJZmIxAA4A8J6njoOvrTg3jaY7FftaELupVAVERhZIyx4MLiTH95olwCLY3PNnx8PNU32tg7PdDI3qACJZsAKZxHXyzFNJbtSkYJCM2bu8AFk6mwyahmFhmckbXY7h0gKskYAgn6RWBig/OW63fJddhZYTCHWAK5oazTGy63kQqeqBSLXvDzGeI5A/Knx4OR4uQV9VEekYrLYzamupdHF1mJn4hGBGAoHGJ4rXgjbh2gN2WPO84m82/BOahdyqy90QZY+B8h8X9ank4EKkw5XEHXu97Lnrlob4FyfOCM+HNVa13Wo15yWW15rY0/Z9o29zXOPiCwT1wfA1IGCt1RfPKH5Q3wtLttZ8wBMScsBxk+gFDipRbWabpttAgkhu6R1iflIxnrTwxQDEONAjVRS3aAwBPiZ/SjTQiXSE6lVWbRZ4GP7xAOSaA1Kke/KyyheuMrYZWXjH5546GlmISY1rm6ggr2o0zXEhTtB5G39Yn86Lm2NEmSNY+zr5pW12csBbjMYYxnukxEDrM9KiycCpnYg7sA280he0BEAHuk+Bmc4+kfWg4UrLZwdSNR3qi5bKmImOsGmkUpA7MLXTC8vxGAf4OoHn4fWpgQFkZHbDXvVmn1kkkyPU4Mf08POntcmPhoUEtfukuSAQZxGSPDHyqMu1U7GgN1USCWAUCSTKwBEc/LNC7RsNaSVo6Ue7BCuOQSesnH0xRaaVOT/AGEEj3+Uo15rjsXJFpJMZljjHJnp9KbnJOuysBgjYMnxH5K3Q3dhz8TwBM4XGJ4jMwPCkDwTJm5xpsPrz+ytViqH3veyIDeHMsJkCT08fKKXDtKMgF46vT3w8vp5o27nvQ0ERJzGDMcc9AJ8Ptj9LdKfpqZHq4/Ifyk5oiq1XO3ukd0hQAsSSD49Jnmp+jukmYlga74uXhx806s3aB113Vh0tlCLqyJBjb3gScyD8iPnWoWAahN62V46tyTvWne6jjcQoliRxzKhDzM46nFMDTmBU7XMZG5prXb839eCv7I7LfebjjaOk4J6yB0Hz6U4MddlR4rFMyZGaqHbb2y6WVVXJEmSQgHRjtI4hyemfKo5TwU/R7XZS93h7+Si+n3ubRXcmwPbUADcRbLgwJzK7DMmAR51Ve7JotaFmdvWDfZMdmRpSy3FZr9yC5AkLLGEPWRgseASBODT8MA5/WOH/wBfyqnSRJj6mNw//by2CeuLZsv7yRuIySJmc8Ac4q/TWm1hNMszMlaJTU9tC0/kBz49VEnrBmaZJIGqePBGVnf7tLaPtv3lySpKkAd4mJnx6dajElqaXBdWygaPctXUWFO0QkySBLEDEAkzzA48qktUWSEXqa8BqlgHRjcuhSANoKbsSYgzlegxmJotJuyp7Y5oZHe9m/evNUXtSLZZu6sgOTu3Fh/DH4fDPic0i7KbUjYusAG/Dbb8o9na73jEs8jwPABkjjjM/Xmk1+bdKeHIOyNf6UO0nRz7pZnu7Z7qgc90ETEfUwaDiNk6APaM7u++Ovf70WbqndX229xMRgEkRyBUU8zYxbzQ71aja1zMz1Sbs/FAzBPSf0o2OKkykbJmx2epErcZSwnutGM5fwGJ+VEMHAqJ87gac0EDmPorNNpiDtcEYweQfMeootHApkkgIzNTr+72jv4HmBJ8Ke4jgVWGcH4dUs99Q+23BMHkTHn600O5KYRuLbfsjbvFCBHeJ5MYBwTxgZpXSDmB4u9AodquocbYJ6niev6UiReifhmuLO0oanVdROMwDx6/PH1p73WE6OLgUrcui5MkZM7TgnyJ6mortTNaWVp5qK6lSwQWiACNonhslsEwRnA9OlKxdUiY3BuYu338OH8/lKujycOM4nB+lNN2pmubQ2WzotpMl1BMyDIxyIj51K2uKoS2BQBVj2UncWG0tGQZHn3cGaVtvVMD3kUBrXvdUXV3XDsBWTCkjaOOM9eajOrtFK05Y+1rz4q7R6oByIkgMvSMHx5yaQcFHLESwG+R98EHFouVJcY7wxk8xPMU05bSBlDMwA7kvbBJdS3RSCAIz8KycKCfDOKQ1tSuoBrgOf8AJ76709YYLtDDc/eIKmDjpPMwTnzEU8VxVZ4LrI0Hes123H3QMNE8SxkFiCeQIjnjJqMngrgGUdYdvlpove8uIpZn7ghQBJ3ED8Mj4fOs/E9HwznO7Q8wllje6mjtb+Hj39yZstJUbxFwY2yGUFeZ6kzEcYHjVjBYKPD6N1J48fBROAAJo23nsaPv2EzrLTDaq28rjqUE9M5LeYHrzV5w5KCJwNku39f6Ttpwu4hZeR8UnywT1wSY8Yp2ZV3NzUCdO735D1U9ZqyAFWe8cY248SzYCnAoucaoJsUNkk8PP6cVjdoLfN0WQCSVWdo7sSTC4GCck+PpVLEStjcS7cLfwEQmiBbtZWsgSy42sRcWztLj4bZ3P8JHNyGzGFz14hZG6VwkfoOXNPxOKbBE6KHUk14c1jdoq1u4vfncZB65OCfAz485q3ZBFKhA4SsNjZOavtRURVc8iMQxB2xnwE1IZKGqrxYVz3lzfeqTa5aRVS8ouEkSASNk7juEQT3QPnPpQzsygOCnDZXuL4jX3209V7sHTMzbkWQrttDHukDE+OCT08KoYrHRYSPrJNroDmn4kisjjqQLrcLQ0151uhfdjcogsSe8xgkjoB3v7ipMHjIsU0Oj8+YVOSNhjJzaHhyA++iV7QuFtyv3VHdQ7h8ROXxzwZFW3HcKaBobTm6k76cOSJtbgWAF64xUW+7HdSGaN3GZBzmAKVXrueCQflpvwN4+J0Cvs9nwuxlHxie9hjzK/wDDIzwKAGlFRPxALszTw5bePf6q69dRT3baG7yNomJgFyQJjMD1p7nsYC93DVMY17hRccvf9FO01sMRADbQT9jHkTXJdMYr9Y1nUAloJvTjwTHZ3NB4WqrzLuCkEECAAOsyBHoJj/2rp8Mx7ImtlNurX33KRodlsbe/6SYkZDETgEAEAEgxJMAkz96lqtlOddx7pMvpXfapYjdJcmJ2+AAjPA/9hRoqESsZZAutvHmoa/sq28BVj+FlkgDBggcyMz+dBzAnQYp7dSfEFIdkoLYJKOWEjCMR4+HMCfrTG0FZxOaU0CK8Qpdp6+NpMzB4iDPSTmYol4Qw8F2lbqEMN0nIOMgLPEcxzQOhU7XAt00/Kva2jMSpAGCcGf8ALBxNSEt4KIOe1oBHvmoa7YBh14xzun0+R+dJ1J0OY7hIXCWZdokz0H8qjcbVkU1ptagvEdD8jT86p5Af6Vx0at8EluTuwCvQgxESPzpVeyj65zfi27ua2+zLTlSoIYLyRBUEj4SSQBx/c0bCoSgE5tvl5p73FpW3gKG2mQxaIjOGmMx4TSOW1FmkLa4LO1+pO4e6GSDlcyfM9fU0PBTRsBH+w6Dmse9pbatLku3dLGQFGYAyDuOD9KZkaD2ldbK9zaYKHDTXx4UFYLiNJRjJYAeR70RIEQB+YzTqG4Kble2g4bD8evvRR0iOqqUhhuJILAYXiAc8qD8qFOAsJ0pY4kO0NcuanqDqApurbAJiXOzft5JnBjMRHSojm3pMZ1BcI3O24a1auQq1tJSd427YhYGSucAcknOB8qkppCYczZHUarW71/nu2VOtVVCsAVIgkqQABA7uc4BBzExxQOmqkiJcS06jv+vv1Vtq0luLrFiAJ6bs/DPWTM+VPDmjUqNznSf6xWvs92iha7W3zsTc448R6E9TMRREl7JzsJk+I0F739y+Gt8ADa+CCGycYM8UybEBsbnP+EDVHJHAQ/nqPBO617qqAjsenOSPE5EmIFYUPT0U8n+xmXkdz9FFh5RqCaHyWYumKIoYXFVQrPDbdxb8IByo6d0TArdINKyZQ9xqiTYGl6Dj/eiWssG3AxKuAFbJY7gyyT0mBHWKcyi02pXAtojiOHDSivP2XetPunblRjvkFjngd3k5/nUfVuadURiYpG1vp4bL1pRvuOxJ7oKhSI29NxIyYjw+VEAAklBziGtY0cePPu7kwO0vdXLZsy7tbLXw0g22kkDf1wfqQKyukujRjCNSK80eoDo7c6qOlcfJLXO02uMjpO5lbuDMERxPJielS9H4NmEZTNSdyj+mYwOa7axqeKbbT3IRrwXYoMloPxzAK8k54itGj+5VxIy3NiJs8u7v2T+lt9LZ7hIzPwzkkAzzHynjFSNvYKrI/i/flz4e/qqk0NzcQ7Tb5xAY8QIPHnjxFM6t167J5mjygtHa+in2d2Z7pw7MDIYYEATGOfIdB1rE6ddLHh6ZdHc93LzSxGJ61mUDihrrsNCoxJgd0E/bg+fnVP8Ax+OUEyX2dq5nT6IQMJF2PNY95ma4rC24LGDIMR5AjgdfGK6QntWtBjQIyLFDX39lr27piNzFQAogAmRHTw/X0qUFUHMF2QLOu6Z08DaJBYTJIIY89OuR49KktRPBN8Bw5KP7TunJjAAzjqAxHAM803PaXVZa9+ite6Z7ssYEAFYH8Uyc9fp1olyDYgRroq9Nf3fFtIk5JkSMGPOZE0273Ty3KezYUjbtOVLbTHG0mec8RPTmaXZQBkaCB9PdJfU2327QphjGBMZ8QSfqKPgE9jmA5idvfvVY57PHeLhhHEePiMcYNRnfVXhiNgykxobK45XdK+vUtI8M/kKApRTPcAeNa/x5/kqjU6M7jF1AMQG3huByADzz86jJ1Ukcwyi2nyr8pu1+5HqP0qbgFC7/AKnzXat8K+q/7aI3WY/ZV6j47n+mfuajdx8FLH9/wsofAn+l/tqwz4fJMd/0d4/dYHtB+5teo+1QzbBaWC/7O98Ul2L8Y/5/+hqYxWcV8B8vqE7qP33/AIf0p53VZn/H1T/bvx2v9S3/ALac/ceKrYL4H+B+6X7a/en/AEn/AFpsvxeSlwn/AC//AKCzn/e2vRPsKifurg/5u8St7X/CfUfZaB3WXB8Q981V7O/ux6L/AP0qWP4U/H/GfP7KHZ3xX/l96qdIf/DkT5/gjTCfEfQ1yHR3/dqgPwrJf94f8yfY13h+JXx8A8D9k9f/APpG/wAx/wCsU1/wlRx//Jb7/ardT++1H+jViTc+CgZ/yj/+yztf8R/1B/tqo/dW4vsfus/S83fVfvcos+JytSfCz3wCb7I/c3fS1/13KbHumYn4h5/QKF/95Z+f3FSO+IJjP+b1pez3xXP8w/3U+Lcqnjvhb4FaP4W9T/01I3iqo+Ie+KsvcD5feq+K/wCLvBMbv75I6X4R/m/WqfQf/wAJvn9UJN1Xc4/5f1rU5KYfhU3P3rf6Z/SmfuTh/wAh4/lQs/uv+Y/al+1F3/TyWbe/eH1H3aouKvfsHvktnUfuf/1D/qNScFVb8ap7M+Bfn9zSGybJ/wBD5I6T93Z+f2NMZsEcR8T/AHyR7U+If51/SpuITIuPgUo3wN/qGk7ZSD4h4LG1PNv0f7iqr+C0GbO8k3oeG/zfotRKOXh74lf/2Q=="/>
          <p:cNvSpPr>
            <a:spLocks noChangeAspect="1" noChangeArrowheads="1"/>
          </p:cNvSpPr>
          <p:nvPr/>
        </p:nvSpPr>
        <p:spPr bwMode="auto">
          <a:xfrm>
            <a:off x="155575" y="-16301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6" descr="data:image/jpeg;base64,/9j/4AAQSkZJRgABAQAAAQABAAD/2wCEAAkGBxISEhUSEhIVFRUXFhYXFxcVGRcXFRgYGiAYGBcXGBcZHiggGRonGxUZITEiJiktLi4uGB8zODMsNygtLisBCgoKDg0OGxAQGy0lICYtLy8vMC0rLS8yLS0tLS0tKystLy0tLS8vLS0tLS0tLS8tLy0tLS8tLS0vLS0vLS0tLf/AABEIALEBHAMBEQACEQEDEQH/xAAcAAACAwEBAQEAAAAAAAAAAAABBAIDBQYABwj/xABFEAACAQMDAQUGAwYEAwYHAAABAhEAAyEEEjFBBSJRYXEGEzKBkbFCocEUM1LR4fAjcnPCYoKyBxaSotLxFSQ0Q2ODw//EABwBAAEFAQEBAAAAAAAAAAAAAAEAAgMEBQYHCP/EADgRAAEEAAQCCAUEAwEAAgMAAAEAAgMRBBIhMUFRBRMiYXGBkfAyobHB0RRC4fEGIzMVNHJSYoL/2gAMAwEAAhEDEQA/AOKFehrmEaSSIpII0UEaBQXqCSNFJepJI0kkaCC8aISQopL1JJGkkvRSSRC0kLXgKGYHikgRRSXgKSKUvdqWVMb5P/CC35jFU5OkIGGrvw1VlmDmfqG+uivsX1uLuQyPt6ip4ZmTNzMKhkjdG7K4KVSpq9SSXqSS9SSXqSSFJJCkigaSIQpIr1JJRNBEIUkkDSRQoIoTSSVoophRpJL1FBSpII0CkvUEF6ikiSBkmBQc4NFuNBEAk0FUNSpMCT9qoydIxNFgEqUYd5NHRMavbbXcXBE7cZzVHCdPR4h+Qxubx1pXcR0XJE3NmBUFYHIzW4x7Xi2lZhBGhRNOQXqSSV7Q1T2l3hAyg570EecRVTFTyQtzhoI46qxh4WSuyl1Hw/lI6jtI3Fm05QjlCFz5qx+1Z8uNMrLjdlPLT5FW48II3VI2xz1+YSDsx+J2b1JI+lZjpXu+Ik+a0GxMHwgDyVaoB5VHmA1Cfkc7QrT0eudUYllIWAA0lpMxEfh7uZOJHpVuPpWSJwjIJu9eVc/FU5Ojg7tbKrVdpG6gUdwz3h0YeR/SpMR0iZosvwnj3++SdB0f1Umb4hw7vL7pUWhwBWVnWuIbCZ7Pv+7eeh7pnpMd71FWcLO9krSHULF945Kpi8Kwxu0s0a8VvGuvXLoUkV6kkvUkkKSSFJFA0kUKSS9SRXqSSBpIhRpIoGkkok01FClSKtFFRlSpJLwooIikkjQKCNBBEUUlnau4WYj8K4A8T1P6fKufx2IL5MvALSw0VMsbn6clGzchgR0IrPLrVlsdLV9pbVvbsU8kOqrkyQJEeGKp4DEOkeY2Ms3R8FpYqDLGJHOrs+p/pUaSztGR3jyevkPCuvweFdDbnHfguZmlDxQ9V65q7amC4nwEn7U+THYeM0533+iUeEnkFtaffipJfQ8H6yPvQjx+HkNNeL9PqnSYHERi3MNev0VXaOne4uxWCg8zMny9KdioJJm5GkAcUzDysjdmIs8FlarSJYUSxZ24jAHmeax8XhIoGaklx8gtXC4qSWTsgBo34qpGFYxJC3G5HarzJuYeHWgHUE97L2VWowfhx9TP0qWIl2g3VKaIt1Ka03Z77HcqZAhVIIJ84Plx51px9HPMbnuGvAff8Kg/pBrXtY06cT9vylUvjrgisZ0ZaaW0ydpCc0duW3P3FXktiSeFE81o4TB27NiNGje9L7lnY7GdnLDq48tfNaw1KngGPSPvWyOlMO3Rtny/Kxv/ADp6t1DzU1cHirkOIjmFsKqyROjNOUqnUaFJJeNJJRNJOQpJL1JJepIoUkkDQRQoooGgiomgio0rRV1FRI0kkaSSIpII0igjQQVd7cQQv1PSq+ILy0hnqpY8oILvRZuk0Tuu6QJ4nJjxrKj6NdI3MTVq8/FNjdVWntNowvJ3Hx4q7B0dFGO32ioJcbI/Rug7kyAKuxxsjFMAA7lVe97zbiT4pPX6vbutmVLLKsOPQ+HhPn0qhjcVlDoiaJGh+3crWFw+epBqAdR9+9ZmnA8PrXMLqAa0CfsofGo3OaFK1jzxTmom1bVyQ6kTA+JeefHAP5VpYDp5wcYpWnTY+HvTmsfGdD3/ALI/NWLtdZwysJzkEV1QLZG3uCueOZjq2IWXrdJZV1EbQRJgkdQPQdaycVBhmSBrhQO60cPicQWkg2QmB2TbxDN/4hn8ql/8rCnXX1Q/9XEjiPRM2dGqfCM9Ccn5eFW4MHDBrG2lWnxs0+kjtFNLgYSDIz+WKnY9rxbdlA5paaKU7V06tbZiBuAkNAnGeaqY+Nhhc6tQN1ZwkjmytbehO3ikrbG4VZjMCBOPU+E5+1c3iMTJI1rpPXmt/D4VjHEMPlyW72B2b724FJxEsfLy8zWPjukf0sJc0anQe+5WZIQBZW37QdnrZiEULcXBjIK87WPByD51n9C46XEEl0hzMN773zUXVNIIc0G1ziPI/I+tepwy9ZGHrl5YzG8tKlUtpi9SSUTRRQpJL1JFCkkvGgiFE0kUKKSFAoqJoIoUElcKcmI0kEaSSIpIIzQKC9SSQdZEePPpTXNzCkWmjakKcgjSQV2l0zXG2oJP2qljukMPgo+sndQ+Z8AnxxukdlaNVXr/AGW1Tu7bRttpODLNA3EIo6yYzHzrj8T/AJFgMTO0lxAOnw/XlfPVb+Fws0ERAGviuctXZzNF1rUYRSe0uqxGJ6eI/mKqvZ2rVtjhWiY1GqRF70eGPtFPijzm1HLK1gorCu3SCBZuNtUyuNp7wBYRPAM1pmeQABpIq681imKMuNi7TDPdcI9wHIgNthWgk4PBPpRkxZmPacC4DXn5hQxwNY4hm1pS5dgbG/Ce6eoB6enFHriYww8Nu7u8FIY6eXDjv396npg7sqWyxZiAACZJPSKjfP1bC5zqA31TcgJ1HyWhp2uJgMREgqRiRyI6Zp0HSEkYHVu0+SkkwUcosjXmnbWpW5/h3AM/Q9YrbwvSEeK/1SCifQrLxGDfh+2w6D5JxOwzqCAnc243Ad0DwjEnyql/kOLwmEgDpD2v2tHH8Dv/AKSwMsrX6a3utb2f0Ops6u5ZthTbQWy9y6pJggMFAUiXO4+UCfI+fY/EYfEYRkshIcboA99E6g6afZb5kLmjMF9PXQpetqLiiRJGBgGOh9K5A4jqSTGTfHXgp29tqq/7v2uDbRh5ov2ipWdLYpnwSOb4OI+6ruwjXGyuT9sfZRLaG/ZG0D4k/D4yPDAOOPSu9/xX/LppJhhMYc2Y01x3B2APMHnuO/hmY7o/I3OzzXE16gsZA0UlGiivUEkKSKBpIhRoor1BJA0EVA0k5CkkrxSUaNJJeooI0kEaBSRoIL1FJGggiAegppc1tWUl1HsZptwY+cT6D+teZf51iD+pjj4Bt+ZJv6BavRpy2eK7OxplHA+fJP8AcCvPnyErWzSPO6+c/wDaB7L7Guaw3rSISIQWypJOIlZ3MeSSBXW9CdK21uGyFx55vzsAnZXMF2uAk/xV1NDkn53c12Sey9y7omVRN0KLgEZYjJTHJ2kj1ArGPT7/ANQ2JzgI7y8AO5x8+PJVRh80hk1J9fRP+x3sUIV76b2IB2kSi+RHDH1x9zndK9NussidlA48T+Ai6Jxavomq7Dt3rLWbi91hHAlT+Fl8CDkVy0ONkgmEsZ1Hz7j48UIWUvgmu0jW7ly2/wASOyN6oSpPpivUsPO2aNsjdiAfXVCSwaXVf9mnZdprxvXLltSO7bVnQOWPxNtJkQMD1NYP+R4t4jEMbTW7iAargL+vkotRQC7Fv+z622ovXLpYo9wsqodoAMEyYJPeLcRzWD/780ULImUC0USdfDu2rmr0b+Cwvb/2OTTINTp+6iiHBLGD+FgTJzx4THjWn0J09JI/q5TbtwRXp5bqSSEluuy2PZLWObaBrA93GGVoJ4yEjM5zI+dSf5ZhsOzFF0c5c86uBF5b2Ga/QVoOKzOjmHLTxp9V1tvs8B3cAd9gxAxkKifPCCuNfN2WsvYfUk/Urakw+tgaJ7SvBk+keFVnixomQxvBJKdERIqDVT5Vmdvge5aeIP2NXMC5zZmkGiCPqFDiwOqJK+MtorgMbGPoCRX0FF050fI3OJmjxNH0Oq4brWHW1VcQqYYEHwOK0IMRFOzPE4OHMG04EHUKFTJyiaSKBpIqJpIr1K0kKCKBpIqNBFCkkrhTkxSoIL1JBGkkiKCCNJBepJI0kk12Zc23UPnH1xWL/kUHXdGygbgZvQ39EQ7KbXe9j661vdERRBG9hAloE4Hh4+M14/0lBiskb8Q4nM222STls1v5kdx8h0GB6l5NDVbYvAQMVjZSVriMAWsb2t0a6jT3LLYVhO452sMq3PRgMdRIrQ6NmOHmbKNxw5jj8knR5m0vhhUglSRIkSMgxIkHqMc16RuA6tDqqrCCaX1P2U9oGusVtLAUKWZoJJM90DgDBz9q4jH4AQgGQ2TdDw4lSMuJfSrEEdBXLPJtGU5tArglR2q7YzdL8++2ts//ABDVACf8ZzA88/Y16n0Q4foIa/8AxUUxyvNr6P7Eexq6dVu3BN9hLE5CT+BfTqeuekCuQ6X6ZdiXFjDTBt39596Ku/M40Nl3yWsTXNFyuxwlwtI+0PZ4v6a9ZIB322XPiRj6GD8qs4HEGDEMlH7SD6FXmxkxlncsH2RvJctI68FQR5Rgr8iPyrW6YhmhncJdybvnfFQ4LJIy2/13LpFWsQlad0gRNIGkqVF68E+JgokDJgSTtAz1JgDzNStYX/CLKhlHaCzdfrQ82yYAmfPj+/lVmKIs7QGpWR/kErIsN1ZOrtN+HH8LE7TuWEG7cABz/IeJrUwOGxOJkEUbSXH3Z5DmVwj4Y3ua2I+K4XXag3HLwQDx5AV7P0XhI+j8K2DMLGpPMnf8DuC0Y4wxoaEuM8Zq+2aN2zh6p5FaFRmpAjS9RSQmkigaSKBoJKJpIoUkUJpJK+io0aSS9SQRFIpI020EaSC9RSSt3W7GC3BAPDj4fQ+FVHYrq35ZRQOx4fwrDcP1jbjNkbjj/KlqNcLbAQTIBlTkf3FR4nFxsPVvFgj5FCLDGVppa/s722iOWyyn4gPiB8YNYnTnRLOl4G/p3APZtfLkeXdupYXPwr7cNFu9s+2Vm2m5Ldx24Awqz03GZA9Aa4s/4fjou1MWhvcST6V91uxdKRv7LbtcN2t7SarUShYIh5VZz4gscx5YFaeE6Kw2H7VWeZ/CkfLI/TZU6axbDNZk3FjcrRtI4DRmROPp510nRUoxDDFM3vrl596zOkGOgLZYz/K632I2WbjIWMPt27o5E4nz3flWF/lnQhZAMRBZDbzDkDx8uPj3IYfpEyuDZPkvqumMATivK36nRa+Uu+FN7FdSCOo/KCPziocxYbCsxx5dV8K7d1DXNbqd6wwuurQOiHYP/KozXqvRZjjwUTWDTKD5nU/MrExbHvmc6+P02X0b2U9skusti8At3hWGFuEcgBohozHXp0FcX0t0I7D3JEbbxHFv5Hf681YwkvXCnCiPmu1e8FHFc2GWVrRx6Lnvart0aey7Z3bGKYO0thVBPEksIHJAJ6GNPo7AnETNbwsX4cT5AHXb1Uj3COMu41p4r5Z2H25e091fdjGCyGFVl693xj8QzxzwfQOk4oMXGWScNjyPvcLDwkMsL8zPMc19f0euS6odXBHBg8HBg+cEfWvOJ8O+F+RwXQsNjRW3byqJLADAkmBJwB6kkfWo2scdAE4d65P2k9pkW072mV2W57oLE98ZJjwEGDxNbeA6Me6QMeCAW5vEcB5qtNiGsYXN1o1+fRcrp9bevQ9yVQEM7JhtsgMc4gAzmcDEmK6LD9GxZ8pXM43CtlmdO82TpR2A5D2N1TrNFdEq6G/cuHan7M1ybRENDlgdtwj8BSQMyOK14m/p2ljDQPL3qlDh4wOwK9PfzW9Y7Ps20JBbYtp97lrD2bd+CNt66Tva6GKwAuJWMbqswv7O2vzUhjs2T4fwsntHTX9HqLdx7Qv6O4yAsBuADESwb8DZLAnunjpAtOmzNthT48O34XAJjt3svTvd7l5bYMBSRuVyd2IWSpEcnEcxibOD6RkZq74RuosRggKDdzwXMXrbIxRhDKSCD0I5rpo3h7Q4cVlEUVCnoIUkUKSKFJJRJpIoTSRV4pKNEUbQRpII0EkvevBHUnCt3Sf+L8M/nVWSTq5Bex081KxhewgbjXy4qdnVqzFJhgYg9fMeNOjxDHuLL1HBNfC5rQ/gUxU6iWZ2rpVjexcx0EED68CszHQMrrHZj4K9hJnZsja81mI/Tp09KwXuJ8FtMjFXxVqyMgwRwRzTWSOY7M00UXRBwpw0Wro9ULoKOO9HH8Q8vA10OFxTcVGY5BrXqsPE4Z2HcHsOn0SFzs+4GlUYjzKk/lWbL0bLfYbp4hXYsfHXbdr4FXdn7g8lY7pWD4mD09KqwYn9G92lmq8PFS4kDERgXpdrRGiZxuuNA8D4Z6fKq2Innn7UjvwoG9VF2GDVNaHXai2yIt68qkxKM2Bn/wAoEmAOJrKmwMEm8bSTxoK1HLl4lTv9oa/u3P2q8drYO8qJ5ysgHzkGo24DBgFoibr3ffh5KX9W4ncoaLSPeu3Ll26XuuCx25YtgDgbY6Yq1DCyOMNaKa3YKCaUvN1urdH2Te1bC3YtlFE955wOvewY9BxPSjI6Nov+1LDA8GzouxXtc6G2tlrz6lxghoO1TIB3EBrnwkGCY8+vNYvomGZ5e0ZT3fj+lswyivukvaP2hS6y+7AYFVbvKZRuSuYyVMQDk9TwV0ZgHwtdnGt+oUrnjSlVovaK3tuI2ltG23xKwunyG7vEEyDIgdK0urIIv381GaOx9+ijfvW7Fz39hPcl1HdRi1tgomdsQTtDYzx05NaeD9QMjh/HgpG9kWj292/c1FlLdom225/fEbSV2Qe6wJgncGnkRVPB9HMgnc6TUaZe++Y7tuRQlzvb2dFm2ewgboVV+EKAQIkHAhTOAxMyBxnwrYfiM7SbVBmG6oAFdYunWzDbSCreGIyoYqB/zdRgjpRw8oDrr8KCWDMKUddpxbP/AMsFsX9Q5Vrtq012Rgj3ii2yEF2g7thiTJgg6ucu7R4d6rtbXZWe13T3W1WlX3V63aslxobFh7B99bgNcF5BO7cWEKTIIAGJpzc4yl2hPFPoEEhHszQ6s2GQrbtOQCunU3US1byALgW53naBgmcSxJMBCVmahqpOrdWpWRo+wtW2rti9bFtFaSwhUA5meT881LNKDHlalHHT87jaS9rbQXV3QCCJBlTIOB1FdN0S/Nhh3aLDxjalKyCa01VUaSSFBFA0kVE0kVEmkimRRUSNJBEUkF6kkq9VpVuLtb1BHSq2IgbMKcnxSuidbVzfaena28MSfBj1HT5jisDFROjkId6rZw0jZGWPRHTdp3U4aR4NkfzpRY2aPjY70ZMJFJuK8FtaPtZH7rDaTiDlT5T/ADrUg6QjmOV+n0WbNgZIu03UfNK6/shlJNvI/h6j08R+frVTE9GkdqLUclaw/SANNk0PNJ2FYgkggDqcD69axnaGlsMeC200l7NvaolXBLiZK53A9Igj6edOwr3RYkSF2nLu92ocSwPhLa1Wjc1Jbg7V6/1P6VbxnS0kttj0b8ysyHBNj1fqfkp6Owx4Bjx4mspkZJU0rgN1q7EEqWyPMADxz1xHFT9WSq+eitfsjsrUEl7en7hKg+8WZWfAiFHmYqJ0zIxQNlTdTJJuFPs/2N1d1gbxSyvUuZeMzA+vUVRl6TgZ2Rr8gtCPo91W4rrbfYejsWzatrvubWUXGg7Xud1SFOFO4jIH1qtFjetkyM2U5woYC7ZN9t6hxvZYEITEA5Bgs+dzABTCR+WVdIwDbdBmunBcN25ols29/eZ7kRMAhSSw3cQxUKSsQN4iDkmGMk6p0koGizeztM77ZWFYgSQcz6ZiTHOcelXWQhyrOxjm7J/R6YgGD3W3DuCRBGQDJXqcc81DiMK4C2q1Bj2OOVwV2mdXySgJEFWB2jcQq7iTgyrgdDwRmapbK+n9HplZGXIO3usYJuFtwJU8AQsGMjbxk1SykvzE/wBKcu0qk3pJs3G3jJJYRGRJaAOgE+cQw4xThG6gPdqNwB1V1rUwO+FPK9RmdpJb8OCD0I38RNSRgsuuKjfGHbo9pa0SqpvKmJZGK5gDCCCTMCMScYJrSz69nkqow4q3c09ptcJfJDb5yfiXaDM4XBYTJmOnEkO03TOqrYJldWU3B3AySSY4icNCiIPieD1otbLtm35BI5N6XF+1ftdvU2dM2GkXHAiR0CGfqY9K6Lozogk9ZiB4A/f8LJxmPHwRev4XFgV0zWhopooLHJJNlep1oIUkUKSSiTSRCjSTkKSKYpKFEUkijSQUhSQUhUZKaqdXpVurtb5HqD41DPC2ZuVykildE7M1c/f7Ma2e/BGYIPMeVc9icLJDVrdw+KjlNKixfQAhkDyIGSCvmI6+siqUjHmspryGvvuVsPbrYtbfYOt3KbZPeXjzX+n8q6To3EZ4+rO4+iwsfBlfnGx+qd1VtCNrLuk4UTJPlFHFsw0bS6RoJPqocO+YuDWOP2U9B7LagjcbYtr/APkbazA9ADJ+tcnNiIw7Ugdy3Wh7hQsnmtD9m09s/wCPdtpAkqim4y84gTH19aiOJb+xhd8h805uAlcO06vmVp6btDsw3AA11zwvIA5BgDvBjzP9ahdjMU79ob81LH0XCzUklb+l1SWXCWdFExDbkzMATJ3OODieRWfIcZMbc7yV1kGHYNAFq2u0dTcVluBFU7gQ7JkZDDbMgc5ng+hqJsU5+Jw805wjb8I9FS3Z1xJDXz3m7u5goM90KLsNJnmYIk9INTf+bE8kg+iYcQRpSf1Gn2kNbe0WckZ+FAFYl12tyAOMk9No3VZZCI2ktFfVRF+Y0dVmdpXDchEUrDX1t7T8eB+JgoCMFVdvIyBHcBmyB2qaDltc12z2st5EEd5G7pA3lmYmdi4HPA4zJ6Tcghs2QsvEyBrqBSloi4dyM9xrSd/3dm1cbe0qm24mJWQcYhTkmr4a0aKnbjqtrsCwFhiwwdrblW05xIBFskNxnr84qrO8BXoIyRXFXXdH/iaaFXaGaEuMCpNwtFwSTAJbbIG1WEGTAGI5vEcfJbjTuOQSenV7fdUQQ5EfhUYPcaeIyY4VgY5NRlgI1VkOo9y0heDNN47BiHAEAjdMT6gmMkyelPY0m70THOA2Wbqe1FtNLAsoIjavBjgkxIIaP0wIngg652UEA9+yhlxAjF0SO5LXPaeyCdtp2U/xRujwOSJ49a22/wCP4jcOb6n8LMd0zFyKp1Htfc4tIFGDmScEkdfPxq5B/j9f9X+n5P4VWXpe/gb6rE7Q7SvXzN24zeROPHj1J+prbw+Bhg1Y3XmdSsyXEyS/EUpVxV0KForxoWko0rRUTRRQNK0VE0kUJoWimhTlCjQQRpIKQFNJQUqYUERSQVOp0y3F2sMfY+NRSxNlblcpI5XRuzNWW3YZyFdenI/Ssx3Rjr7LhS0G9IitQr9Fo/2eW2m8xgAKu0DxkzMeQGY6UHRYjDD/AEjMTxrb5oddFiNJDlA79/knLXad5iVTZaYLkL3HIjEZ3Hw+eawsSJi49cST3rUw4ha3/Xskbtq4rMLmoYHcRHeJB6ySNvE8HpVUtjGzQrwkJWj2fpVaWcLxh3aWHgdq4YdY3eNVpJ8pygKZoK04ubVCtbZACNoC8/w7nO8EzgSMj1FQmXTW1K0ArTR3aFdneBzvYMpIErtJgqZEjpVYy6bqXKBsrdH2XZRVMEieQSpIOQsz5cZEqKqySPzEH379U8NBC6bsjWoi+6QsJmASW2kTtOciGWc/w1Lhp3B1BV5WCtV5+0Vu99mMSJA3SswYkZBBAPyxV6EZJiS75qu823Zcp23qU95ct2/ee6P7wOx2Egncw3ZgzEmd2BxFakLSACRZPJZ8+I4DRLJfBuoouKe6dgT44z3nBh0WMwI7sS0Zq8wADZZgaXWVZYsvcOxla+guEi4CgH8Ja0VBtW1MAwxYfDxT5HhgvZSRRZnLqxorzJctBFEKy2n+I8Ql3e2IgiY4zAmZxppMxy8N1swRhtOO6j/3cCNuG4AgAC4/vSC28XoA2kSWVgFYAENETTHhpACnY8j36Ku9ZuIT0wqsSLmxtpw5cjnI69MRxUYicDof5T+tbWyybfaVsOBcIDCDnyJwMHPIyDMeYqZsYBtRukW5p2sMsAL4AgyMDbGYzJL8dZqrOzKOydfeqLJL3XP+0vs+NhvWgMZIECRGT8o+9anQnS74pRFKey7a/qs/pHBNewvYNQuRrvbXNIUkkKSKFJFA0kUKSSiaSKFJFA0EQo0kU3RtQLwopKQoIFSAppKapAUxBeilaS9Suklm6jtu2phBv8+F+vWs+XpKNujBf0V+Lo6R4t2n1XrXabMAQEJLFQo3bumSeAM9fA1T/wDYf1mXJ799ysHotobZcvoHsn2VJIu21IMzu3AgiMQeIkHzmub6TxZMxfzK2sBG0QgA7LN9puxjb1DWlKOjJKjcEuBs92M+bDyHSodKVk5XdxXODTvaOCGt5yuCp6nrOfDBpxjzBQ58hpaWl0LKd4uggqfPDSCGzGDmfKq7m6U5OEnJbWh7ThgANwEGZkAjBHI8PAVUfhBuD6qwMSaohOW74eVAFtSQQI/EeThoXoPEmTjqx8LQBmslNE5Oo0QuXm2lZBkFeMwQRI70HnrTIxFG4EAoOLnBe1/aLqjEdxiO7P0JC8kx5VZweE6+fPu0bqDEYnq2ZToTssC3qdpMs7PvCuRwrRul3YQFWM+GPEgdOG/tAFLFcc3aVOs11u6fd3QyxcPvntFtogncoDgl0EAxIyuBxVlkdaqMngF0nY2kQ3Xs5JkLdQFWB4ZXDwOAdwMdfAwc3FzZd9lrYWG22FrHtfa8C6WQKFyBuLdWJED6CK52aUk5YxpzWiHtAt26q1ntMiCXYBRyWIHpTo2ynQblRulYuR7S9vUvsbNolQcb2HM9AP51v9FYBocTObPBvAnkSs/G4iTL/rFDieI8krotKzXG/wAJjmQQNrq0E+8UkzMtnyHzqg59EEmj70WnWlcFtdnOWyJlVEkpEjoQUaW8B3Tk9esjqdoVBQC6jSCVgyMAHdEkDnifLGOnhVEhkhJA48L379Nk+y1fNNXb23HX+FmH0JFemYSQvgY47kBchM3LI4d5VVWFEhSRUaVooGkigaSSBpIqNJFChaSFJFNgUrUFoxStC0QKSSkKaU1TApiFogUkLXNdt692YpDInQEEFvMz08qxMbiHuJZsPqtvA4eNrc+5+izdPaZ2CqpYnoPv6VnrRLw0WV23s92Kloq7EFzhQ2FY8EE+E8eOKhnl6tqz5JnSmm/0voOr7R/ZNONom5cA92G73qSeSBuxNUcJhX4uUMadNyeI98FcdiRhoczx4Da/fFfLu0LtxrpYOHYt/iOxMqYOIHkJxxWtiWwRf64xff8AZV8MZZv9kmnL8o6DW3CSFf8Awmkd6SzRORPniDWe80O9XiAV0PZfY128JW4qtJxHI8wDAPkfXNVXTsBp23jx5JwgsWCVDtjRNpmtoSC1zce6JACgST5yR9av9H4WPFPLTYHv5KljJXwNzApNtVdAYgSR8IDAE/UQPrWi/oIAEtN8hzVBvSBJFmualo+175P7tlOMttP0qoOgTIdRXiVZd0l1Y7L78ky2ra8dzEtHcBAAAYySZOAFALEnGB4imxYMYZpa06X6oOxBnILt0qxuEFrTG4yKFuIYIBO5d9wkBGt7VmDy1yTK7atNpEjuWppNI91UIu6d7w3tehbZuN3pHeKQ52jJWfmM02eTINlLh4w53cpe03tR+yW7aIk3riQzYBW0AFUSogtGB4DwmsmOI4gh8t5LNVpfNacx6sGOI0ePGlw2q9o9Q3wvtHkoH3Jqz+khadB6qs0H92/isi/fdzLszf5iT9PCpGtDdAE+k77OaZn1VsKrHMnau4hfxGIPAPhTJ3UwpzG9pdW2lQ6lDvYNaCnvEyrZEAk9CgAkgmR4TWY5zzCW0NTXkrdDNm5LouznE+8gS5YjooHwwpHPlJEADnAqGRxAN7ChR4+P4TLsroLF4DJBz3j5nrJFQZw8iwTy5D0Tj2QvnWsuh7jsD8TMw8YJJFen4RpjgYw7gC1x0zs0jnDYkqgirKjtCkihStJClaKBFK0VEihaSEUrRQNJFCKVorXXs25zt/MT96i6wKicRHzVTWYJHhRzp4fajtp2ZG0RQJQTFu1OZx6UFE59aKY01JN6xYnanZl1nPeK2IBMmc9QgPXgVm4mJ5cSTTPey08Nio2sGlv4aV6pzsDs1UUsu3iBOJPxAMxIAML6YPzyeKsTyufou27MCWVe5ftHYgXYSxIuOw7uwHn1nw9azpP9swjAsnhy8VZiiayMyuNBYGs7Re/ca7dcAnCgZCjooHlXR4LBx4WIsbudzzP8cFjY3EvxD7I0Gw7lyeo7MK5vXVkFiJBkgzIAxMnk+tYkxcx5Zl196roYJGSNBbsndKu5cwY7oEfhnjHjPrjmqpNFSOJBX0PsKwAiyBhQBziAJ73h1+lZTxnkrhypXA6mLktbqff3XuZwSqz0UHEDpPNd70XhmQwihqd1yuPxBkkonRV+6MwAZrSJpUMwrVT2+7hnkeEEA4BMgwQIieKqYqbKyhxUsAEj6Ct01tWLMRtLgHaxtBV7jFbWw5AJ3tOwyA2CecU2T3LYaKCX1OoW3cKXPfublgW9rOoNtW29/fDBnYWw3H4oJPSUChaN5tO9dPZ0dvS2lupLGO4Dhg3i3hHiMHFZzI5cXOGA9ncnkOXjyWhNiIsHAS74tgOZ5rk9X2Z+0XRdvOCAeBOSf4j4Y4HhXQfp4jlaB2WigPyubPSMjA7LeZ2pJ+yR7R9nFdi1q4AedryVA6Q3QVBNhc5tpVjC9KOjGWRt9439EnZ9m7n42QACe7LE+gwKgbgXXqVbf0xH+xpvv0XR+xvZIszedytwKQoBYSxjHdIkCIjqZxgVi9KuDMsA1O7u4cFp4GR0uaU/DsPufNaeotBG95c3F33MVLcxBC4+FR33gYlhgnbWbA5z2mtBsPyrr6BWiunHAzMA7pnEgyeoGBOOOM0yS67vkgCEl7T9pfs2mO0LvYgAEgKRgtMnwkfMVa6Pw2Z4NaDXu7lXxT7aWXvp3r5aiAkkCMmPL51vXrago1S1NFduAgA7hnBIGACT3mOMCrUePdDq42PVVJcGJNhRWwFkAjMia22SteA5uxWKbaSHcFEpT8yQKiRQtOQilaVo7KGZK1cez7nIX8xP0mh1gTOvZxKVdYMHBFHMpQbFhRilaK3DeYIh2mG56uGyRjwMdKo5tln5G5na7elJhbUgblyesyRHE1K15CiLqOh2Va6dZyePkB6k+lOzFPLzWiqZYk4jxPgeOKObROGuiAvQckQOfHp/OkZaSLLGm6j76SO9POBA/OousNp2SgdEtdusSASAPGQM9IPjkf2ap4iRzzlVuFjWi1oaNEd10t3fF4upI7pQWwHLNK5APEGI3Z8KLyGNzceCuwxlzs3JX9u6pruwWwVtWwFtqYgL4kTlj+pFW8HhepbbviO5+yqYjGiZ5H7eH5WXZthJe7MSQB4mMZFXbrdVnOL+zHusntjSm4Va2m+R3j/Co8BzOeRWdjGAdsDxWr0fKW3G41ySWl7hCncwnhZk+eOT+g4rLeM2oWwK4r6N2D2oxW8HIi2Bgsu7M7YEkiTHMTOJrNbhnGZgbxKlle1sbnHgFjJb2gnj7TXfF4Gy4YuzUN1J7hC7uvE5gdOnWmvkJCAaC6kE0wNxS7qxUBWRgV2qwIc5gSSSoJIwd3hWPNKXuPLgtjDsaxtDxSWhgGXVkNy6UUwffEXQ1ovuYkKe6Tgd0JAI3y0Y1NLQPwrR9l9PavsncNv3aBUbcGBWSf8AEDASZPIKgeGKbiXgNyXqU/DMfm6zgFZ2xrhdfuyRhbf8OOrCevMVfweHGHiDeJ38Vi43EnEzF/7R60kVYxiRIPIwxiQfDb6+NWrVMgXrr9v5QtozQo3GIOPPEcY4P9im2i4tbqa9+/dptNKUDPHSIwAY8MYn1pDRQGUPIba1dInvVtONosBG3KQDvZjHJMSDOPEVxXSRH6uTeyRXhS7jo8ZMMwd3zSdva1wk5JBHBAIcSQSIwQASD4dMARudQAGwVmrWtbtcGC3Mmc+X5RwIqnO4PG32Tmilzfb5W9da0ysVHdBB8OT8jOfKuy6LwzW4YBw1dr+FzGPxTuvL2O+HT8rk9R2DcQ91lYdOQfyEfOpHYRw2KsRdJscO0CCr7XZmoJ2+7g5yWXbGOoPORgZqMYaS6IUj+kcOBmzfIre0w91athiouANAEtIk5gYwM1oRlzIw0rBmImme5vwny4flCypcFjgDALQGZvTgZ+1WYnkjVNfTTlH9BQCk4wcxPn50+62TiQFYbK8gxPofPpTcybmdsVYLYUfCJAkHIz4R/SgXlMzEnfRK2dXKtIPl1YdCcZ61EHKd0NEUffLVTW+AsoF7oG4uIJPiCfn1pwdQ0TSwl1OvXav4UF0DNLSBnzqVr9ETM1ulLd1GidgdjiMFZM4jPSBOfr61AWngs5kzGntDXilbaFRt27SBOBiT0H8+M0BopXEON3doazQ++jOAcgEwSP8Ahkd7zpEWU6KfqeHvx5JbVttXbG2DA5I2jg5wQfKjmpSxjM7Nv+UiQSMZH60CrAIvXdWW7OIBAPAAzk+MeR/KKB2QzWffyULVtSf8QpKnAfuzcWCoMY2RIJiMj1qtluyVZBIrLx86HHvWho9ti1tdCl25vDbnDtbRih2qwGN2wkyThx51HEwSuznYbXz/AIUuKldGDGyiSNa5Kq9aII7wjuk5iI4HjwPzq9qstjwQdNVDU2SxVAMBZOMD58etIiynMeGguO9r37KQIQd78oHJnzj8qBZmBaiJqdmJWfo+yH9+PeBTaBG4kd4GJBBA3TMcHg+orLlwsgBDQtmPpGGgXu18Ftae3dVGV3Fws5O5Rt2qPhUYBKjmPIQOpkweDyOErxRrTu5lVekOkWSDqozpx7+5UscCMgsATH4j0XzrTtZgGvl8u9Su3xaXahBOSdzBBu6d44GTPPTpUUrsjU+CPrZA5w0WODC3bVxXZwFu3NskkqQRbaPwlXLMRxz+GqJObUe+a2msoghP3u0m015PeJ3Gm5cY7LrE3dv7QbdwiVK/BCkQbYnnKDWge/JHK52x9O5bGg0J0uiuksjXCy2gEM915II8yomOgPjxBC0TYgP4Db8qbFv6rDGMEAnf615hIfs6bCJYnHwkyJ5xGMVsmlzXWPz3pXer0twBOZyCRAH4ePHIpKMus6aefmo3tynYFEH4QuI55IOMmmG0W5XDMT43/SChyWZn22reXJz3cHmcnjwH51BPOImZuPAcyreFwzZ3BoG+pPJIa3tW+7H94ouHbaQglV3TDlgTg5AiMA4xI5vq2nV2vEn7LrmnKKCs0xCMLLQpXbdvbxc2gYAFpv8ANwOkmOtMc0kZ/T+U8HWltantpbPurBZdzAwFBjbHd5yMiBNN6OwQxLrf8N+qr47EuhYSwWVi+6jLNBnI5n1NdmGgCtlyhkLjoL71dZcvIBG3BME5844njPNEa7KJzQ2id/fFU6hFaRJSMiDg84JnHyprgpWEt13VDqYkr31E84Ax3hB8PHw4pjjzUgI2B0PuldZuM43sgKkHiMQe8c58M05jtNVG9rWHKHa+6UyyiQne4j/044wetOzptE0Xae9/6XrGgFti0905iTHkSJM00No2k+cyNDePv0TEtBJDGfLMdJ6n0inWVFQugQsDVsu6UDdQdw2jPA/pURIvRacYdlpxH1SeqeBkySOfXyppKnjFnTZenAlzwI548sUrSrkF3Gr1QspguGECCBHIBP5dKcX0ucjiMztaI8VXe7Q3Lu56EweOmM4zFODrTmYfK6ln3HuH4AVIkQeDnieCIjzxS14K2AwDt6/0rtWe4Nzd4CCAZ+VPqgo4x2uyNClfdqoO58wNsDGfH503xU2Zzj2R4qB0ZuIEt3FBJyzA/CJDHugnz88/NjwaGVSxyNa8mQV81N9IDeL7t4TuWwJ2KiyFd5ySYnaMScnpVd0T5T2tArTcVHA3sakqw2VcxckxJY/iP9meKshoqlnuleCXN3KCbAkBxuMDJx8/79KcCKQOcu1GgVhRlChnAmCQMjwEH0ikbTbaSS0KKe9JI3DnhfAgwPTP5YotJRPVgXXqmb2kY7VYjb4TJ6eABH9TScomygWWjX36pj3AKiMQMEjA54/4ulC7UWch3v3SUtbXkYZQw3ER1mIU9BEeNJuqnfmZrsSNP75pXtdlMlkb3aDcMkMzDlIJ/hAJxIGfAGtiHG6BV3ARkC+J9/lLWbTtqBcVlL23JeNqEkFvciZgzCp4ifASK8d8PfNaji2qKc7AtlbbPetoUBYqlwf/AHohZBzgfEPAR1qAnrperadOPgrL3DDQ9Y7c7e+Sc1O64AxJRmzJIxOT+QPArXaA1oDdAuUMpMji/tc+9Lqh3RbbBIDOu7d3RJGREkjmnXronFwy28bbA1Wv4XmuuLjbgNuSDgj8IB9c+k0C7VINYYxl3/tet61nIUYywnpieWPX0/WgHWdEnQtYC493ukhrLt1bluz7ubIdblx2VgswRuF1sKFUxIODug1j4x2YuHEbD3zXTYBgEYcOPv5Ki3YuWF2or3iWce8RhvRGZYgfEGO0NJAALGqZpxs6dyuhaej0gs2ntqguKm5gbkd+5+H0UdI/Wlh4pMW8luw3/HiVFi8THhWtDjqdvyuW06X3vhnVy5ZSxIIPI8MAR4dOK0IoKIYBQCrz4iPqnOzDUFb/AGhrAvnHPhJ+ZnrWs94CwoYS5I2bkfwmSMZ3fP8AvrUTXKy9tq20+5hzI68enjP0p4NlMcMrVYdSCIc91eI4PluFHOKpyZ1RBtu597Jb9o7xKjJgAyREenP9KiJ10U3V9kBxW1bvDDbiCRABxBPMcRxU4Giz3MO1JEtcBO+TgwBnpgzx4ZPhUfaB1VgCMjsomSCQxUJxA4MGBJ6Z+poWhoOF2qO1NXtRQVLg4DEwPy5PnSc6gpcPFmeaNd1LBbvGePTgVCtIdkUo3QQSJnzpFFtEXS7TtC0GHxEsBEmOD1M8eoqYttc/A4tO2hR0gde4cr6HP9/yp7RwQkyO7Q0KruOxOAAB04xRsp7WtA1Vd9ZxMk87ek9SQPlTTyT2Gta/lNDTkoETYWEyCCR9T1/vFLUigoOsAdmfdKVjRXFYyAwIAAEAZyflMZpU4IPmjc3Q170S18sx92oYD6HwmP4QRj+tCydFKwNaM59/zzTmo7PYpDXJYDJB+fOBGeTRdqoGYhofo3Q93vVRtdkWbe0s7M2DIEjgkQMzwOablaN0XYuWSw0ABMPfVxubuhZjcO/u44JgdafYItRCNzDlGt8tq+qoPaKyFUkkEAKQsmcZAHI/nxQz66KX9OaJdtz1Vqa1cB43sAdrDA8o5GfsT0oZr0TDATZZ8I4rL1vaLBii7TvLFAswvIkjxqMuOyuRYdpbmdYoC74+a9p1NlGdrkwokCB/ygsOZbw8807VjbtOOWZ4bl980tdvQE1DqAgV4UcPcZnBB8okknwFU3AEkDzWowEDRHRaYG77i1PeIe4XglcSQxHRAWHjJbyAa95Y0Eak7KdjQ4ku0aN1tNrhqbzrLAKoS2p6KIBbH4jGfpxFWcNCGXzO6x+kcQ5+V/7Rt3clJ7TAEKD3VmTzOccT045qzSzg5t2TufZVtvsrJZmIxAA4A8J6njoOvrTg3jaY7FftaELupVAVERhZIyx4MLiTH95olwCLY3PNnx8PNU32tg7PdDI3qACJZsAKZxHXyzFNJbtSkYJCM2bu8AFk6mwyahmFhmckbXY7h0gKskYAgn6RWBig/OW63fJddhZYTCHWAK5oazTGy63kQqeqBSLXvDzGeI5A/Knx4OR4uQV9VEekYrLYzamupdHF1mJn4hGBGAoHGJ4rXgjbh2gN2WPO84m82/BOahdyqy90QZY+B8h8X9ank4EKkw5XEHXu97Lnrlob4FyfOCM+HNVa13Wo15yWW15rY0/Z9o29zXOPiCwT1wfA1IGCt1RfPKH5Q3wtLttZ8wBMScsBxk+gFDipRbWabpttAgkhu6R1iflIxnrTwxQDEONAjVRS3aAwBPiZ/SjTQiXSE6lVWbRZ4GP7xAOSaA1Kke/KyyheuMrYZWXjH5546GlmISY1rm6ggr2o0zXEhTtB5G39Yn86Lm2NEmSNY+zr5pW12csBbjMYYxnukxEDrM9KiycCpnYg7sA280he0BEAHuk+Bmc4+kfWg4UrLZwdSNR3qi5bKmImOsGmkUpA7MLXTC8vxGAf4OoHn4fWpgQFkZHbDXvVmn1kkkyPU4Mf08POntcmPhoUEtfukuSAQZxGSPDHyqMu1U7GgN1USCWAUCSTKwBEc/LNC7RsNaSVo6Ue7BCuOQSesnH0xRaaVOT/AGEEj3+Uo15rjsXJFpJMZljjHJnp9KbnJOuysBgjYMnxH5K3Q3dhz8TwBM4XGJ4jMwPCkDwTJm5xpsPrz+ytViqH3veyIDeHMsJkCT08fKKXDtKMgF46vT3w8vp5o27nvQ0ERJzGDMcc9AJ8Ptj9LdKfpqZHq4/Ifyk5oiq1XO3ukd0hQAsSSD49Jnmp+jukmYlga74uXhx806s3aB113Vh0tlCLqyJBjb3gScyD8iPnWoWAahN62V46tyTvWne6jjcQoliRxzKhDzM46nFMDTmBU7XMZG5prXb839eCv7I7LfebjjaOk4J6yB0Hz6U4MddlR4rFMyZGaqHbb2y6WVVXJEmSQgHRjtI4hyemfKo5TwU/R7XZS93h7+Si+n3ubRXcmwPbUADcRbLgwJzK7DMmAR51Ve7JotaFmdvWDfZMdmRpSy3FZr9yC5AkLLGEPWRgseASBODT8MA5/WOH/wBfyqnSRJj6mNw//by2CeuLZsv7yRuIySJmc8Ac4q/TWm1hNMszMlaJTU9tC0/kBz49VEnrBmaZJIGqePBGVnf7tLaPtv3lySpKkAd4mJnx6dajElqaXBdWygaPctXUWFO0QkySBLEDEAkzzA48qktUWSEXqa8BqlgHRjcuhSANoKbsSYgzlegxmJotJuyp7Y5oZHe9m/evNUXtSLZZu6sgOTu3Fh/DH4fDPic0i7KbUjYusAG/Dbb8o9na73jEs8jwPABkjjjM/Xmk1+bdKeHIOyNf6UO0nRz7pZnu7Z7qgc90ETEfUwaDiNk6APaM7u++Ovf70WbqndX229xMRgEkRyBUU8zYxbzQ71aja1zMz1Sbs/FAzBPSf0o2OKkykbJmx2epErcZSwnutGM5fwGJ+VEMHAqJ87gac0EDmPorNNpiDtcEYweQfMeootHApkkgIzNTr+72jv4HmBJ8Ke4jgVWGcH4dUs99Q+23BMHkTHn600O5KYRuLbfsjbvFCBHeJ5MYBwTxgZpXSDmB4u9AodquocbYJ6niev6UiReifhmuLO0oanVdROMwDx6/PH1p73WE6OLgUrcui5MkZM7TgnyJ6mortTNaWVp5qK6lSwQWiACNonhslsEwRnA9OlKxdUiY3BuYu338OH8/lKujycOM4nB+lNN2pmubQ2WzotpMl1BMyDIxyIj51K2uKoS2BQBVj2UncWG0tGQZHn3cGaVtvVMD3kUBrXvdUXV3XDsBWTCkjaOOM9eajOrtFK05Y+1rz4q7R6oByIkgMvSMHx5yaQcFHLESwG+R98EHFouVJcY7wxk8xPMU05bSBlDMwA7kvbBJdS3RSCAIz8KycKCfDOKQ1tSuoBrgOf8AJ76709YYLtDDc/eIKmDjpPMwTnzEU8VxVZ4LrI0Hes123H3QMNE8SxkFiCeQIjnjJqMngrgGUdYdvlpove8uIpZn7ghQBJ3ED8Mj4fOs/E9HwznO7Q8wllje6mjtb+Hj39yZstJUbxFwY2yGUFeZ6kzEcYHjVjBYKPD6N1J48fBROAAJo23nsaPv2EzrLTDaq28rjqUE9M5LeYHrzV5w5KCJwNku39f6Ttpwu4hZeR8UnywT1wSY8Yp2ZV3NzUCdO735D1U9ZqyAFWe8cY248SzYCnAoucaoJsUNkk8PP6cVjdoLfN0WQCSVWdo7sSTC4GCck+PpVLEStjcS7cLfwEQmiBbtZWsgSy42sRcWztLj4bZ3P8JHNyGzGFz14hZG6VwkfoOXNPxOKbBE6KHUk14c1jdoq1u4vfncZB65OCfAz485q3ZBFKhA4SsNjZOavtRURVc8iMQxB2xnwE1IZKGqrxYVz3lzfeqTa5aRVS8ouEkSASNk7juEQT3QPnPpQzsygOCnDZXuL4jX3209V7sHTMzbkWQrttDHukDE+OCT08KoYrHRYSPrJNroDmn4kisjjqQLrcLQ0151uhfdjcogsSe8xgkjoB3v7ipMHjIsU0Oj8+YVOSNhjJzaHhyA++iV7QuFtyv3VHdQ7h8ROXxzwZFW3HcKaBobTm6k76cOSJtbgWAF64xUW+7HdSGaN3GZBzmAKVXrueCQflpvwN4+J0Cvs9nwuxlHxie9hjzK/wDDIzwKAGlFRPxALszTw5bePf6q69dRT3baG7yNomJgFyQJjMD1p7nsYC93DVMY17hRccvf9FO01sMRADbQT9jHkTXJdMYr9Y1nUAloJvTjwTHZ3NB4WqrzLuCkEECAAOsyBHoJj/2rp8Mx7ImtlNurX33KRodlsbe/6SYkZDETgEAEAEgxJMAkz96lqtlOddx7pMvpXfapYjdJcmJ2+AAjPA/9hRoqESsZZAutvHmoa/sq28BVj+FlkgDBggcyMz+dBzAnQYp7dSfEFIdkoLYJKOWEjCMR4+HMCfrTG0FZxOaU0CK8Qpdp6+NpMzB4iDPSTmYol4Qw8F2lbqEMN0nIOMgLPEcxzQOhU7XAt00/Kva2jMSpAGCcGf8ALBxNSEt4KIOe1oBHvmoa7YBh14xzun0+R+dJ1J0OY7hIXCWZdokz0H8qjcbVkU1ptagvEdD8jT86p5Af6Vx0at8EluTuwCvQgxESPzpVeyj65zfi27ua2+zLTlSoIYLyRBUEj4SSQBx/c0bCoSgE5tvl5p73FpW3gKG2mQxaIjOGmMx4TSOW1FmkLa4LO1+pO4e6GSDlcyfM9fU0PBTRsBH+w6Dmse9pbatLku3dLGQFGYAyDuOD9KZkaD2ldbK9zaYKHDTXx4UFYLiNJRjJYAeR70RIEQB+YzTqG4Kble2g4bD8evvRR0iOqqUhhuJILAYXiAc8qD8qFOAsJ0pY4kO0NcuanqDqApurbAJiXOzft5JnBjMRHSojm3pMZ1BcI3O24a1auQq1tJSd427YhYGSucAcknOB8qkppCYczZHUarW71/nu2VOtVVCsAVIgkqQABA7uc4BBzExxQOmqkiJcS06jv+vv1Vtq0luLrFiAJ6bs/DPWTM+VPDmjUqNznSf6xWvs92iha7W3zsTc448R6E9TMRREl7JzsJk+I0F739y+Gt8ADa+CCGycYM8UybEBsbnP+EDVHJHAQ/nqPBO617qqAjsenOSPE5EmIFYUPT0U8n+xmXkdz9FFh5RqCaHyWYumKIoYXFVQrPDbdxb8IByo6d0TArdINKyZQ9xqiTYGl6Dj/eiWssG3AxKuAFbJY7gyyT0mBHWKcyi02pXAtojiOHDSivP2XetPunblRjvkFjngd3k5/nUfVuadURiYpG1vp4bL1pRvuOxJ7oKhSI29NxIyYjw+VEAAklBziGtY0cePPu7kwO0vdXLZsy7tbLXw0g22kkDf1wfqQKyukujRjCNSK80eoDo7c6qOlcfJLXO02uMjpO5lbuDMERxPJielS9H4NmEZTNSdyj+mYwOa7axqeKbbT3IRrwXYoMloPxzAK8k54itGj+5VxIy3NiJs8u7v2T+lt9LZ7hIzPwzkkAzzHynjFSNvYKrI/i/flz4e/qqk0NzcQ7Tb5xAY8QIPHnjxFM6t167J5mjygtHa+in2d2Z7pw7MDIYYEATGOfIdB1rE6ddLHh6ZdHc93LzSxGJ61mUDihrrsNCoxJgd0E/bg+fnVP8Ax+OUEyX2dq5nT6IQMJF2PNY95ma4rC24LGDIMR5AjgdfGK6QntWtBjQIyLFDX39lr27piNzFQAogAmRHTw/X0qUFUHMF2QLOu6Z08DaJBYTJIIY89OuR49KktRPBN8Bw5KP7TunJjAAzjqAxHAM803PaXVZa9+ite6Z7ssYEAFYH8Uyc9fp1olyDYgRroq9Nf3fFtIk5JkSMGPOZE0273Ty3KezYUjbtOVLbTHG0mec8RPTmaXZQBkaCB9PdJfU2327QphjGBMZ8QSfqKPgE9jmA5idvfvVY57PHeLhhHEePiMcYNRnfVXhiNgykxobK45XdK+vUtI8M/kKApRTPcAeNa/x5/kqjU6M7jF1AMQG3huByADzz86jJ1Ukcwyi2nyr8pu1+5HqP0qbgFC7/AKnzXat8K+q/7aI3WY/ZV6j47n+mfuajdx8FLH9/wsofAn+l/tqwz4fJMd/0d4/dYHtB+5teo+1QzbBaWC/7O98Ul2L8Y/5/+hqYxWcV8B8vqE7qP33/AIf0p53VZn/H1T/bvx2v9S3/ALac/ceKrYL4H+B+6X7a/en/AEn/AFpsvxeSlwn/AC//AKCzn/e2vRPsKifurg/5u8St7X/CfUfZaB3WXB8Q981V7O/ux6L/AP0qWP4U/H/GfP7KHZ3xX/l96qdIf/DkT5/gjTCfEfQ1yHR3/dqgPwrJf94f8yfY13h+JXx8A8D9k9f/APpG/wAx/wCsU1/wlRx//Jb7/ardT++1H+jViTc+CgZ/yj/+yztf8R/1B/tqo/dW4vsfus/S83fVfvcos+JytSfCz3wCb7I/c3fS1/13KbHumYn4h5/QKF/95Z+f3FSO+IJjP+b1pez3xXP8w/3U+Lcqnjvhb4FaP4W9T/01I3iqo+Ie+KsvcD5feq+K/wCLvBMbv75I6X4R/m/WqfQf/wAJvn9UJN1Xc4/5f1rU5KYfhU3P3rf6Z/SmfuTh/wAh4/lQs/uv+Y/al+1F3/TyWbe/eH1H3aouKvfsHvktnUfuf/1D/qNScFVb8ap7M+Bfn9zSGybJ/wBD5I6T93Z+f2NMZsEcR8T/AHyR7U+If51/SpuITIuPgUo3wN/qGk7ZSD4h4LG1PNv0f7iqr+C0GbO8k3oeG/zfotRKOXh74lf/2Q=="/>
          <p:cNvSpPr>
            <a:spLocks noChangeAspect="1" noChangeArrowheads="1"/>
          </p:cNvSpPr>
          <p:nvPr/>
        </p:nvSpPr>
        <p:spPr bwMode="auto">
          <a:xfrm>
            <a:off x="307975" y="-1061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8" descr="data:image/jpeg;base64,/9j/4AAQSkZJRgABAQAAAQABAAD/2wCEAAkGBxISEhUSEhIVFRUXFhYXFxcVGRcXFRgYGiAYGBcXGBcZHiggGRonGxUZITEiJiktLi4uGB8zODMsNygtLisBCgoKDg0OGxAQGy0lICYtLy8vMC0rLS8yLS0tLS0tKystLy0tLS8vLS0tLS0tLS8tLy0tLS8tLS0vLS0vLS0tLf/AABEIALEBHAMBEQACEQEDEQH/xAAcAAACAwEBAQEAAAAAAAAAAAABBAIDBQYABwj/xABFEAACAQMDAQUGAwYEAwYHAAABAhEAAyEEEjFBBSJRYXEGEzKBkbFCocEUM1LR4fAjcnPCYoKyBxaSotLxFSQ0Q2ODw//EABwBAAEFAQEBAAAAAAAAAAAAAAEAAgMEBQYHCP/EADgRAAEEAAQCCAUEAwEAAgMAAAEAAgMRBBIhMUFRBRMiYXGBkfAyobHB0RRC4fEGIzMVNHJSYoL/2gAMAwEAAhEDEQA/AOKFehrmEaSSIpII0UEaBQXqCSNFJepJI0kkaCC8aISQopL1JJGkkvRSSRC0kLXgKGYHikgRRSXgKSKUvdqWVMb5P/CC35jFU5OkIGGrvw1VlmDmfqG+uivsX1uLuQyPt6ip4ZmTNzMKhkjdG7K4KVSpq9SSXqSS9SSXqSSFJJCkigaSIQpIr1JJRNBEIUkkDSRQoIoTSSVoophRpJL1FBSpII0CkvUEF6ikiSBkmBQc4NFuNBEAk0FUNSpMCT9qoydIxNFgEqUYd5NHRMavbbXcXBE7cZzVHCdPR4h+Qxubx1pXcR0XJE3NmBUFYHIzW4x7Xi2lZhBGhRNOQXqSSV7Q1T2l3hAyg570EecRVTFTyQtzhoI46qxh4WSuyl1Hw/lI6jtI3Fm05QjlCFz5qx+1Z8uNMrLjdlPLT5FW48II3VI2xz1+YSDsx+J2b1JI+lZjpXu+Ik+a0GxMHwgDyVaoB5VHmA1Cfkc7QrT0eudUYllIWAA0lpMxEfh7uZOJHpVuPpWSJwjIJu9eVc/FU5Ojg7tbKrVdpG6gUdwz3h0YeR/SpMR0iZosvwnj3++SdB0f1Umb4hw7vL7pUWhwBWVnWuIbCZ7Pv+7eeh7pnpMd71FWcLO9krSHULF945Kpi8Kwxu0s0a8VvGuvXLoUkV6kkvUkkKSSFJFA0kUKSS9SRXqSSBpIhRpIoGkkok01FClSKtFFRlSpJLwooIikkjQKCNBBEUUlnau4WYj8K4A8T1P6fKufx2IL5MvALSw0VMsbn6clGzchgR0IrPLrVlsdLV9pbVvbsU8kOqrkyQJEeGKp4DEOkeY2Ms3R8FpYqDLGJHOrs+p/pUaSztGR3jyevkPCuvweFdDbnHfguZmlDxQ9V65q7amC4nwEn7U+THYeM0533+iUeEnkFtaffipJfQ8H6yPvQjx+HkNNeL9PqnSYHERi3MNev0VXaOne4uxWCg8zMny9KdioJJm5GkAcUzDysjdmIs8FlarSJYUSxZ24jAHmeax8XhIoGaklx8gtXC4qSWTsgBo34qpGFYxJC3G5HarzJuYeHWgHUE97L2VWowfhx9TP0qWIl2g3VKaIt1Ka03Z77HcqZAhVIIJ84Plx51px9HPMbnuGvAff8Kg/pBrXtY06cT9vylUvjrgisZ0ZaaW0ydpCc0duW3P3FXktiSeFE81o4TB27NiNGje9L7lnY7GdnLDq48tfNaw1KngGPSPvWyOlMO3Rtny/Kxv/ADp6t1DzU1cHirkOIjmFsKqyROjNOUqnUaFJJeNJJRNJOQpJL1JJepIoUkkDQRQoooGgiomgio0rRV1FRI0kkaSSIpII0igjQQVd7cQQv1PSq+ILy0hnqpY8oILvRZuk0Tuu6QJ4nJjxrKj6NdI3MTVq8/FNjdVWntNowvJ3Hx4q7B0dFGO32ioJcbI/Rug7kyAKuxxsjFMAA7lVe97zbiT4pPX6vbutmVLLKsOPQ+HhPn0qhjcVlDoiaJGh+3crWFw+epBqAdR9+9ZmnA8PrXMLqAa0CfsofGo3OaFK1jzxTmom1bVyQ6kTA+JeefHAP5VpYDp5wcYpWnTY+HvTmsfGdD3/ALI/NWLtdZwysJzkEV1QLZG3uCueOZjq2IWXrdJZV1EbQRJgkdQPQdaycVBhmSBrhQO60cPicQWkg2QmB2TbxDN/4hn8ql/8rCnXX1Q/9XEjiPRM2dGqfCM9Ccn5eFW4MHDBrG2lWnxs0+kjtFNLgYSDIz+WKnY9rxbdlA5paaKU7V06tbZiBuAkNAnGeaqY+Nhhc6tQN1ZwkjmytbehO3ikrbG4VZjMCBOPU+E5+1c3iMTJI1rpPXmt/D4VjHEMPlyW72B2b724FJxEsfLy8zWPjukf0sJc0anQe+5WZIQBZW37QdnrZiEULcXBjIK87WPByD51n9C46XEEl0hzMN773zUXVNIIc0G1ziPI/I+tepwy9ZGHrl5YzG8tKlUtpi9SSUTRRQpJL1JFCkkvGgiFE0kUKKSFAoqJoIoUElcKcmI0kEaSSIpIIzQKC9SSQdZEePPpTXNzCkWmjakKcgjSQV2l0zXG2oJP2qljukMPgo+sndQ+Z8AnxxukdlaNVXr/AGW1Tu7bRttpODLNA3EIo6yYzHzrj8T/AJFgMTO0lxAOnw/XlfPVb+Fws0ERAGviuctXZzNF1rUYRSe0uqxGJ6eI/mKqvZ2rVtjhWiY1GqRF70eGPtFPijzm1HLK1gorCu3SCBZuNtUyuNp7wBYRPAM1pmeQABpIq681imKMuNi7TDPdcI9wHIgNthWgk4PBPpRkxZmPacC4DXn5hQxwNY4hm1pS5dgbG/Ce6eoB6enFHriYww8Nu7u8FIY6eXDjv396npg7sqWyxZiAACZJPSKjfP1bC5zqA31TcgJ1HyWhp2uJgMREgqRiRyI6Zp0HSEkYHVu0+SkkwUcosjXmnbWpW5/h3AM/Q9YrbwvSEeK/1SCifQrLxGDfh+2w6D5JxOwzqCAnc243Ad0DwjEnyql/kOLwmEgDpD2v2tHH8Dv/AKSwMsrX6a3utb2f0Ops6u5ZthTbQWy9y6pJggMFAUiXO4+UCfI+fY/EYfEYRkshIcboA99E6g6afZb5kLmjMF9PXQpetqLiiRJGBgGOh9K5A4jqSTGTfHXgp29tqq/7v2uDbRh5ov2ipWdLYpnwSOb4OI+6ruwjXGyuT9sfZRLaG/ZG0D4k/D4yPDAOOPSu9/xX/LppJhhMYc2Y01x3B2APMHnuO/hmY7o/I3OzzXE16gsZA0UlGiivUEkKSKBpIhRoor1BJA0EVA0k5CkkrxSUaNJJeooI0kEaBSRoIL1FJGggiAegppc1tWUl1HsZptwY+cT6D+teZf51iD+pjj4Bt+ZJv6BavRpy2eK7OxplHA+fJP8AcCvPnyErWzSPO6+c/wDaB7L7Guaw3rSISIQWypJOIlZ3MeSSBXW9CdK21uGyFx55vzsAnZXMF2uAk/xV1NDkn53c12Sey9y7omVRN0KLgEZYjJTHJ2kj1ArGPT7/ANQ2JzgI7y8AO5x8+PJVRh80hk1J9fRP+x3sUIV76b2IB2kSi+RHDH1x9zndK9NussidlA48T+Ai6Jxavomq7Dt3rLWbi91hHAlT+Fl8CDkVy0ONkgmEsZ1Hz7j48UIWUvgmu0jW7ly2/wASOyN6oSpPpivUsPO2aNsjdiAfXVCSwaXVf9mnZdprxvXLltSO7bVnQOWPxNtJkQMD1NYP+R4t4jEMbTW7iAargL+vkotRQC7Fv+z622ovXLpYo9wsqodoAMEyYJPeLcRzWD/780ULImUC0USdfDu2rmr0b+Cwvb/2OTTINTp+6iiHBLGD+FgTJzx4THjWn0J09JI/q5TbtwRXp5bqSSEluuy2PZLWObaBrA93GGVoJ4yEjM5zI+dSf5ZhsOzFF0c5c86uBF5b2Ga/QVoOKzOjmHLTxp9V1tvs8B3cAd9gxAxkKifPCCuNfN2WsvYfUk/Urakw+tgaJ7SvBk+keFVnixomQxvBJKdERIqDVT5Vmdvge5aeIP2NXMC5zZmkGiCPqFDiwOqJK+MtorgMbGPoCRX0FF050fI3OJmjxNH0Oq4brWHW1VcQqYYEHwOK0IMRFOzPE4OHMG04EHUKFTJyiaSKBpIqJpIr1K0kKCKBpIqNBFCkkrhTkxSoIL1JBGkkiKCCNJBepJI0kk12Zc23UPnH1xWL/kUHXdGygbgZvQ39EQ7KbXe9j661vdERRBG9hAloE4Hh4+M14/0lBiskb8Q4nM222STls1v5kdx8h0GB6l5NDVbYvAQMVjZSVriMAWsb2t0a6jT3LLYVhO452sMq3PRgMdRIrQ6NmOHmbKNxw5jj8knR5m0vhhUglSRIkSMgxIkHqMc16RuA6tDqqrCCaX1P2U9oGusVtLAUKWZoJJM90DgDBz9q4jH4AQgGQ2TdDw4lSMuJfSrEEdBXLPJtGU5tArglR2q7YzdL8++2ts//ABDVACf8ZzA88/Y16n0Q4foIa/8AxUUxyvNr6P7Eexq6dVu3BN9hLE5CT+BfTqeuekCuQ6X6ZdiXFjDTBt39596Ku/M40Nl3yWsTXNFyuxwlwtI+0PZ4v6a9ZIB322XPiRj6GD8qs4HEGDEMlH7SD6FXmxkxlncsH2RvJctI68FQR5Rgr8iPyrW6YhmhncJdybvnfFQ4LJIy2/13LpFWsQlad0gRNIGkqVF68E+JgokDJgSTtAz1JgDzNStYX/CLKhlHaCzdfrQ82yYAmfPj+/lVmKIs7QGpWR/kErIsN1ZOrtN+HH8LE7TuWEG7cABz/IeJrUwOGxOJkEUbSXH3Z5DmVwj4Y3ua2I+K4XXag3HLwQDx5AV7P0XhI+j8K2DMLGpPMnf8DuC0Y4wxoaEuM8Zq+2aN2zh6p5FaFRmpAjS9RSQmkigaSKBoJKJpIoUkUJpJK+io0aSS9SQRFIpI020EaSC9RSSt3W7GC3BAPDj4fQ+FVHYrq35ZRQOx4fwrDcP1jbjNkbjj/KlqNcLbAQTIBlTkf3FR4nFxsPVvFgj5FCLDGVppa/s722iOWyyn4gPiB8YNYnTnRLOl4G/p3APZtfLkeXdupYXPwr7cNFu9s+2Vm2m5Ldx24Awqz03GZA9Aa4s/4fjou1MWhvcST6V91uxdKRv7LbtcN2t7SarUShYIh5VZz4gscx5YFaeE6Kw2H7VWeZ/CkfLI/TZU6axbDNZk3FjcrRtI4DRmROPp510nRUoxDDFM3vrl596zOkGOgLZYz/K632I2WbjIWMPt27o5E4nz3flWF/lnQhZAMRBZDbzDkDx8uPj3IYfpEyuDZPkvqumMATivK36nRa+Uu+FN7FdSCOo/KCPziocxYbCsxx5dV8K7d1DXNbqd6wwuurQOiHYP/KozXqvRZjjwUTWDTKD5nU/MrExbHvmc6+P02X0b2U9skusti8At3hWGFuEcgBohozHXp0FcX0t0I7D3JEbbxHFv5Hf681YwkvXCnCiPmu1e8FHFc2GWVrRx6Lnvart0aey7Z3bGKYO0thVBPEksIHJAJ6GNPo7AnETNbwsX4cT5AHXb1Uj3COMu41p4r5Z2H25e091fdjGCyGFVl693xj8QzxzwfQOk4oMXGWScNjyPvcLDwkMsL8zPMc19f0euS6odXBHBg8HBg+cEfWvOJ8O+F+RwXQsNjRW3byqJLADAkmBJwB6kkfWo2scdAE4d65P2k9pkW072mV2W57oLE98ZJjwEGDxNbeA6Me6QMeCAW5vEcB5qtNiGsYXN1o1+fRcrp9bevQ9yVQEM7JhtsgMc4gAzmcDEmK6LD9GxZ8pXM43CtlmdO82TpR2A5D2N1TrNFdEq6G/cuHan7M1ybRENDlgdtwj8BSQMyOK14m/p2ljDQPL3qlDh4wOwK9PfzW9Y7Ps20JBbYtp97lrD2bd+CNt66Tva6GKwAuJWMbqswv7O2vzUhjs2T4fwsntHTX9HqLdx7Qv6O4yAsBuADESwb8DZLAnunjpAtOmzNthT48O34XAJjt3svTvd7l5bYMBSRuVyd2IWSpEcnEcxibOD6RkZq74RuosRggKDdzwXMXrbIxRhDKSCD0I5rpo3h7Q4cVlEUVCnoIUkUKSKFJJRJpIoTSRV4pKNEUbQRpII0EkvevBHUnCt3Sf+L8M/nVWSTq5Bex081KxhewgbjXy4qdnVqzFJhgYg9fMeNOjxDHuLL1HBNfC5rQ/gUxU6iWZ2rpVjexcx0EED68CszHQMrrHZj4K9hJnZsja81mI/Tp09KwXuJ8FtMjFXxVqyMgwRwRzTWSOY7M00UXRBwpw0Wro9ULoKOO9HH8Q8vA10OFxTcVGY5BrXqsPE4Z2HcHsOn0SFzs+4GlUYjzKk/lWbL0bLfYbp4hXYsfHXbdr4FXdn7g8lY7pWD4mD09KqwYn9G92lmq8PFS4kDERgXpdrRGiZxuuNA8D4Z6fKq2Innn7UjvwoG9VF2GDVNaHXai2yIt68qkxKM2Bn/wAoEmAOJrKmwMEm8bSTxoK1HLl4lTv9oa/u3P2q8drYO8qJ5ysgHzkGo24DBgFoibr3ffh5KX9W4ncoaLSPeu3Ll26XuuCx25YtgDgbY6Yq1DCyOMNaKa3YKCaUvN1urdH2Te1bC3YtlFE955wOvewY9BxPSjI6Nov+1LDA8GzouxXtc6G2tlrz6lxghoO1TIB3EBrnwkGCY8+vNYvomGZ5e0ZT3fj+lswyivukvaP2hS6y+7AYFVbvKZRuSuYyVMQDk9TwV0ZgHwtdnGt+oUrnjSlVovaK3tuI2ltG23xKwunyG7vEEyDIgdK0urIIv381GaOx9+ijfvW7Fz39hPcl1HdRi1tgomdsQTtDYzx05NaeD9QMjh/HgpG9kWj292/c1FlLdom225/fEbSV2Qe6wJgncGnkRVPB9HMgnc6TUaZe++Y7tuRQlzvb2dFm2ewgboVV+EKAQIkHAhTOAxMyBxnwrYfiM7SbVBmG6oAFdYunWzDbSCreGIyoYqB/zdRgjpRw8oDrr8KCWDMKUddpxbP/AMsFsX9Q5Vrtq012Rgj3ii2yEF2g7thiTJgg6ucu7R4d6rtbXZWe13T3W1WlX3V63aslxobFh7B99bgNcF5BO7cWEKTIIAGJpzc4yl2hPFPoEEhHszQ6s2GQrbtOQCunU3US1byALgW53naBgmcSxJMBCVmahqpOrdWpWRo+wtW2rti9bFtFaSwhUA5meT881LNKDHlalHHT87jaS9rbQXV3QCCJBlTIOB1FdN0S/Nhh3aLDxjalKyCa01VUaSSFBFA0kVE0kVEmkimRRUSNJBEUkF6kkq9VpVuLtb1BHSq2IgbMKcnxSuidbVzfaena28MSfBj1HT5jisDFROjkId6rZw0jZGWPRHTdp3U4aR4NkfzpRY2aPjY70ZMJFJuK8FtaPtZH7rDaTiDlT5T/ADrUg6QjmOV+n0WbNgZIu03UfNK6/shlJNvI/h6j08R+frVTE9GkdqLUclaw/SANNk0PNJ2FYgkggDqcD69axnaGlsMeC200l7NvaolXBLiZK53A9Igj6edOwr3RYkSF2nLu92ocSwPhLa1Wjc1Jbg7V6/1P6VbxnS0kttj0b8ysyHBNj1fqfkp6Owx4Bjx4mspkZJU0rgN1q7EEqWyPMADxz1xHFT9WSq+eitfsjsrUEl7en7hKg+8WZWfAiFHmYqJ0zIxQNlTdTJJuFPs/2N1d1gbxSyvUuZeMzA+vUVRl6TgZ2Rr8gtCPo91W4rrbfYejsWzatrvubWUXGg7Xud1SFOFO4jIH1qtFjetkyM2U5woYC7ZN9t6hxvZYEITEA5Bgs+dzABTCR+WVdIwDbdBmunBcN25ols29/eZ7kRMAhSSw3cQxUKSsQN4iDkmGMk6p0koGizeztM77ZWFYgSQcz6ZiTHOcelXWQhyrOxjm7J/R6YgGD3W3DuCRBGQDJXqcc81DiMK4C2q1Bj2OOVwV2mdXySgJEFWB2jcQq7iTgyrgdDwRmapbK+n9HplZGXIO3usYJuFtwJU8AQsGMjbxk1SykvzE/wBKcu0qk3pJs3G3jJJYRGRJaAOgE+cQw4xThG6gPdqNwB1V1rUwO+FPK9RmdpJb8OCD0I38RNSRgsuuKjfGHbo9pa0SqpvKmJZGK5gDCCCTMCMScYJrSz69nkqow4q3c09ptcJfJDb5yfiXaDM4XBYTJmOnEkO03TOqrYJldWU3B3AySSY4icNCiIPieD1otbLtm35BI5N6XF+1ftdvU2dM2GkXHAiR0CGfqY9K6Lozogk9ZiB4A/f8LJxmPHwRev4XFgV0zWhopooLHJJNlep1oIUkUKSSiTSRCjSTkKSKYpKFEUkijSQUhSQUhUZKaqdXpVurtb5HqD41DPC2ZuVykildE7M1c/f7Ma2e/BGYIPMeVc9icLJDVrdw+KjlNKixfQAhkDyIGSCvmI6+siqUjHmspryGvvuVsPbrYtbfYOt3KbZPeXjzX+n8q6To3EZ4+rO4+iwsfBlfnGx+qd1VtCNrLuk4UTJPlFHFsw0bS6RoJPqocO+YuDWOP2U9B7LagjcbYtr/APkbazA9ADJ+tcnNiIw7Ugdy3Wh7hQsnmtD9m09s/wCPdtpAkqim4y84gTH19aiOJb+xhd8h805uAlcO06vmVp6btDsw3AA11zwvIA5BgDvBjzP9ahdjMU79ob81LH0XCzUklb+l1SWXCWdFExDbkzMATJ3OODieRWfIcZMbc7yV1kGHYNAFq2u0dTcVluBFU7gQ7JkZDDbMgc5ng+hqJsU5+Jw805wjb8I9FS3Z1xJDXz3m7u5goM90KLsNJnmYIk9INTf+bE8kg+iYcQRpSf1Gn2kNbe0WckZ+FAFYl12tyAOMk9No3VZZCI2ktFfVRF+Y0dVmdpXDchEUrDX1t7T8eB+JgoCMFVdvIyBHcBmyB2qaDltc12z2st5EEd5G7pA3lmYmdi4HPA4zJ6Tcghs2QsvEyBrqBSloi4dyM9xrSd/3dm1cbe0qm24mJWQcYhTkmr4a0aKnbjqtrsCwFhiwwdrblW05xIBFskNxnr84qrO8BXoIyRXFXXdH/iaaFXaGaEuMCpNwtFwSTAJbbIG1WEGTAGI5vEcfJbjTuOQSenV7fdUQQ5EfhUYPcaeIyY4VgY5NRlgI1VkOo9y0heDNN47BiHAEAjdMT6gmMkyelPY0m70THOA2Wbqe1FtNLAsoIjavBjgkxIIaP0wIngg652UEA9+yhlxAjF0SO5LXPaeyCdtp2U/xRujwOSJ49a22/wCP4jcOb6n8LMd0zFyKp1Htfc4tIFGDmScEkdfPxq5B/j9f9X+n5P4VWXpe/gb6rE7Q7SvXzN24zeROPHj1J+prbw+Bhg1Y3XmdSsyXEyS/EUpVxV0KForxoWko0rRUTRRQNK0VE0kUJoWimhTlCjQQRpIKQFNJQUqYUERSQVOp0y3F2sMfY+NRSxNlblcpI5XRuzNWW3YZyFdenI/Ssx3Rjr7LhS0G9IitQr9Fo/2eW2m8xgAKu0DxkzMeQGY6UHRYjDD/AEjMTxrb5oddFiNJDlA79/knLXad5iVTZaYLkL3HIjEZ3Hw+eawsSJi49cST3rUw4ha3/Xskbtq4rMLmoYHcRHeJB6ySNvE8HpVUtjGzQrwkJWj2fpVaWcLxh3aWHgdq4YdY3eNVpJ8pygKZoK04ubVCtbZACNoC8/w7nO8EzgSMj1FQmXTW1K0ArTR3aFdneBzvYMpIErtJgqZEjpVYy6bqXKBsrdH2XZRVMEieQSpIOQsz5cZEqKqySPzEH379U8NBC6bsjWoi+6QsJmASW2kTtOciGWc/w1Lhp3B1BV5WCtV5+0Vu99mMSJA3SswYkZBBAPyxV6EZJiS75qu823Zcp23qU95ct2/ee6P7wOx2Egncw3ZgzEmd2BxFakLSACRZPJZ8+I4DRLJfBuoouKe6dgT44z3nBh0WMwI7sS0Zq8wADZZgaXWVZYsvcOxla+guEi4CgH8Ja0VBtW1MAwxYfDxT5HhgvZSRRZnLqxorzJctBFEKy2n+I8Ql3e2IgiY4zAmZxppMxy8N1swRhtOO6j/3cCNuG4AgAC4/vSC28XoA2kSWVgFYAENETTHhpACnY8j36Ku9ZuIT0wqsSLmxtpw5cjnI69MRxUYicDof5T+tbWyybfaVsOBcIDCDnyJwMHPIyDMeYqZsYBtRukW5p2sMsAL4AgyMDbGYzJL8dZqrOzKOydfeqLJL3XP+0vs+NhvWgMZIECRGT8o+9anQnS74pRFKey7a/qs/pHBNewvYNQuRrvbXNIUkkKSKFJFA0kUKSSiaSKFJFA0EQo0kU3RtQLwopKQoIFSAppKapAUxBeilaS9Suklm6jtu2phBv8+F+vWs+XpKNujBf0V+Lo6R4t2n1XrXabMAQEJLFQo3bumSeAM9fA1T/wDYf1mXJ799ysHotobZcvoHsn2VJIu21IMzu3AgiMQeIkHzmub6TxZMxfzK2sBG0QgA7LN9puxjb1DWlKOjJKjcEuBs92M+bDyHSodKVk5XdxXODTvaOCGt5yuCp6nrOfDBpxjzBQ58hpaWl0LKd4uggqfPDSCGzGDmfKq7m6U5OEnJbWh7ThgANwEGZkAjBHI8PAVUfhBuD6qwMSaohOW74eVAFtSQQI/EeThoXoPEmTjqx8LQBmslNE5Oo0QuXm2lZBkFeMwQRI70HnrTIxFG4EAoOLnBe1/aLqjEdxiO7P0JC8kx5VZweE6+fPu0bqDEYnq2ZToTssC3qdpMs7PvCuRwrRul3YQFWM+GPEgdOG/tAFLFcc3aVOs11u6fd3QyxcPvntFtogncoDgl0EAxIyuBxVlkdaqMngF0nY2kQ3Xs5JkLdQFWB4ZXDwOAdwMdfAwc3FzZd9lrYWG22FrHtfa8C6WQKFyBuLdWJED6CK52aUk5YxpzWiHtAt26q1ntMiCXYBRyWIHpTo2ynQblRulYuR7S9vUvsbNolQcb2HM9AP51v9FYBocTObPBvAnkSs/G4iTL/rFDieI8krotKzXG/wAJjmQQNrq0E+8UkzMtnyHzqg59EEmj70WnWlcFtdnOWyJlVEkpEjoQUaW8B3Tk9esjqdoVBQC6jSCVgyMAHdEkDnifLGOnhVEhkhJA48L379Nk+y1fNNXb23HX+FmH0JFemYSQvgY47kBchM3LI4d5VVWFEhSRUaVooGkigaSSBpIqNJFChaSFJFNgUrUFoxStC0QKSSkKaU1TApiFogUkLXNdt692YpDInQEEFvMz08qxMbiHuJZsPqtvA4eNrc+5+izdPaZ2CqpYnoPv6VnrRLw0WV23s92Kloq7EFzhQ2FY8EE+E8eOKhnl6tqz5JnSmm/0voOr7R/ZNONom5cA92G73qSeSBuxNUcJhX4uUMadNyeI98FcdiRhoczx4Da/fFfLu0LtxrpYOHYt/iOxMqYOIHkJxxWtiWwRf64xff8AZV8MZZv9kmnL8o6DW3CSFf8Awmkd6SzRORPniDWe80O9XiAV0PZfY128JW4qtJxHI8wDAPkfXNVXTsBp23jx5JwgsWCVDtjRNpmtoSC1zce6JACgST5yR9av9H4WPFPLTYHv5KljJXwNzApNtVdAYgSR8IDAE/UQPrWi/oIAEtN8hzVBvSBJFmualo+175P7tlOMttP0qoOgTIdRXiVZd0l1Y7L78ky2ra8dzEtHcBAAAYySZOAFALEnGB4imxYMYZpa06X6oOxBnILt0qxuEFrTG4yKFuIYIBO5d9wkBGt7VmDy1yTK7atNpEjuWppNI91UIu6d7w3tehbZuN3pHeKQ52jJWfmM02eTINlLh4w53cpe03tR+yW7aIk3riQzYBW0AFUSogtGB4DwmsmOI4gh8t5LNVpfNacx6sGOI0ePGlw2q9o9Q3wvtHkoH3Jqz+khadB6qs0H92/isi/fdzLszf5iT9PCpGtDdAE+k77OaZn1VsKrHMnau4hfxGIPAPhTJ3UwpzG9pdW2lQ6lDvYNaCnvEyrZEAk9CgAkgmR4TWY5zzCW0NTXkrdDNm5LouznE+8gS5YjooHwwpHPlJEADnAqGRxAN7ChR4+P4TLsroLF4DJBz3j5nrJFQZw8iwTy5D0Tj2QvnWsuh7jsD8TMw8YJJFen4RpjgYw7gC1x0zs0jnDYkqgirKjtCkihStJClaKBFK0VEihaSEUrRQNJFCKVorXXs25zt/MT96i6wKicRHzVTWYJHhRzp4fajtp2ZG0RQJQTFu1OZx6UFE59aKY01JN6xYnanZl1nPeK2IBMmc9QgPXgVm4mJ5cSTTPey08Nio2sGlv4aV6pzsDs1UUsu3iBOJPxAMxIAML6YPzyeKsTyufou27MCWVe5ftHYgXYSxIuOw7uwHn1nw9azpP9swjAsnhy8VZiiayMyuNBYGs7Re/ca7dcAnCgZCjooHlXR4LBx4WIsbudzzP8cFjY3EvxD7I0Gw7lyeo7MK5vXVkFiJBkgzIAxMnk+tYkxcx5Zl196roYJGSNBbsndKu5cwY7oEfhnjHjPrjmqpNFSOJBX0PsKwAiyBhQBziAJ73h1+lZTxnkrhypXA6mLktbqff3XuZwSqz0UHEDpPNd70XhmQwihqd1yuPxBkkonRV+6MwAZrSJpUMwrVT2+7hnkeEEA4BMgwQIieKqYqbKyhxUsAEj6Ct01tWLMRtLgHaxtBV7jFbWw5AJ3tOwyA2CecU2T3LYaKCX1OoW3cKXPfublgW9rOoNtW29/fDBnYWw3H4oJPSUChaN5tO9dPZ0dvS2lupLGO4Dhg3i3hHiMHFZzI5cXOGA9ncnkOXjyWhNiIsHAS74tgOZ5rk9X2Z+0XRdvOCAeBOSf4j4Y4HhXQfp4jlaB2WigPyubPSMjA7LeZ2pJ+yR7R9nFdi1q4AedryVA6Q3QVBNhc5tpVjC9KOjGWRt9439EnZ9m7n42QACe7LE+gwKgbgXXqVbf0xH+xpvv0XR+xvZIszedytwKQoBYSxjHdIkCIjqZxgVi9KuDMsA1O7u4cFp4GR0uaU/DsPufNaeotBG95c3F33MVLcxBC4+FR33gYlhgnbWbA5z2mtBsPyrr6BWiunHAzMA7pnEgyeoGBOOOM0yS67vkgCEl7T9pfs2mO0LvYgAEgKRgtMnwkfMVa6Pw2Z4NaDXu7lXxT7aWXvp3r5aiAkkCMmPL51vXrago1S1NFduAgA7hnBIGACT3mOMCrUePdDq42PVVJcGJNhRWwFkAjMia22SteA5uxWKbaSHcFEpT8yQKiRQtOQilaVo7KGZK1cez7nIX8xP0mh1gTOvZxKVdYMHBFHMpQbFhRilaK3DeYIh2mG56uGyRjwMdKo5tln5G5na7elJhbUgblyesyRHE1K15CiLqOh2Va6dZyePkB6k+lOzFPLzWiqZYk4jxPgeOKObROGuiAvQckQOfHp/OkZaSLLGm6j76SO9POBA/OousNp2SgdEtdusSASAPGQM9IPjkf2ap4iRzzlVuFjWi1oaNEd10t3fF4upI7pQWwHLNK5APEGI3Z8KLyGNzceCuwxlzs3JX9u6pruwWwVtWwFtqYgL4kTlj+pFW8HhepbbviO5+yqYjGiZ5H7eH5WXZthJe7MSQB4mMZFXbrdVnOL+zHusntjSm4Va2m+R3j/Co8BzOeRWdjGAdsDxWr0fKW3G41ySWl7hCncwnhZk+eOT+g4rLeM2oWwK4r6N2D2oxW8HIi2Bgsu7M7YEkiTHMTOJrNbhnGZgbxKlle1sbnHgFjJb2gnj7TXfF4Gy4YuzUN1J7hC7uvE5gdOnWmvkJCAaC6kE0wNxS7qxUBWRgV2qwIc5gSSSoJIwd3hWPNKXuPLgtjDsaxtDxSWhgGXVkNy6UUwffEXQ1ovuYkKe6Tgd0JAI3y0Y1NLQPwrR9l9PavsncNv3aBUbcGBWSf8AEDASZPIKgeGKbiXgNyXqU/DMfm6zgFZ2xrhdfuyRhbf8OOrCevMVfweHGHiDeJ38Vi43EnEzF/7R60kVYxiRIPIwxiQfDb6+NWrVMgXrr9v5QtozQo3GIOPPEcY4P9im2i4tbqa9+/dptNKUDPHSIwAY8MYn1pDRQGUPIba1dInvVtONosBG3KQDvZjHJMSDOPEVxXSRH6uTeyRXhS7jo8ZMMwd3zSdva1wk5JBHBAIcSQSIwQASD4dMARudQAGwVmrWtbtcGC3Mmc+X5RwIqnO4PG32Tmilzfb5W9da0ysVHdBB8OT8jOfKuy6LwzW4YBw1dr+FzGPxTuvL2O+HT8rk9R2DcQ91lYdOQfyEfOpHYRw2KsRdJscO0CCr7XZmoJ2+7g5yWXbGOoPORgZqMYaS6IUj+kcOBmzfIre0w91athiouANAEtIk5gYwM1oRlzIw0rBmImme5vwny4flCypcFjgDALQGZvTgZ+1WYnkjVNfTTlH9BQCk4wcxPn50+62TiQFYbK8gxPofPpTcybmdsVYLYUfCJAkHIz4R/SgXlMzEnfRK2dXKtIPl1YdCcZ61EHKd0NEUffLVTW+AsoF7oG4uIJPiCfn1pwdQ0TSwl1OvXav4UF0DNLSBnzqVr9ETM1ulLd1GidgdjiMFZM4jPSBOfr61AWngs5kzGntDXilbaFRt27SBOBiT0H8+M0BopXEON3doazQ++jOAcgEwSP8Ahkd7zpEWU6KfqeHvx5JbVttXbG2DA5I2jg5wQfKjmpSxjM7Nv+UiQSMZH60CrAIvXdWW7OIBAPAAzk+MeR/KKB2QzWffyULVtSf8QpKnAfuzcWCoMY2RIJiMj1qtluyVZBIrLx86HHvWho9ti1tdCl25vDbnDtbRih2qwGN2wkyThx51HEwSuznYbXz/AIUuKldGDGyiSNa5Kq9aII7wjuk5iI4HjwPzq9qstjwQdNVDU2SxVAMBZOMD58etIiynMeGguO9r37KQIQd78oHJnzj8qBZmBaiJqdmJWfo+yH9+PeBTaBG4kd4GJBBA3TMcHg+orLlwsgBDQtmPpGGgXu18Ftae3dVGV3Fws5O5Rt2qPhUYBKjmPIQOpkweDyOErxRrTu5lVekOkWSDqozpx7+5UscCMgsATH4j0XzrTtZgGvl8u9Su3xaXahBOSdzBBu6d44GTPPTpUUrsjU+CPrZA5w0WODC3bVxXZwFu3NskkqQRbaPwlXLMRxz+GqJObUe+a2msoghP3u0m015PeJ3Gm5cY7LrE3dv7QbdwiVK/BCkQbYnnKDWge/JHK52x9O5bGg0J0uiuksjXCy2gEM915II8yomOgPjxBC0TYgP4Db8qbFv6rDGMEAnf615hIfs6bCJYnHwkyJ5xGMVsmlzXWPz3pXer0twBOZyCRAH4ePHIpKMus6aefmo3tynYFEH4QuI55IOMmmG0W5XDMT43/SChyWZn22reXJz3cHmcnjwH51BPOImZuPAcyreFwzZ3BoG+pPJIa3tW+7H94ouHbaQglV3TDlgTg5AiMA4xI5vq2nV2vEn7LrmnKKCs0xCMLLQpXbdvbxc2gYAFpv8ANwOkmOtMc0kZ/T+U8HWltantpbPurBZdzAwFBjbHd5yMiBNN6OwQxLrf8N+qr47EuhYSwWVi+6jLNBnI5n1NdmGgCtlyhkLjoL71dZcvIBG3BME5844njPNEa7KJzQ2id/fFU6hFaRJSMiDg84JnHyprgpWEt13VDqYkr31E84Ax3hB8PHw4pjjzUgI2B0PuldZuM43sgKkHiMQe8c58M05jtNVG9rWHKHa+6UyyiQne4j/044wetOzptE0Xae9/6XrGgFti0905iTHkSJM00No2k+cyNDePv0TEtBJDGfLMdJ6n0inWVFQugQsDVsu6UDdQdw2jPA/pURIvRacYdlpxH1SeqeBkySOfXyppKnjFnTZenAlzwI548sUrSrkF3Gr1QspguGECCBHIBP5dKcX0ucjiMztaI8VXe7Q3Lu56EweOmM4zFODrTmYfK6ln3HuH4AVIkQeDnieCIjzxS14K2AwDt6/0rtWe4Nzd4CCAZ+VPqgo4x2uyNClfdqoO58wNsDGfH503xU2Zzj2R4qB0ZuIEt3FBJyzA/CJDHugnz88/NjwaGVSxyNa8mQV81N9IDeL7t4TuWwJ2KiyFd5ySYnaMScnpVd0T5T2tArTcVHA3sakqw2VcxckxJY/iP9meKshoqlnuleCXN3KCbAkBxuMDJx8/79KcCKQOcu1GgVhRlChnAmCQMjwEH0ikbTbaSS0KKe9JI3DnhfAgwPTP5YotJRPVgXXqmb2kY7VYjb4TJ6eABH9TScomygWWjX36pj3AKiMQMEjA54/4ulC7UWch3v3SUtbXkYZQw3ER1mIU9BEeNJuqnfmZrsSNP75pXtdlMlkb3aDcMkMzDlIJ/hAJxIGfAGtiHG6BV3ARkC+J9/lLWbTtqBcVlL23JeNqEkFvciZgzCp4ifASK8d8PfNaji2qKc7AtlbbPetoUBYqlwf/AHohZBzgfEPAR1qAnrperadOPgrL3DDQ9Y7c7e+Sc1O64AxJRmzJIxOT+QPArXaA1oDdAuUMpMji/tc+9Lqh3RbbBIDOu7d3RJGREkjmnXronFwy28bbA1Wv4XmuuLjbgNuSDgj8IB9c+k0C7VINYYxl3/tet61nIUYywnpieWPX0/WgHWdEnQtYC493ukhrLt1bluz7ubIdblx2VgswRuF1sKFUxIODug1j4x2YuHEbD3zXTYBgEYcOPv5Ki3YuWF2or3iWce8RhvRGZYgfEGO0NJAALGqZpxs6dyuhaej0gs2ntqguKm5gbkd+5+H0UdI/Wlh4pMW8luw3/HiVFi8THhWtDjqdvyuW06X3vhnVy5ZSxIIPI8MAR4dOK0IoKIYBQCrz4iPqnOzDUFb/AGhrAvnHPhJ+ZnrWs94CwoYS5I2bkfwmSMZ3fP8AvrUTXKy9tq20+5hzI68enjP0p4NlMcMrVYdSCIc91eI4PluFHOKpyZ1RBtu597Jb9o7xKjJgAyREenP9KiJ10U3V9kBxW1bvDDbiCRABxBPMcRxU4Giz3MO1JEtcBO+TgwBnpgzx4ZPhUfaB1VgCMjsomSCQxUJxA4MGBJ6Z+poWhoOF2qO1NXtRQVLg4DEwPy5PnSc6gpcPFmeaNd1LBbvGePTgVCtIdkUo3QQSJnzpFFtEXS7TtC0GHxEsBEmOD1M8eoqYttc/A4tO2hR0gde4cr6HP9/yp7RwQkyO7Q0KruOxOAAB04xRsp7WtA1Vd9ZxMk87ek9SQPlTTyT2Gta/lNDTkoETYWEyCCR9T1/vFLUigoOsAdmfdKVjRXFYyAwIAAEAZyflMZpU4IPmjc3Q170S18sx92oYD6HwmP4QRj+tCydFKwNaM59/zzTmo7PYpDXJYDJB+fOBGeTRdqoGYhofo3Q93vVRtdkWbe0s7M2DIEjgkQMzwOablaN0XYuWSw0ABMPfVxubuhZjcO/u44JgdafYItRCNzDlGt8tq+qoPaKyFUkkEAKQsmcZAHI/nxQz66KX9OaJdtz1Vqa1cB43sAdrDA8o5GfsT0oZr0TDATZZ8I4rL1vaLBii7TvLFAswvIkjxqMuOyuRYdpbmdYoC74+a9p1NlGdrkwokCB/ygsOZbw8807VjbtOOWZ4bl980tdvQE1DqAgV4UcPcZnBB8okknwFU3AEkDzWowEDRHRaYG77i1PeIe4XglcSQxHRAWHjJbyAa95Y0Eak7KdjQ4ku0aN1tNrhqbzrLAKoS2p6KIBbH4jGfpxFWcNCGXzO6x+kcQ5+V/7Rt3clJ7TAEKD3VmTzOccT045qzSzg5t2TufZVtvsrJZmIxAA4A8J6njoOvrTg3jaY7FftaELupVAVERhZIyx4MLiTH95olwCLY3PNnx8PNU32tg7PdDI3qACJZsAKZxHXyzFNJbtSkYJCM2bu8AFk6mwyahmFhmckbXY7h0gKskYAgn6RWBig/OW63fJddhZYTCHWAK5oazTGy63kQqeqBSLXvDzGeI5A/Knx4OR4uQV9VEekYrLYzamupdHF1mJn4hGBGAoHGJ4rXgjbh2gN2WPO84m82/BOahdyqy90QZY+B8h8X9ank4EKkw5XEHXu97Lnrlob4FyfOCM+HNVa13Wo15yWW15rY0/Z9o29zXOPiCwT1wfA1IGCt1RfPKH5Q3wtLttZ8wBMScsBxk+gFDipRbWabpttAgkhu6R1iflIxnrTwxQDEONAjVRS3aAwBPiZ/SjTQiXSE6lVWbRZ4GP7xAOSaA1Kke/KyyheuMrYZWXjH5546GlmISY1rm6ggr2o0zXEhTtB5G39Yn86Lm2NEmSNY+zr5pW12csBbjMYYxnukxEDrM9KiycCpnYg7sA280he0BEAHuk+Bmc4+kfWg4UrLZwdSNR3qi5bKmImOsGmkUpA7MLXTC8vxGAf4OoHn4fWpgQFkZHbDXvVmn1kkkyPU4Mf08POntcmPhoUEtfukuSAQZxGSPDHyqMu1U7GgN1USCWAUCSTKwBEc/LNC7RsNaSVo6Ue7BCuOQSesnH0xRaaVOT/AGEEj3+Uo15rjsXJFpJMZljjHJnp9KbnJOuysBgjYMnxH5K3Q3dhz8TwBM4XGJ4jMwPCkDwTJm5xpsPrz+ytViqH3veyIDeHMsJkCT08fKKXDtKMgF46vT3w8vp5o27nvQ0ERJzGDMcc9AJ8Ptj9LdKfpqZHq4/Ifyk5oiq1XO3ukd0hQAsSSD49Jnmp+jukmYlga74uXhx806s3aB113Vh0tlCLqyJBjb3gScyD8iPnWoWAahN62V46tyTvWne6jjcQoliRxzKhDzM46nFMDTmBU7XMZG5prXb839eCv7I7LfebjjaOk4J6yB0Hz6U4MddlR4rFMyZGaqHbb2y6WVVXJEmSQgHRjtI4hyemfKo5TwU/R7XZS93h7+Si+n3ubRXcmwPbUADcRbLgwJzK7DMmAR51Ve7JotaFmdvWDfZMdmRpSy3FZr9yC5AkLLGEPWRgseASBODT8MA5/WOH/wBfyqnSRJj6mNw//by2CeuLZsv7yRuIySJmc8Ac4q/TWm1hNMszMlaJTU9tC0/kBz49VEnrBmaZJIGqePBGVnf7tLaPtv3lySpKkAd4mJnx6dajElqaXBdWygaPctXUWFO0QkySBLEDEAkzzA48qktUWSEXqa8BqlgHRjcuhSANoKbsSYgzlegxmJotJuyp7Y5oZHe9m/evNUXtSLZZu6sgOTu3Fh/DH4fDPic0i7KbUjYusAG/Dbb8o9na73jEs8jwPABkjjjM/Xmk1+bdKeHIOyNf6UO0nRz7pZnu7Z7qgc90ETEfUwaDiNk6APaM7u++Ovf70WbqndX229xMRgEkRyBUU8zYxbzQ71aja1zMz1Sbs/FAzBPSf0o2OKkykbJmx2epErcZSwnutGM5fwGJ+VEMHAqJ87gac0EDmPorNNpiDtcEYweQfMeootHApkkgIzNTr+72jv4HmBJ8Ke4jgVWGcH4dUs99Q+23BMHkTHn600O5KYRuLbfsjbvFCBHeJ5MYBwTxgZpXSDmB4u9AodquocbYJ6niev6UiReifhmuLO0oanVdROMwDx6/PH1p73WE6OLgUrcui5MkZM7TgnyJ6mortTNaWVp5qK6lSwQWiACNonhslsEwRnA9OlKxdUiY3BuYu338OH8/lKujycOM4nB+lNN2pmubQ2WzotpMl1BMyDIxyIj51K2uKoS2BQBVj2UncWG0tGQZHn3cGaVtvVMD3kUBrXvdUXV3XDsBWTCkjaOOM9eajOrtFK05Y+1rz4q7R6oByIkgMvSMHx5yaQcFHLESwG+R98EHFouVJcY7wxk8xPMU05bSBlDMwA7kvbBJdS3RSCAIz8KycKCfDOKQ1tSuoBrgOf8AJ76709YYLtDDc/eIKmDjpPMwTnzEU8VxVZ4LrI0Hes123H3QMNE8SxkFiCeQIjnjJqMngrgGUdYdvlpove8uIpZn7ghQBJ3ED8Mj4fOs/E9HwznO7Q8wllje6mjtb+Hj39yZstJUbxFwY2yGUFeZ6kzEcYHjVjBYKPD6N1J48fBROAAJo23nsaPv2EzrLTDaq28rjqUE9M5LeYHrzV5w5KCJwNku39f6Ttpwu4hZeR8UnywT1wSY8Yp2ZV3NzUCdO735D1U9ZqyAFWe8cY248SzYCnAoucaoJsUNkk8PP6cVjdoLfN0WQCSVWdo7sSTC4GCck+PpVLEStjcS7cLfwEQmiBbtZWsgSy42sRcWztLj4bZ3P8JHNyGzGFz14hZG6VwkfoOXNPxOKbBE6KHUk14c1jdoq1u4vfncZB65OCfAz485q3ZBFKhA4SsNjZOavtRURVc8iMQxB2xnwE1IZKGqrxYVz3lzfeqTa5aRVS8ouEkSASNk7juEQT3QPnPpQzsygOCnDZXuL4jX3209V7sHTMzbkWQrttDHukDE+OCT08KoYrHRYSPrJNroDmn4kisjjqQLrcLQ0151uhfdjcogsSe8xgkjoB3v7ipMHjIsU0Oj8+YVOSNhjJzaHhyA++iV7QuFtyv3VHdQ7h8ROXxzwZFW3HcKaBobTm6k76cOSJtbgWAF64xUW+7HdSGaN3GZBzmAKVXrueCQflpvwN4+J0Cvs9nwuxlHxie9hjzK/wDDIzwKAGlFRPxALszTw5bePf6q69dRT3baG7yNomJgFyQJjMD1p7nsYC93DVMY17hRccvf9FO01sMRADbQT9jHkTXJdMYr9Y1nUAloJvTjwTHZ3NB4WqrzLuCkEECAAOsyBHoJj/2rp8Mx7ImtlNurX33KRodlsbe/6SYkZDETgEAEAEgxJMAkz96lqtlOddx7pMvpXfapYjdJcmJ2+AAjPA/9hRoqESsZZAutvHmoa/sq28BVj+FlkgDBggcyMz+dBzAnQYp7dSfEFIdkoLYJKOWEjCMR4+HMCfrTG0FZxOaU0CK8Qpdp6+NpMzB4iDPSTmYol4Qw8F2lbqEMN0nIOMgLPEcxzQOhU7XAt00/Kva2jMSpAGCcGf8ALBxNSEt4KIOe1oBHvmoa7YBh14xzun0+R+dJ1J0OY7hIXCWZdokz0H8qjcbVkU1ptagvEdD8jT86p5Af6Vx0at8EluTuwCvQgxESPzpVeyj65zfi27ua2+zLTlSoIYLyRBUEj4SSQBx/c0bCoSgE5tvl5p73FpW3gKG2mQxaIjOGmMx4TSOW1FmkLa4LO1+pO4e6GSDlcyfM9fU0PBTRsBH+w6Dmse9pbatLku3dLGQFGYAyDuOD9KZkaD2ldbK9zaYKHDTXx4UFYLiNJRjJYAeR70RIEQB+YzTqG4Kble2g4bD8evvRR0iOqqUhhuJILAYXiAc8qD8qFOAsJ0pY4kO0NcuanqDqApurbAJiXOzft5JnBjMRHSojm3pMZ1BcI3O24a1auQq1tJSd427YhYGSucAcknOB8qkppCYczZHUarW71/nu2VOtVVCsAVIgkqQABA7uc4BBzExxQOmqkiJcS06jv+vv1Vtq0luLrFiAJ6bs/DPWTM+VPDmjUqNznSf6xWvs92iha7W3zsTc448R6E9TMRREl7JzsJk+I0F739y+Gt8ADa+CCGycYM8UybEBsbnP+EDVHJHAQ/nqPBO617qqAjsenOSPE5EmIFYUPT0U8n+xmXkdz9FFh5RqCaHyWYumKIoYXFVQrPDbdxb8IByo6d0TArdINKyZQ9xqiTYGl6Dj/eiWssG3AxKuAFbJY7gyyT0mBHWKcyi02pXAtojiOHDSivP2XetPunblRjvkFjngd3k5/nUfVuadURiYpG1vp4bL1pRvuOxJ7oKhSI29NxIyYjw+VEAAklBziGtY0cePPu7kwO0vdXLZsy7tbLXw0g22kkDf1wfqQKyukujRjCNSK80eoDo7c6qOlcfJLXO02uMjpO5lbuDMERxPJielS9H4NmEZTNSdyj+mYwOa7axqeKbbT3IRrwXYoMloPxzAK8k54itGj+5VxIy3NiJs8u7v2T+lt9LZ7hIzPwzkkAzzHynjFSNvYKrI/i/flz4e/qqk0NzcQ7Tb5xAY8QIPHnjxFM6t167J5mjygtHa+in2d2Z7pw7MDIYYEATGOfIdB1rE6ddLHh6ZdHc93LzSxGJ61mUDihrrsNCoxJgd0E/bg+fnVP8Ax+OUEyX2dq5nT6IQMJF2PNY95ma4rC24LGDIMR5AjgdfGK6QntWtBjQIyLFDX39lr27piNzFQAogAmRHTw/X0qUFUHMF2QLOu6Z08DaJBYTJIIY89OuR49KktRPBN8Bw5KP7TunJjAAzjqAxHAM803PaXVZa9+ite6Z7ssYEAFYH8Uyc9fp1olyDYgRroq9Nf3fFtIk5JkSMGPOZE0273Ty3KezYUjbtOVLbTHG0mec8RPTmaXZQBkaCB9PdJfU2327QphjGBMZ8QSfqKPgE9jmA5idvfvVY57PHeLhhHEePiMcYNRnfVXhiNgykxobK45XdK+vUtI8M/kKApRTPcAeNa/x5/kqjU6M7jF1AMQG3huByADzz86jJ1Ukcwyi2nyr8pu1+5HqP0qbgFC7/AKnzXat8K+q/7aI3WY/ZV6j47n+mfuajdx8FLH9/wsofAn+l/tqwz4fJMd/0d4/dYHtB+5teo+1QzbBaWC/7O98Ul2L8Y/5/+hqYxWcV8B8vqE7qP33/AIf0p53VZn/H1T/bvx2v9S3/ALac/ceKrYL4H+B+6X7a/en/AEn/AFpsvxeSlwn/AC//AKCzn/e2vRPsKifurg/5u8St7X/CfUfZaB3WXB8Q981V7O/ux6L/AP0qWP4U/H/GfP7KHZ3xX/l96qdIf/DkT5/gjTCfEfQ1yHR3/dqgPwrJf94f8yfY13h+JXx8A8D9k9f/APpG/wAx/wCsU1/wlRx//Jb7/ardT++1H+jViTc+CgZ/yj/+yztf8R/1B/tqo/dW4vsfus/S83fVfvcos+JytSfCz3wCb7I/c3fS1/13KbHumYn4h5/QKF/95Z+f3FSO+IJjP+b1pez3xXP8w/3U+Lcqnjvhb4FaP4W9T/01I3iqo+Ie+KsvcD5feq+K/wCLvBMbv75I6X4R/m/WqfQf/wAJvn9UJN1Xc4/5f1rU5KYfhU3P3rf6Z/SmfuTh/wAh4/lQs/uv+Y/al+1F3/TyWbe/eH1H3aouKvfsHvktnUfuf/1D/qNScFVb8ap7M+Bfn9zSGybJ/wBD5I6T93Z+f2NMZsEcR8T/AHyR7U+If51/SpuITIuPgUo3wN/qGk7ZSD4h4LG1PNv0f7iqr+C0GbO8k3oeG/zfotRKOXh74lf/2Q=="/>
          <p:cNvSpPr>
            <a:spLocks noChangeAspect="1" noChangeArrowheads="1"/>
          </p:cNvSpPr>
          <p:nvPr/>
        </p:nvSpPr>
        <p:spPr bwMode="auto">
          <a:xfrm>
            <a:off x="460375" y="141784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AutoShape 10" descr="data:image/jpeg;base64,/9j/4AAQSkZJRgABAQAAAQABAAD/2wCEAAkGBxISEhUSEhIVFRUXFhYXFxcVGRcXFRgYGiAYGBcXGBcZHiggGRonGxUZITEiJiktLi4uGB8zODMsNygtLisBCgoKDg0OGxAQGy0lICYtLy8vMC0rLS8yLS0tLS0tKystLy0tLS8vLS0tLS0tLS8tLy0tLS8tLS0vLS0vLS0tLf/AABEIALEBHAMBEQACEQEDEQH/xAAcAAACAwEBAQEAAAAAAAAAAAABBAIDBQYABwj/xABFEAACAQMDAQUGAwYEAwYHAAABAhEAAyEEEjFBBSJRYXEGEzKBkbFCocEUM1LR4fAjcnPCYoKyBxaSotLxFSQ0Q2ODw//EABwBAAEFAQEBAAAAAAAAAAAAAAEAAgMEBQYHCP/EADgRAAEEAAQCCAUEAwEAAgMAAAEAAgMRBBIhMUFRBRMiYXGBkfAyobHB0RRC4fEGIzMVNHJSYoL/2gAMAwEAAhEDEQA/AOKFehrmEaSSIpII0UEaBQXqCSNFJepJI0kkaCC8aISQopL1JJGkkvRSSRC0kLXgKGYHikgRRSXgKSKUvdqWVMb5P/CC35jFU5OkIGGrvw1VlmDmfqG+uivsX1uLuQyPt6ip4ZmTNzMKhkjdG7K4KVSpq9SSXqSS9SSXqSSFJJCkigaSIQpIr1JJRNBEIUkkDSRQoIoTSSVoophRpJL1FBSpII0CkvUEF6ikiSBkmBQc4NFuNBEAk0FUNSpMCT9qoydIxNFgEqUYd5NHRMavbbXcXBE7cZzVHCdPR4h+Qxubx1pXcR0XJE3NmBUFYHIzW4x7Xi2lZhBGhRNOQXqSSV7Q1T2l3hAyg570EecRVTFTyQtzhoI46qxh4WSuyl1Hw/lI6jtI3Fm05QjlCFz5qx+1Z8uNMrLjdlPLT5FW48II3VI2xz1+YSDsx+J2b1JI+lZjpXu+Ik+a0GxMHwgDyVaoB5VHmA1Cfkc7QrT0eudUYllIWAA0lpMxEfh7uZOJHpVuPpWSJwjIJu9eVc/FU5Ojg7tbKrVdpG6gUdwz3h0YeR/SpMR0iZosvwnj3++SdB0f1Umb4hw7vL7pUWhwBWVnWuIbCZ7Pv+7eeh7pnpMd71FWcLO9krSHULF945Kpi8Kwxu0s0a8VvGuvXLoUkV6kkvUkkKSSFJFA0kUKSS9SRXqSSBpIhRpIoGkkok01FClSKtFFRlSpJLwooIikkjQKCNBBEUUlnau4WYj8K4A8T1P6fKufx2IL5MvALSw0VMsbn6clGzchgR0IrPLrVlsdLV9pbVvbsU8kOqrkyQJEeGKp4DEOkeY2Ms3R8FpYqDLGJHOrs+p/pUaSztGR3jyevkPCuvweFdDbnHfguZmlDxQ9V65q7amC4nwEn7U+THYeM0533+iUeEnkFtaffipJfQ8H6yPvQjx+HkNNeL9PqnSYHERi3MNev0VXaOne4uxWCg8zMny9KdioJJm5GkAcUzDysjdmIs8FlarSJYUSxZ24jAHmeax8XhIoGaklx8gtXC4qSWTsgBo34qpGFYxJC3G5HarzJuYeHWgHUE97L2VWowfhx9TP0qWIl2g3VKaIt1Ka03Z77HcqZAhVIIJ84Plx51px9HPMbnuGvAff8Kg/pBrXtY06cT9vylUvjrgisZ0ZaaW0ydpCc0duW3P3FXktiSeFE81o4TB27NiNGje9L7lnY7GdnLDq48tfNaw1KngGPSPvWyOlMO3Rtny/Kxv/ADp6t1DzU1cHirkOIjmFsKqyROjNOUqnUaFJJeNJJRNJOQpJL1JJepIoUkkDQRQoooGgiomgio0rRV1FRI0kkaSSIpII0igjQQVd7cQQv1PSq+ILy0hnqpY8oILvRZuk0Tuu6QJ4nJjxrKj6NdI3MTVq8/FNjdVWntNowvJ3Hx4q7B0dFGO32ioJcbI/Rug7kyAKuxxsjFMAA7lVe97zbiT4pPX6vbutmVLLKsOPQ+HhPn0qhjcVlDoiaJGh+3crWFw+epBqAdR9+9ZmnA8PrXMLqAa0CfsofGo3OaFK1jzxTmom1bVyQ6kTA+JeefHAP5VpYDp5wcYpWnTY+HvTmsfGdD3/ALI/NWLtdZwysJzkEV1QLZG3uCueOZjq2IWXrdJZV1EbQRJgkdQPQdaycVBhmSBrhQO60cPicQWkg2QmB2TbxDN/4hn8ql/8rCnXX1Q/9XEjiPRM2dGqfCM9Ccn5eFW4MHDBrG2lWnxs0+kjtFNLgYSDIz+WKnY9rxbdlA5paaKU7V06tbZiBuAkNAnGeaqY+Nhhc6tQN1ZwkjmytbehO3ikrbG4VZjMCBOPU+E5+1c3iMTJI1rpPXmt/D4VjHEMPlyW72B2b724FJxEsfLy8zWPjukf0sJc0anQe+5WZIQBZW37QdnrZiEULcXBjIK87WPByD51n9C46XEEl0hzMN773zUXVNIIc0G1ziPI/I+tepwy9ZGHrl5YzG8tKlUtpi9SSUTRRQpJL1JFCkkvGgiFE0kUKKSFAoqJoIoUElcKcmI0kEaSSIpIIzQKC9SSQdZEePPpTXNzCkWmjakKcgjSQV2l0zXG2oJP2qljukMPgo+sndQ+Z8AnxxukdlaNVXr/AGW1Tu7bRttpODLNA3EIo6yYzHzrj8T/AJFgMTO0lxAOnw/XlfPVb+Fws0ERAGviuctXZzNF1rUYRSe0uqxGJ6eI/mKqvZ2rVtjhWiY1GqRF70eGPtFPijzm1HLK1gorCu3SCBZuNtUyuNp7wBYRPAM1pmeQABpIq681imKMuNi7TDPdcI9wHIgNthWgk4PBPpRkxZmPacC4DXn5hQxwNY4hm1pS5dgbG/Ce6eoB6enFHriYww8Nu7u8FIY6eXDjv396npg7sqWyxZiAACZJPSKjfP1bC5zqA31TcgJ1HyWhp2uJgMREgqRiRyI6Zp0HSEkYHVu0+SkkwUcosjXmnbWpW5/h3AM/Q9YrbwvSEeK/1SCifQrLxGDfh+2w6D5JxOwzqCAnc243Ad0DwjEnyql/kOLwmEgDpD2v2tHH8Dv/AKSwMsrX6a3utb2f0Ops6u5ZthTbQWy9y6pJggMFAUiXO4+UCfI+fY/EYfEYRkshIcboA99E6g6afZb5kLmjMF9PXQpetqLiiRJGBgGOh9K5A4jqSTGTfHXgp29tqq/7v2uDbRh5ov2ipWdLYpnwSOb4OI+6ruwjXGyuT9sfZRLaG/ZG0D4k/D4yPDAOOPSu9/xX/LppJhhMYc2Y01x3B2APMHnuO/hmY7o/I3OzzXE16gsZA0UlGiivUEkKSKBpIhRoor1BJA0EVA0k5CkkrxSUaNJJeooI0kEaBSRoIL1FJGggiAegppc1tWUl1HsZptwY+cT6D+teZf51iD+pjj4Bt+ZJv6BavRpy2eK7OxplHA+fJP8AcCvPnyErWzSPO6+c/wDaB7L7Guaw3rSISIQWypJOIlZ3MeSSBXW9CdK21uGyFx55vzsAnZXMF2uAk/xV1NDkn53c12Sey9y7omVRN0KLgEZYjJTHJ2kj1ArGPT7/ANQ2JzgI7y8AO5x8+PJVRh80hk1J9fRP+x3sUIV76b2IB2kSi+RHDH1x9zndK9NussidlA48T+Ai6Jxavomq7Dt3rLWbi91hHAlT+Fl8CDkVy0ONkgmEsZ1Hz7j48UIWUvgmu0jW7ly2/wASOyN6oSpPpivUsPO2aNsjdiAfXVCSwaXVf9mnZdprxvXLltSO7bVnQOWPxNtJkQMD1NYP+R4t4jEMbTW7iAargL+vkotRQC7Fv+z622ovXLpYo9wsqodoAMEyYJPeLcRzWD/780ULImUC0USdfDu2rmr0b+Cwvb/2OTTINTp+6iiHBLGD+FgTJzx4THjWn0J09JI/q5TbtwRXp5bqSSEluuy2PZLWObaBrA93GGVoJ4yEjM5zI+dSf5ZhsOzFF0c5c86uBF5b2Ga/QVoOKzOjmHLTxp9V1tvs8B3cAd9gxAxkKifPCCuNfN2WsvYfUk/Urakw+tgaJ7SvBk+keFVnixomQxvBJKdERIqDVT5Vmdvge5aeIP2NXMC5zZmkGiCPqFDiwOqJK+MtorgMbGPoCRX0FF050fI3OJmjxNH0Oq4brWHW1VcQqYYEHwOK0IMRFOzPE4OHMG04EHUKFTJyiaSKBpIqJpIr1K0kKCKBpIqNBFCkkrhTkxSoIL1JBGkkiKCCNJBepJI0kk12Zc23UPnH1xWL/kUHXdGygbgZvQ39EQ7KbXe9j661vdERRBG9hAloE4Hh4+M14/0lBiskb8Q4nM222STls1v5kdx8h0GB6l5NDVbYvAQMVjZSVriMAWsb2t0a6jT3LLYVhO452sMq3PRgMdRIrQ6NmOHmbKNxw5jj8knR5m0vhhUglSRIkSMgxIkHqMc16RuA6tDqqrCCaX1P2U9oGusVtLAUKWZoJJM90DgDBz9q4jH4AQgGQ2TdDw4lSMuJfSrEEdBXLPJtGU5tArglR2q7YzdL8++2ts//ABDVACf8ZzA88/Y16n0Q4foIa/8AxUUxyvNr6P7Eexq6dVu3BN9hLE5CT+BfTqeuekCuQ6X6ZdiXFjDTBt39596Ku/M40Nl3yWsTXNFyuxwlwtI+0PZ4v6a9ZIB322XPiRj6GD8qs4HEGDEMlH7SD6FXmxkxlncsH2RvJctI68FQR5Rgr8iPyrW6YhmhncJdybvnfFQ4LJIy2/13LpFWsQlad0gRNIGkqVF68E+JgokDJgSTtAz1JgDzNStYX/CLKhlHaCzdfrQ82yYAmfPj+/lVmKIs7QGpWR/kErIsN1ZOrtN+HH8LE7TuWEG7cABz/IeJrUwOGxOJkEUbSXH3Z5DmVwj4Y3ua2I+K4XXag3HLwQDx5AV7P0XhI+j8K2DMLGpPMnf8DuC0Y4wxoaEuM8Zq+2aN2zh6p5FaFRmpAjS9RSQmkigaSKBoJKJpIoUkUJpJK+io0aSS9SQRFIpI020EaSC9RSSt3W7GC3BAPDj4fQ+FVHYrq35ZRQOx4fwrDcP1jbjNkbjj/KlqNcLbAQTIBlTkf3FR4nFxsPVvFgj5FCLDGVppa/s722iOWyyn4gPiB8YNYnTnRLOl4G/p3APZtfLkeXdupYXPwr7cNFu9s+2Vm2m5Ldx24Awqz03GZA9Aa4s/4fjou1MWhvcST6V91uxdKRv7LbtcN2t7SarUShYIh5VZz4gscx5YFaeE6Kw2H7VWeZ/CkfLI/TZU6axbDNZk3FjcrRtI4DRmROPp510nRUoxDDFM3vrl596zOkGOgLZYz/K632I2WbjIWMPt27o5E4nz3flWF/lnQhZAMRBZDbzDkDx8uPj3IYfpEyuDZPkvqumMATivK36nRa+Uu+FN7FdSCOo/KCPziocxYbCsxx5dV8K7d1DXNbqd6wwuurQOiHYP/KozXqvRZjjwUTWDTKD5nU/MrExbHvmc6+P02X0b2U9skusti8At3hWGFuEcgBohozHXp0FcX0t0I7D3JEbbxHFv5Hf681YwkvXCnCiPmu1e8FHFc2GWVrRx6Lnvart0aey7Z3bGKYO0thVBPEksIHJAJ6GNPo7AnETNbwsX4cT5AHXb1Uj3COMu41p4r5Z2H25e091fdjGCyGFVl693xj8QzxzwfQOk4oMXGWScNjyPvcLDwkMsL8zPMc19f0euS6odXBHBg8HBg+cEfWvOJ8O+F+RwXQsNjRW3byqJLADAkmBJwB6kkfWo2scdAE4d65P2k9pkW072mV2W57oLE98ZJjwEGDxNbeA6Me6QMeCAW5vEcB5qtNiGsYXN1o1+fRcrp9bevQ9yVQEM7JhtsgMc4gAzmcDEmK6LD9GxZ8pXM43CtlmdO82TpR2A5D2N1TrNFdEq6G/cuHan7M1ybRENDlgdtwj8BSQMyOK14m/p2ljDQPL3qlDh4wOwK9PfzW9Y7Ps20JBbYtp97lrD2bd+CNt66Tva6GKwAuJWMbqswv7O2vzUhjs2T4fwsntHTX9HqLdx7Qv6O4yAsBuADESwb8DZLAnunjpAtOmzNthT48O34XAJjt3svTvd7l5bYMBSRuVyd2IWSpEcnEcxibOD6RkZq74RuosRggKDdzwXMXrbIxRhDKSCD0I5rpo3h7Q4cVlEUVCnoIUkUKSKFJJRJpIoTSRV4pKNEUbQRpII0EkvevBHUnCt3Sf+L8M/nVWSTq5Bex081KxhewgbjXy4qdnVqzFJhgYg9fMeNOjxDHuLL1HBNfC5rQ/gUxU6iWZ2rpVjexcx0EED68CszHQMrrHZj4K9hJnZsja81mI/Tp09KwXuJ8FtMjFXxVqyMgwRwRzTWSOY7M00UXRBwpw0Wro9ULoKOO9HH8Q8vA10OFxTcVGY5BrXqsPE4Z2HcHsOn0SFzs+4GlUYjzKk/lWbL0bLfYbp4hXYsfHXbdr4FXdn7g8lY7pWD4mD09KqwYn9G92lmq8PFS4kDERgXpdrRGiZxuuNA8D4Z6fKq2Innn7UjvwoG9VF2GDVNaHXai2yIt68qkxKM2Bn/wAoEmAOJrKmwMEm8bSTxoK1HLl4lTv9oa/u3P2q8drYO8qJ5ysgHzkGo24DBgFoibr3ffh5KX9W4ncoaLSPeu3Ll26XuuCx25YtgDgbY6Yq1DCyOMNaKa3YKCaUvN1urdH2Te1bC3YtlFE955wOvewY9BxPSjI6Nov+1LDA8GzouxXtc6G2tlrz6lxghoO1TIB3EBrnwkGCY8+vNYvomGZ5e0ZT3fj+lswyivukvaP2hS6y+7AYFVbvKZRuSuYyVMQDk9TwV0ZgHwtdnGt+oUrnjSlVovaK3tuI2ltG23xKwunyG7vEEyDIgdK0urIIv381GaOx9+ijfvW7Fz39hPcl1HdRi1tgomdsQTtDYzx05NaeD9QMjh/HgpG9kWj292/c1FlLdom225/fEbSV2Qe6wJgncGnkRVPB9HMgnc6TUaZe++Y7tuRQlzvb2dFm2ewgboVV+EKAQIkHAhTOAxMyBxnwrYfiM7SbVBmG6oAFdYunWzDbSCreGIyoYqB/zdRgjpRw8oDrr8KCWDMKUddpxbP/AMsFsX9Q5Vrtq012Rgj3ii2yEF2g7thiTJgg6ucu7R4d6rtbXZWe13T3W1WlX3V63aslxobFh7B99bgNcF5BO7cWEKTIIAGJpzc4yl2hPFPoEEhHszQ6s2GQrbtOQCunU3US1byALgW53naBgmcSxJMBCVmahqpOrdWpWRo+wtW2rti9bFtFaSwhUA5meT881LNKDHlalHHT87jaS9rbQXV3QCCJBlTIOB1FdN0S/Nhh3aLDxjalKyCa01VUaSSFBFA0kVE0kVEmkimRRUSNJBEUkF6kkq9VpVuLtb1BHSq2IgbMKcnxSuidbVzfaena28MSfBj1HT5jisDFROjkId6rZw0jZGWPRHTdp3U4aR4NkfzpRY2aPjY70ZMJFJuK8FtaPtZH7rDaTiDlT5T/ADrUg6QjmOV+n0WbNgZIu03UfNK6/shlJNvI/h6j08R+frVTE9GkdqLUclaw/SANNk0PNJ2FYgkggDqcD69axnaGlsMeC200l7NvaolXBLiZK53A9Igj6edOwr3RYkSF2nLu92ocSwPhLa1Wjc1Jbg7V6/1P6VbxnS0kttj0b8ysyHBNj1fqfkp6Owx4Bjx4mspkZJU0rgN1q7EEqWyPMADxz1xHFT9WSq+eitfsjsrUEl7en7hKg+8WZWfAiFHmYqJ0zIxQNlTdTJJuFPs/2N1d1gbxSyvUuZeMzA+vUVRl6TgZ2Rr8gtCPo91W4rrbfYejsWzatrvubWUXGg7Xud1SFOFO4jIH1qtFjetkyM2U5woYC7ZN9t6hxvZYEITEA5Bgs+dzABTCR+WVdIwDbdBmunBcN25ols29/eZ7kRMAhSSw3cQxUKSsQN4iDkmGMk6p0koGizeztM77ZWFYgSQcz6ZiTHOcelXWQhyrOxjm7J/R6YgGD3W3DuCRBGQDJXqcc81DiMK4C2q1Bj2OOVwV2mdXySgJEFWB2jcQq7iTgyrgdDwRmapbK+n9HplZGXIO3usYJuFtwJU8AQsGMjbxk1SykvzE/wBKcu0qk3pJs3G3jJJYRGRJaAOgE+cQw4xThG6gPdqNwB1V1rUwO+FPK9RmdpJb8OCD0I38RNSRgsuuKjfGHbo9pa0SqpvKmJZGK5gDCCCTMCMScYJrSz69nkqow4q3c09ptcJfJDb5yfiXaDM4XBYTJmOnEkO03TOqrYJldWU3B3AySSY4icNCiIPieD1otbLtm35BI5N6XF+1ftdvU2dM2GkXHAiR0CGfqY9K6Lozogk9ZiB4A/f8LJxmPHwRev4XFgV0zWhopooLHJJNlep1oIUkUKSSiTSRCjSTkKSKYpKFEUkijSQUhSQUhUZKaqdXpVurtb5HqD41DPC2ZuVykildE7M1c/f7Ma2e/BGYIPMeVc9icLJDVrdw+KjlNKixfQAhkDyIGSCvmI6+siqUjHmspryGvvuVsPbrYtbfYOt3KbZPeXjzX+n8q6To3EZ4+rO4+iwsfBlfnGx+qd1VtCNrLuk4UTJPlFHFsw0bS6RoJPqocO+YuDWOP2U9B7LagjcbYtr/APkbazA9ADJ+tcnNiIw7Ugdy3Wh7hQsnmtD9m09s/wCPdtpAkqim4y84gTH19aiOJb+xhd8h805uAlcO06vmVp6btDsw3AA11zwvIA5BgDvBjzP9ahdjMU79ob81LH0XCzUklb+l1SWXCWdFExDbkzMATJ3OODieRWfIcZMbc7yV1kGHYNAFq2u0dTcVluBFU7gQ7JkZDDbMgc5ng+hqJsU5+Jw805wjb8I9FS3Z1xJDXz3m7u5goM90KLsNJnmYIk9INTf+bE8kg+iYcQRpSf1Gn2kNbe0WckZ+FAFYl12tyAOMk9No3VZZCI2ktFfVRF+Y0dVmdpXDchEUrDX1t7T8eB+JgoCMFVdvIyBHcBmyB2qaDltc12z2st5EEd5G7pA3lmYmdi4HPA4zJ6Tcghs2QsvEyBrqBSloi4dyM9xrSd/3dm1cbe0qm24mJWQcYhTkmr4a0aKnbjqtrsCwFhiwwdrblW05xIBFskNxnr84qrO8BXoIyRXFXXdH/iaaFXaGaEuMCpNwtFwSTAJbbIG1WEGTAGI5vEcfJbjTuOQSenV7fdUQQ5EfhUYPcaeIyY4VgY5NRlgI1VkOo9y0heDNN47BiHAEAjdMT6gmMkyelPY0m70THOA2Wbqe1FtNLAsoIjavBjgkxIIaP0wIngg652UEA9+yhlxAjF0SO5LXPaeyCdtp2U/xRujwOSJ49a22/wCP4jcOb6n8LMd0zFyKp1Htfc4tIFGDmScEkdfPxq5B/j9f9X+n5P4VWXpe/gb6rE7Q7SvXzN24zeROPHj1J+prbw+Bhg1Y3XmdSsyXEyS/EUpVxV0KForxoWko0rRUTRRQNK0VE0kUJoWimhTlCjQQRpIKQFNJQUqYUERSQVOp0y3F2sMfY+NRSxNlblcpI5XRuzNWW3YZyFdenI/Ssx3Rjr7LhS0G9IitQr9Fo/2eW2m8xgAKu0DxkzMeQGY6UHRYjDD/AEjMTxrb5oddFiNJDlA79/knLXad5iVTZaYLkL3HIjEZ3Hw+eawsSJi49cST3rUw4ha3/Xskbtq4rMLmoYHcRHeJB6ySNvE8HpVUtjGzQrwkJWj2fpVaWcLxh3aWHgdq4YdY3eNVpJ8pygKZoK04ubVCtbZACNoC8/w7nO8EzgSMj1FQmXTW1K0ArTR3aFdneBzvYMpIErtJgqZEjpVYy6bqXKBsrdH2XZRVMEieQSpIOQsz5cZEqKqySPzEH379U8NBC6bsjWoi+6QsJmASW2kTtOciGWc/w1Lhp3B1BV5WCtV5+0Vu99mMSJA3SswYkZBBAPyxV6EZJiS75qu823Zcp23qU95ct2/ee6P7wOx2Egncw3ZgzEmd2BxFakLSACRZPJZ8+I4DRLJfBuoouKe6dgT44z3nBh0WMwI7sS0Zq8wADZZgaXWVZYsvcOxla+guEi4CgH8Ja0VBtW1MAwxYfDxT5HhgvZSRRZnLqxorzJctBFEKy2n+I8Ql3e2IgiY4zAmZxppMxy8N1swRhtOO6j/3cCNuG4AgAC4/vSC28XoA2kSWVgFYAENETTHhpACnY8j36Ku9ZuIT0wqsSLmxtpw5cjnI69MRxUYicDof5T+tbWyybfaVsOBcIDCDnyJwMHPIyDMeYqZsYBtRukW5p2sMsAL4AgyMDbGYzJL8dZqrOzKOydfeqLJL3XP+0vs+NhvWgMZIECRGT8o+9anQnS74pRFKey7a/qs/pHBNewvYNQuRrvbXNIUkkKSKFJFA0kUKSSiaSKFJFA0EQo0kU3RtQLwopKQoIFSAppKapAUxBeilaS9Suklm6jtu2phBv8+F+vWs+XpKNujBf0V+Lo6R4t2n1XrXabMAQEJLFQo3bumSeAM9fA1T/wDYf1mXJ799ysHotobZcvoHsn2VJIu21IMzu3AgiMQeIkHzmub6TxZMxfzK2sBG0QgA7LN9puxjb1DWlKOjJKjcEuBs92M+bDyHSodKVk5XdxXODTvaOCGt5yuCp6nrOfDBpxjzBQ58hpaWl0LKd4uggqfPDSCGzGDmfKq7m6U5OEnJbWh7ThgANwEGZkAjBHI8PAVUfhBuD6qwMSaohOW74eVAFtSQQI/EeThoXoPEmTjqx8LQBmslNE5Oo0QuXm2lZBkFeMwQRI70HnrTIxFG4EAoOLnBe1/aLqjEdxiO7P0JC8kx5VZweE6+fPu0bqDEYnq2ZToTssC3qdpMs7PvCuRwrRul3YQFWM+GPEgdOG/tAFLFcc3aVOs11u6fd3QyxcPvntFtogncoDgl0EAxIyuBxVlkdaqMngF0nY2kQ3Xs5JkLdQFWB4ZXDwOAdwMdfAwc3FzZd9lrYWG22FrHtfa8C6WQKFyBuLdWJED6CK52aUk5YxpzWiHtAt26q1ntMiCXYBRyWIHpTo2ynQblRulYuR7S9vUvsbNolQcb2HM9AP51v9FYBocTObPBvAnkSs/G4iTL/rFDieI8krotKzXG/wAJjmQQNrq0E+8UkzMtnyHzqg59EEmj70WnWlcFtdnOWyJlVEkpEjoQUaW8B3Tk9esjqdoVBQC6jSCVgyMAHdEkDnifLGOnhVEhkhJA48L379Nk+y1fNNXb23HX+FmH0JFemYSQvgY47kBchM3LI4d5VVWFEhSRUaVooGkigaSSBpIqNJFChaSFJFNgUrUFoxStC0QKSSkKaU1TApiFogUkLXNdt692YpDInQEEFvMz08qxMbiHuJZsPqtvA4eNrc+5+izdPaZ2CqpYnoPv6VnrRLw0WV23s92Kloq7EFzhQ2FY8EE+E8eOKhnl6tqz5JnSmm/0voOr7R/ZNONom5cA92G73qSeSBuxNUcJhX4uUMadNyeI98FcdiRhoczx4Da/fFfLu0LtxrpYOHYt/iOxMqYOIHkJxxWtiWwRf64xff8AZV8MZZv9kmnL8o6DW3CSFf8Awmkd6SzRORPniDWe80O9XiAV0PZfY128JW4qtJxHI8wDAPkfXNVXTsBp23jx5JwgsWCVDtjRNpmtoSC1zce6JACgST5yR9av9H4WPFPLTYHv5KljJXwNzApNtVdAYgSR8IDAE/UQPrWi/oIAEtN8hzVBvSBJFmualo+175P7tlOMttP0qoOgTIdRXiVZd0l1Y7L78ky2ra8dzEtHcBAAAYySZOAFALEnGB4imxYMYZpa06X6oOxBnILt0qxuEFrTG4yKFuIYIBO5d9wkBGt7VmDy1yTK7atNpEjuWppNI91UIu6d7w3tehbZuN3pHeKQ52jJWfmM02eTINlLh4w53cpe03tR+yW7aIk3riQzYBW0AFUSogtGB4DwmsmOI4gh8t5LNVpfNacx6sGOI0ePGlw2q9o9Q3wvtHkoH3Jqz+khadB6qs0H92/isi/fdzLszf5iT9PCpGtDdAE+k77OaZn1VsKrHMnau4hfxGIPAPhTJ3UwpzG9pdW2lQ6lDvYNaCnvEyrZEAk9CgAkgmR4TWY5zzCW0NTXkrdDNm5LouznE+8gS5YjooHwwpHPlJEADnAqGRxAN7ChR4+P4TLsroLF4DJBz3j5nrJFQZw8iwTy5D0Tj2QvnWsuh7jsD8TMw8YJJFen4RpjgYw7gC1x0zs0jnDYkqgirKjtCkihStJClaKBFK0VEihaSEUrRQNJFCKVorXXs25zt/MT96i6wKicRHzVTWYJHhRzp4fajtp2ZG0RQJQTFu1OZx6UFE59aKY01JN6xYnanZl1nPeK2IBMmc9QgPXgVm4mJ5cSTTPey08Nio2sGlv4aV6pzsDs1UUsu3iBOJPxAMxIAML6YPzyeKsTyufou27MCWVe5ftHYgXYSxIuOw7uwHn1nw9azpP9swjAsnhy8VZiiayMyuNBYGs7Re/ca7dcAnCgZCjooHlXR4LBx4WIsbudzzP8cFjY3EvxD7I0Gw7lyeo7MK5vXVkFiJBkgzIAxMnk+tYkxcx5Zl196roYJGSNBbsndKu5cwY7oEfhnjHjPrjmqpNFSOJBX0PsKwAiyBhQBziAJ73h1+lZTxnkrhypXA6mLktbqff3XuZwSqz0UHEDpPNd70XhmQwihqd1yuPxBkkonRV+6MwAZrSJpUMwrVT2+7hnkeEEA4BMgwQIieKqYqbKyhxUsAEj6Ct01tWLMRtLgHaxtBV7jFbWw5AJ3tOwyA2CecU2T3LYaKCX1OoW3cKXPfublgW9rOoNtW29/fDBnYWw3H4oJPSUChaN5tO9dPZ0dvS2lupLGO4Dhg3i3hHiMHFZzI5cXOGA9ncnkOXjyWhNiIsHAS74tgOZ5rk9X2Z+0XRdvOCAeBOSf4j4Y4HhXQfp4jlaB2WigPyubPSMjA7LeZ2pJ+yR7R9nFdi1q4AedryVA6Q3QVBNhc5tpVjC9KOjGWRt9439EnZ9m7n42QACe7LE+gwKgbgXXqVbf0xH+xpvv0XR+xvZIszedytwKQoBYSxjHdIkCIjqZxgVi9KuDMsA1O7u4cFp4GR0uaU/DsPufNaeotBG95c3F33MVLcxBC4+FR33gYlhgnbWbA5z2mtBsPyrr6BWiunHAzMA7pnEgyeoGBOOOM0yS67vkgCEl7T9pfs2mO0LvYgAEgKRgtMnwkfMVa6Pw2Z4NaDXu7lXxT7aWXvp3r5aiAkkCMmPL51vXrago1S1NFduAgA7hnBIGACT3mOMCrUePdDq42PVVJcGJNhRWwFkAjMia22SteA5uxWKbaSHcFEpT8yQKiRQtOQilaVo7KGZK1cez7nIX8xP0mh1gTOvZxKVdYMHBFHMpQbFhRilaK3DeYIh2mG56uGyRjwMdKo5tln5G5na7elJhbUgblyesyRHE1K15CiLqOh2Va6dZyePkB6k+lOzFPLzWiqZYk4jxPgeOKObROGuiAvQckQOfHp/OkZaSLLGm6j76SO9POBA/OousNp2SgdEtdusSASAPGQM9IPjkf2ap4iRzzlVuFjWi1oaNEd10t3fF4upI7pQWwHLNK5APEGI3Z8KLyGNzceCuwxlzs3JX9u6pruwWwVtWwFtqYgL4kTlj+pFW8HhepbbviO5+yqYjGiZ5H7eH5WXZthJe7MSQB4mMZFXbrdVnOL+zHusntjSm4Va2m+R3j/Co8BzOeRWdjGAdsDxWr0fKW3G41ySWl7hCncwnhZk+eOT+g4rLeM2oWwK4r6N2D2oxW8HIi2Bgsu7M7YEkiTHMTOJrNbhnGZgbxKlle1sbnHgFjJb2gnj7TXfF4Gy4YuzUN1J7hC7uvE5gdOnWmvkJCAaC6kE0wNxS7qxUBWRgV2qwIc5gSSSoJIwd3hWPNKXuPLgtjDsaxtDxSWhgGXVkNy6UUwffEXQ1ovuYkKe6Tgd0JAI3y0Y1NLQPwrR9l9PavsncNv3aBUbcGBWSf8AEDASZPIKgeGKbiXgNyXqU/DMfm6zgFZ2xrhdfuyRhbf8OOrCevMVfweHGHiDeJ38Vi43EnEzF/7R60kVYxiRIPIwxiQfDb6+NWrVMgXrr9v5QtozQo3GIOPPEcY4P9im2i4tbqa9+/dptNKUDPHSIwAY8MYn1pDRQGUPIba1dInvVtONosBG3KQDvZjHJMSDOPEVxXSRH6uTeyRXhS7jo8ZMMwd3zSdva1wk5JBHBAIcSQSIwQASD4dMARudQAGwVmrWtbtcGC3Mmc+X5RwIqnO4PG32Tmilzfb5W9da0ysVHdBB8OT8jOfKuy6LwzW4YBw1dr+FzGPxTuvL2O+HT8rk9R2DcQ91lYdOQfyEfOpHYRw2KsRdJscO0CCr7XZmoJ2+7g5yWXbGOoPORgZqMYaS6IUj+kcOBmzfIre0w91athiouANAEtIk5gYwM1oRlzIw0rBmImme5vwny4flCypcFjgDALQGZvTgZ+1WYnkjVNfTTlH9BQCk4wcxPn50+62TiQFYbK8gxPofPpTcybmdsVYLYUfCJAkHIz4R/SgXlMzEnfRK2dXKtIPl1YdCcZ61EHKd0NEUffLVTW+AsoF7oG4uIJPiCfn1pwdQ0TSwl1OvXav4UF0DNLSBnzqVr9ETM1ulLd1GidgdjiMFZM4jPSBOfr61AWngs5kzGntDXilbaFRt27SBOBiT0H8+M0BopXEON3doazQ++jOAcgEwSP8Ahkd7zpEWU6KfqeHvx5JbVttXbG2DA5I2jg5wQfKjmpSxjM7Nv+UiQSMZH60CrAIvXdWW7OIBAPAAzk+MeR/KKB2QzWffyULVtSf8QpKnAfuzcWCoMY2RIJiMj1qtluyVZBIrLx86HHvWho9ti1tdCl25vDbnDtbRih2qwGN2wkyThx51HEwSuznYbXz/AIUuKldGDGyiSNa5Kq9aII7wjuk5iI4HjwPzq9qstjwQdNVDU2SxVAMBZOMD58etIiynMeGguO9r37KQIQd78oHJnzj8qBZmBaiJqdmJWfo+yH9+PeBTaBG4kd4GJBBA3TMcHg+orLlwsgBDQtmPpGGgXu18Ftae3dVGV3Fws5O5Rt2qPhUYBKjmPIQOpkweDyOErxRrTu5lVekOkWSDqozpx7+5UscCMgsATH4j0XzrTtZgGvl8u9Su3xaXahBOSdzBBu6d44GTPPTpUUrsjU+CPrZA5w0WODC3bVxXZwFu3NskkqQRbaPwlXLMRxz+GqJObUe+a2msoghP3u0m015PeJ3Gm5cY7LrE3dv7QbdwiVK/BCkQbYnnKDWge/JHK52x9O5bGg0J0uiuksjXCy2gEM915II8yomOgPjxBC0TYgP4Db8qbFv6rDGMEAnf615hIfs6bCJYnHwkyJ5xGMVsmlzXWPz3pXer0twBOZyCRAH4ePHIpKMus6aefmo3tynYFEH4QuI55IOMmmG0W5XDMT43/SChyWZn22reXJz3cHmcnjwH51BPOImZuPAcyreFwzZ3BoG+pPJIa3tW+7H94ouHbaQglV3TDlgTg5AiMA4xI5vq2nV2vEn7LrmnKKCs0xCMLLQpXbdvbxc2gYAFpv8ANwOkmOtMc0kZ/T+U8HWltantpbPurBZdzAwFBjbHd5yMiBNN6OwQxLrf8N+qr47EuhYSwWVi+6jLNBnI5n1NdmGgCtlyhkLjoL71dZcvIBG3BME5844njPNEa7KJzQ2id/fFU6hFaRJSMiDg84JnHyprgpWEt13VDqYkr31E84Ax3hB8PHw4pjjzUgI2B0PuldZuM43sgKkHiMQe8c58M05jtNVG9rWHKHa+6UyyiQne4j/044wetOzptE0Xae9/6XrGgFti0905iTHkSJM00No2k+cyNDePv0TEtBJDGfLMdJ6n0inWVFQugQsDVsu6UDdQdw2jPA/pURIvRacYdlpxH1SeqeBkySOfXyppKnjFnTZenAlzwI548sUrSrkF3Gr1QspguGECCBHIBP5dKcX0ucjiMztaI8VXe7Q3Lu56EweOmM4zFODrTmYfK6ln3HuH4AVIkQeDnieCIjzxS14K2AwDt6/0rtWe4Nzd4CCAZ+VPqgo4x2uyNClfdqoO58wNsDGfH503xU2Zzj2R4qB0ZuIEt3FBJyzA/CJDHugnz88/NjwaGVSxyNa8mQV81N9IDeL7t4TuWwJ2KiyFd5ySYnaMScnpVd0T5T2tArTcVHA3sakqw2VcxckxJY/iP9meKshoqlnuleCXN3KCbAkBxuMDJx8/79KcCKQOcu1GgVhRlChnAmCQMjwEH0ikbTbaSS0KKe9JI3DnhfAgwPTP5YotJRPVgXXqmb2kY7VYjb4TJ6eABH9TScomygWWjX36pj3AKiMQMEjA54/4ulC7UWch3v3SUtbXkYZQw3ER1mIU9BEeNJuqnfmZrsSNP75pXtdlMlkb3aDcMkMzDlIJ/hAJxIGfAGtiHG6BV3ARkC+J9/lLWbTtqBcVlL23JeNqEkFvciZgzCp4ifASK8d8PfNaji2qKc7AtlbbPetoUBYqlwf/AHohZBzgfEPAR1qAnrperadOPgrL3DDQ9Y7c7e+Sc1O64AxJRmzJIxOT+QPArXaA1oDdAuUMpMji/tc+9Lqh3RbbBIDOu7d3RJGREkjmnXronFwy28bbA1Wv4XmuuLjbgNuSDgj8IB9c+k0C7VINYYxl3/tet61nIUYywnpieWPX0/WgHWdEnQtYC493ukhrLt1bluz7ubIdblx2VgswRuF1sKFUxIODug1j4x2YuHEbD3zXTYBgEYcOPv5Ki3YuWF2or3iWce8RhvRGZYgfEGO0NJAALGqZpxs6dyuhaej0gs2ntqguKm5gbkd+5+H0UdI/Wlh4pMW8luw3/HiVFi8THhWtDjqdvyuW06X3vhnVy5ZSxIIPI8MAR4dOK0IoKIYBQCrz4iPqnOzDUFb/AGhrAvnHPhJ+ZnrWs94CwoYS5I2bkfwmSMZ3fP8AvrUTXKy9tq20+5hzI68enjP0p4NlMcMrVYdSCIc91eI4PluFHOKpyZ1RBtu597Jb9o7xKjJgAyREenP9KiJ10U3V9kBxW1bvDDbiCRABxBPMcRxU4Giz3MO1JEtcBO+TgwBnpgzx4ZPhUfaB1VgCMjsomSCQxUJxA4MGBJ6Z+poWhoOF2qO1NXtRQVLg4DEwPy5PnSc6gpcPFmeaNd1LBbvGePTgVCtIdkUo3QQSJnzpFFtEXS7TtC0GHxEsBEmOD1M8eoqYttc/A4tO2hR0gde4cr6HP9/yp7RwQkyO7Q0KruOxOAAB04xRsp7WtA1Vd9ZxMk87ek9SQPlTTyT2Gta/lNDTkoETYWEyCCR9T1/vFLUigoOsAdmfdKVjRXFYyAwIAAEAZyflMZpU4IPmjc3Q170S18sx92oYD6HwmP4QRj+tCydFKwNaM59/zzTmo7PYpDXJYDJB+fOBGeTRdqoGYhofo3Q93vVRtdkWbe0s7M2DIEjgkQMzwOablaN0XYuWSw0ABMPfVxubuhZjcO/u44JgdafYItRCNzDlGt8tq+qoPaKyFUkkEAKQsmcZAHI/nxQz66KX9OaJdtz1Vqa1cB43sAdrDA8o5GfsT0oZr0TDATZZ8I4rL1vaLBii7TvLFAswvIkjxqMuOyuRYdpbmdYoC74+a9p1NlGdrkwokCB/ygsOZbw8807VjbtOOWZ4bl980tdvQE1DqAgV4UcPcZnBB8okknwFU3AEkDzWowEDRHRaYG77i1PeIe4XglcSQxHRAWHjJbyAa95Y0Eak7KdjQ4ku0aN1tNrhqbzrLAKoS2p6KIBbH4jGfpxFWcNCGXzO6x+kcQ5+V/7Rt3clJ7TAEKD3VmTzOccT045qzSzg5t2TufZVtvsrJZmIxAA4A8J6njoOvrTg3jaY7FftaELupVAVERhZIyx4MLiTH95olwCLY3PNnx8PNU32tg7PdDI3qACJZsAKZxHXyzFNJbtSkYJCM2bu8AFk6mwyahmFhmckbXY7h0gKskYAgn6RWBig/OW63fJddhZYTCHWAK5oazTGy63kQqeqBSLXvDzGeI5A/Knx4OR4uQV9VEekYrLYzamupdHF1mJn4hGBGAoHGJ4rXgjbh2gN2WPO84m82/BOahdyqy90QZY+B8h8X9ank4EKkw5XEHXu97Lnrlob4FyfOCM+HNVa13Wo15yWW15rY0/Z9o29zXOPiCwT1wfA1IGCt1RfPKH5Q3wtLttZ8wBMScsBxk+gFDipRbWabpttAgkhu6R1iflIxnrTwxQDEONAjVRS3aAwBPiZ/SjTQiXSE6lVWbRZ4GP7xAOSaA1Kke/KyyheuMrYZWXjH5546GlmISY1rm6ggr2o0zXEhTtB5G39Yn86Lm2NEmSNY+zr5pW12csBbjMYYxnukxEDrM9KiycCpnYg7sA280he0BEAHuk+Bmc4+kfWg4UrLZwdSNR3qi5bKmImOsGmkUpA7MLXTC8vxGAf4OoHn4fWpgQFkZHbDXvVmn1kkkyPU4Mf08POntcmPhoUEtfukuSAQZxGSPDHyqMu1U7GgN1USCWAUCSTKwBEc/LNC7RsNaSVo6Ue7BCuOQSesnH0xRaaVOT/AGEEj3+Uo15rjsXJFpJMZljjHJnp9KbnJOuysBgjYMnxH5K3Q3dhz8TwBM4XGJ4jMwPCkDwTJm5xpsPrz+ytViqH3veyIDeHMsJkCT08fKKXDtKMgF46vT3w8vp5o27nvQ0ERJzGDMcc9AJ8Ptj9LdKfpqZHq4/Ifyk5oiq1XO3ukd0hQAsSSD49Jnmp+jukmYlga74uXhx806s3aB113Vh0tlCLqyJBjb3gScyD8iPnWoWAahN62V46tyTvWne6jjcQoliRxzKhDzM46nFMDTmBU7XMZG5prXb839eCv7I7LfebjjaOk4J6yB0Hz6U4MddlR4rFMyZGaqHbb2y6WVVXJEmSQgHRjtI4hyemfKo5TwU/R7XZS93h7+Si+n3ubRXcmwPbUADcRbLgwJzK7DMmAR51Ve7JotaFmdvWDfZMdmRpSy3FZr9yC5AkLLGEPWRgseASBODT8MA5/WOH/wBfyqnSRJj6mNw//by2CeuLZsv7yRuIySJmc8Ac4q/TWm1hNMszMlaJTU9tC0/kBz49VEnrBmaZJIGqePBGVnf7tLaPtv3lySpKkAd4mJnx6dajElqaXBdWygaPctXUWFO0QkySBLEDEAkzzA48qktUWSEXqa8BqlgHRjcuhSANoKbsSYgzlegxmJotJuyp7Y5oZHe9m/evNUXtSLZZu6sgOTu3Fh/DH4fDPic0i7KbUjYusAG/Dbb8o9na73jEs8jwPABkjjjM/Xmk1+bdKeHIOyNf6UO0nRz7pZnu7Z7qgc90ETEfUwaDiNk6APaM7u++Ovf70WbqndX229xMRgEkRyBUU8zYxbzQ71aja1zMz1Sbs/FAzBPSf0o2OKkykbJmx2epErcZSwnutGM5fwGJ+VEMHAqJ87gac0EDmPorNNpiDtcEYweQfMeootHApkkgIzNTr+72jv4HmBJ8Ke4jgVWGcH4dUs99Q+23BMHkTHn600O5KYRuLbfsjbvFCBHeJ5MYBwTxgZpXSDmB4u9AodquocbYJ6niev6UiReifhmuLO0oanVdROMwDx6/PH1p73WE6OLgUrcui5MkZM7TgnyJ6mortTNaWVp5qK6lSwQWiACNonhslsEwRnA9OlKxdUiY3BuYu338OH8/lKujycOM4nB+lNN2pmubQ2WzotpMl1BMyDIxyIj51K2uKoS2BQBVj2UncWG0tGQZHn3cGaVtvVMD3kUBrXvdUXV3XDsBWTCkjaOOM9eajOrtFK05Y+1rz4q7R6oByIkgMvSMHx5yaQcFHLESwG+R98EHFouVJcY7wxk8xPMU05bSBlDMwA7kvbBJdS3RSCAIz8KycKCfDOKQ1tSuoBrgOf8AJ76709YYLtDDc/eIKmDjpPMwTnzEU8VxVZ4LrI0Hes123H3QMNE8SxkFiCeQIjnjJqMngrgGUdYdvlpove8uIpZn7ghQBJ3ED8Mj4fOs/E9HwznO7Q8wllje6mjtb+Hj39yZstJUbxFwY2yGUFeZ6kzEcYHjVjBYKPD6N1J48fBROAAJo23nsaPv2EzrLTDaq28rjqUE9M5LeYHrzV5w5KCJwNku39f6Ttpwu4hZeR8UnywT1wSY8Yp2ZV3NzUCdO735D1U9ZqyAFWe8cY248SzYCnAoucaoJsUNkk8PP6cVjdoLfN0WQCSVWdo7sSTC4GCck+PpVLEStjcS7cLfwEQmiBbtZWsgSy42sRcWztLj4bZ3P8JHNyGzGFz14hZG6VwkfoOXNPxOKbBE6KHUk14c1jdoq1u4vfncZB65OCfAz485q3ZBFKhA4SsNjZOavtRURVc8iMQxB2xnwE1IZKGqrxYVz3lzfeqTa5aRVS8ouEkSASNk7juEQT3QPnPpQzsygOCnDZXuL4jX3209V7sHTMzbkWQrttDHukDE+OCT08KoYrHRYSPrJNroDmn4kisjjqQLrcLQ0151uhfdjcogsSe8xgkjoB3v7ipMHjIsU0Oj8+YVOSNhjJzaHhyA++iV7QuFtyv3VHdQ7h8ROXxzwZFW3HcKaBobTm6k76cOSJtbgWAF64xUW+7HdSGaN3GZBzmAKVXrueCQflpvwN4+J0Cvs9nwuxlHxie9hjzK/wDDIzwKAGlFRPxALszTw5bePf6q69dRT3baG7yNomJgFyQJjMD1p7nsYC93DVMY17hRccvf9FO01sMRADbQT9jHkTXJdMYr9Y1nUAloJvTjwTHZ3NB4WqrzLuCkEECAAOsyBHoJj/2rp8Mx7ImtlNurX33KRodlsbe/6SYkZDETgEAEAEgxJMAkz96lqtlOddx7pMvpXfapYjdJcmJ2+AAjPA/9hRoqESsZZAutvHmoa/sq28BVj+FlkgDBggcyMz+dBzAnQYp7dSfEFIdkoLYJKOWEjCMR4+HMCfrTG0FZxOaU0CK8Qpdp6+NpMzB4iDPSTmYol4Qw8F2lbqEMN0nIOMgLPEcxzQOhU7XAt00/Kva2jMSpAGCcGf8ALBxNSEt4KIOe1oBHvmoa7YBh14xzun0+R+dJ1J0OY7hIXCWZdokz0H8qjcbVkU1ptagvEdD8jT86p5Af6Vx0at8EluTuwCvQgxESPzpVeyj65zfi27ua2+zLTlSoIYLyRBUEj4SSQBx/c0bCoSgE5tvl5p73FpW3gKG2mQxaIjOGmMx4TSOW1FmkLa4LO1+pO4e6GSDlcyfM9fU0PBTRsBH+w6Dmse9pbatLku3dLGQFGYAyDuOD9KZkaD2ldbK9zaYKHDTXx4UFYLiNJRjJYAeR70RIEQB+YzTqG4Kble2g4bD8evvRR0iOqqUhhuJILAYXiAc8qD8qFOAsJ0pY4kO0NcuanqDqApurbAJiXOzft5JnBjMRHSojm3pMZ1BcI3O24a1auQq1tJSd427YhYGSucAcknOB8qkppCYczZHUarW71/nu2VOtVVCsAVIgkqQABA7uc4BBzExxQOmqkiJcS06jv+vv1Vtq0luLrFiAJ6bs/DPWTM+VPDmjUqNznSf6xWvs92iha7W3zsTc448R6E9TMRREl7JzsJk+I0F739y+Gt8ADa+CCGycYM8UybEBsbnP+EDVHJHAQ/nqPBO617qqAjsenOSPE5EmIFYUPT0U8n+xmXkdz9FFh5RqCaHyWYumKIoYXFVQrPDbdxb8IByo6d0TArdINKyZQ9xqiTYGl6Dj/eiWssG3AxKuAFbJY7gyyT0mBHWKcyi02pXAtojiOHDSivP2XetPunblRjvkFjngd3k5/nUfVuadURiYpG1vp4bL1pRvuOxJ7oKhSI29NxIyYjw+VEAAklBziGtY0cePPu7kwO0vdXLZsy7tbLXw0g22kkDf1wfqQKyukujRjCNSK80eoDo7c6qOlcfJLXO02uMjpO5lbuDMERxPJielS9H4NmEZTNSdyj+mYwOa7axqeKbbT3IRrwXYoMloPxzAK8k54itGj+5VxIy3NiJs8u7v2T+lt9LZ7hIzPwzkkAzzHynjFSNvYKrI/i/flz4e/qqk0NzcQ7Tb5xAY8QIPHnjxFM6t167J5mjygtHa+in2d2Z7pw7MDIYYEATGOfIdB1rE6ddLHh6ZdHc93LzSxGJ61mUDihrrsNCoxJgd0E/bg+fnVP8Ax+OUEyX2dq5nT6IQMJF2PNY95ma4rC24LGDIMR5AjgdfGK6QntWtBjQIyLFDX39lr27piNzFQAogAmRHTw/X0qUFUHMF2QLOu6Z08DaJBYTJIIY89OuR49KktRPBN8Bw5KP7TunJjAAzjqAxHAM803PaXVZa9+ite6Z7ssYEAFYH8Uyc9fp1olyDYgRroq9Nf3fFtIk5JkSMGPOZE0273Ty3KezYUjbtOVLbTHG0mec8RPTmaXZQBkaCB9PdJfU2327QphjGBMZ8QSfqKPgE9jmA5idvfvVY57PHeLhhHEePiMcYNRnfVXhiNgykxobK45XdK+vUtI8M/kKApRTPcAeNa/x5/kqjU6M7jF1AMQG3huByADzz86jJ1Ukcwyi2nyr8pu1+5HqP0qbgFC7/AKnzXat8K+q/7aI3WY/ZV6j47n+mfuajdx8FLH9/wsofAn+l/tqwz4fJMd/0d4/dYHtB+5teo+1QzbBaWC/7O98Ul2L8Y/5/+hqYxWcV8B8vqE7qP33/AIf0p53VZn/H1T/bvx2v9S3/ALac/ceKrYL4H+B+6X7a/en/AEn/AFpsvxeSlwn/AC//AKCzn/e2vRPsKifurg/5u8St7X/CfUfZaB3WXB8Q981V7O/ux6L/AP0qWP4U/H/GfP7KHZ3xX/l96qdIf/DkT5/gjTCfEfQ1yHR3/dqgPwrJf94f8yfY13h+JXx8A8D9k9f/APpG/wAx/wCsU1/wlRx//Jb7/ardT++1H+jViTc+CgZ/yj/+yztf8R/1B/tqo/dW4vsfus/S83fVfvcos+JytSfCz3wCb7I/c3fS1/13KbHumYn4h5/QKF/95Z+f3FSO+IJjP+b1pez3xXP8w/3U+Lcqnjvhb4FaP4W9T/01I3iqo+Ie+KsvcD5feq+K/wCLvBMbv75I6X4R/m/WqfQf/wAJvn9UJN1Xc4/5f1rU5KYfhU3P3rf6Z/SmfuTh/wAh4/lQs/uv+Y/al+1F3/TyWbe/eH1H3aouKvfsHvktnUfuf/1D/qNScFVb8ap7M+Bfn9zSGybJ/wBD5I6T93Z+f2NMZsEcR8T/AHyR7U+If51/SpuITIuPgUo3wN/qGk7ZSD4h4LG1PNv0f7iqr+C0GbO8k3oeG/zfotRKOXh74lf/2Q=="/>
          <p:cNvSpPr>
            <a:spLocks noChangeAspect="1" noChangeArrowheads="1"/>
          </p:cNvSpPr>
          <p:nvPr/>
        </p:nvSpPr>
        <p:spPr bwMode="auto">
          <a:xfrm>
            <a:off x="612775" y="294184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AutoShape 12" descr="data:image/jpeg;base64,/9j/4AAQSkZJRgABAQAAAQABAAD/2wCEAAkGBxISEhUSEhIVFRUXFhYXFxcVGRcXFRgYGiAYGBcXGBcZHiggGRonGxUZITEiJiktLi4uGB8zODMsNygtLisBCgoKDg0OGxAQGy0lICYtLy8vMC0rLS8yLS0tLS0tKystLy0tLS8vLS0tLS0tLS8tLy0tLS8tLS0vLS0vLS0tLf/AABEIALEBHAMBEQACEQEDEQH/xAAcAAACAwEBAQEAAAAAAAAAAAABBAIDBQYABwj/xABFEAACAQMDAQUGAwYEAwYHAAABAhEAAyEEEjFBBSJRYXEGEzKBkbFCocEUM1LR4fAjcnPCYoKyBxaSotLxFSQ0Q2ODw//EABwBAAEFAQEBAAAAAAAAAAAAAAEAAgMEBQYHCP/EADgRAAEEAAQCCAUEAwEAAgMAAAEAAgMRBBIhMUFRBRMiYXGBkfAyobHB0RRC4fEGIzMVNHJSYoL/2gAMAwEAAhEDEQA/AOKFehrmEaSSIpII0UEaBQXqCSNFJepJI0kkaCC8aISQopL1JJGkkvRSSRC0kLXgKGYHikgRRSXgKSKUvdqWVMb5P/CC35jFU5OkIGGrvw1VlmDmfqG+uivsX1uLuQyPt6ip4ZmTNzMKhkjdG7K4KVSpq9SSXqSS9SSXqSSFJJCkigaSIQpIr1JJRNBEIUkkDSRQoIoTSSVoophRpJL1FBSpII0CkvUEF6ikiSBkmBQc4NFuNBEAk0FUNSpMCT9qoydIxNFgEqUYd5NHRMavbbXcXBE7cZzVHCdPR4h+Qxubx1pXcR0XJE3NmBUFYHIzW4x7Xi2lZhBGhRNOQXqSSV7Q1T2l3hAyg570EecRVTFTyQtzhoI46qxh4WSuyl1Hw/lI6jtI3Fm05QjlCFz5qx+1Z8uNMrLjdlPLT5FW48II3VI2xz1+YSDsx+J2b1JI+lZjpXu+Ik+a0GxMHwgDyVaoB5VHmA1Cfkc7QrT0eudUYllIWAA0lpMxEfh7uZOJHpVuPpWSJwjIJu9eVc/FU5Ojg7tbKrVdpG6gUdwz3h0YeR/SpMR0iZosvwnj3++SdB0f1Umb4hw7vL7pUWhwBWVnWuIbCZ7Pv+7eeh7pnpMd71FWcLO9krSHULF945Kpi8Kwxu0s0a8VvGuvXLoUkV6kkvUkkKSSFJFA0kUKSS9SRXqSSBpIhRpIoGkkok01FClSKtFFRlSpJLwooIikkjQKCNBBEUUlnau4WYj8K4A8T1P6fKufx2IL5MvALSw0VMsbn6clGzchgR0IrPLrVlsdLV9pbVvbsU8kOqrkyQJEeGKp4DEOkeY2Ms3R8FpYqDLGJHOrs+p/pUaSztGR3jyevkPCuvweFdDbnHfguZmlDxQ9V65q7amC4nwEn7U+THYeM0533+iUeEnkFtaffipJfQ8H6yPvQjx+HkNNeL9PqnSYHERi3MNev0VXaOne4uxWCg8zMny9KdioJJm5GkAcUzDysjdmIs8FlarSJYUSxZ24jAHmeax8XhIoGaklx8gtXC4qSWTsgBo34qpGFYxJC3G5HarzJuYeHWgHUE97L2VWowfhx9TP0qWIl2g3VKaIt1Ka03Z77HcqZAhVIIJ84Plx51px9HPMbnuGvAff8Kg/pBrXtY06cT9vylUvjrgisZ0ZaaW0ydpCc0duW3P3FXktiSeFE81o4TB27NiNGje9L7lnY7GdnLDq48tfNaw1KngGPSPvWyOlMO3Rtny/Kxv/ADp6t1DzU1cHirkOIjmFsKqyROjNOUqnUaFJJeNJJRNJOQpJL1JJepIoUkkDQRQoooGgiomgio0rRV1FRI0kkaSSIpII0igjQQVd7cQQv1PSq+ILy0hnqpY8oILvRZuk0Tuu6QJ4nJjxrKj6NdI3MTVq8/FNjdVWntNowvJ3Hx4q7B0dFGO32ioJcbI/Rug7kyAKuxxsjFMAA7lVe97zbiT4pPX6vbutmVLLKsOPQ+HhPn0qhjcVlDoiaJGh+3crWFw+epBqAdR9+9ZmnA8PrXMLqAa0CfsofGo3OaFK1jzxTmom1bVyQ6kTA+JeefHAP5VpYDp5wcYpWnTY+HvTmsfGdD3/ALI/NWLtdZwysJzkEV1QLZG3uCueOZjq2IWXrdJZV1EbQRJgkdQPQdaycVBhmSBrhQO60cPicQWkg2QmB2TbxDN/4hn8ql/8rCnXX1Q/9XEjiPRM2dGqfCM9Ccn5eFW4MHDBrG2lWnxs0+kjtFNLgYSDIz+WKnY9rxbdlA5paaKU7V06tbZiBuAkNAnGeaqY+Nhhc6tQN1ZwkjmytbehO3ikrbG4VZjMCBOPU+E5+1c3iMTJI1rpPXmt/D4VjHEMPlyW72B2b724FJxEsfLy8zWPjukf0sJc0anQe+5WZIQBZW37QdnrZiEULcXBjIK87WPByD51n9C46XEEl0hzMN773zUXVNIIc0G1ziPI/I+tepwy9ZGHrl5YzG8tKlUtpi9SSUTRRQpJL1JFCkkvGgiFE0kUKKSFAoqJoIoUElcKcmI0kEaSSIpIIzQKC9SSQdZEePPpTXNzCkWmjakKcgjSQV2l0zXG2oJP2qljukMPgo+sndQ+Z8AnxxukdlaNVXr/AGW1Tu7bRttpODLNA3EIo6yYzHzrj8T/AJFgMTO0lxAOnw/XlfPVb+Fws0ERAGviuctXZzNF1rUYRSe0uqxGJ6eI/mKqvZ2rVtjhWiY1GqRF70eGPtFPijzm1HLK1gorCu3SCBZuNtUyuNp7wBYRPAM1pmeQABpIq681imKMuNi7TDPdcI9wHIgNthWgk4PBPpRkxZmPacC4DXn5hQxwNY4hm1pS5dgbG/Ce6eoB6enFHriYww8Nu7u8FIY6eXDjv396npg7sqWyxZiAACZJPSKjfP1bC5zqA31TcgJ1HyWhp2uJgMREgqRiRyI6Zp0HSEkYHVu0+SkkwUcosjXmnbWpW5/h3AM/Q9YrbwvSEeK/1SCifQrLxGDfh+2w6D5JxOwzqCAnc243Ad0DwjEnyql/kOLwmEgDpD2v2tHH8Dv/AKSwMsrX6a3utb2f0Ops6u5ZthTbQWy9y6pJggMFAUiXO4+UCfI+fY/EYfEYRkshIcboA99E6g6afZb5kLmjMF9PXQpetqLiiRJGBgGOh9K5A4jqSTGTfHXgp29tqq/7v2uDbRh5ov2ipWdLYpnwSOb4OI+6ruwjXGyuT9sfZRLaG/ZG0D4k/D4yPDAOOPSu9/xX/LppJhhMYc2Y01x3B2APMHnuO/hmY7o/I3OzzXE16gsZA0UlGiivUEkKSKBpIhRoor1BJA0EVA0k5CkkrxSUaNJJeooI0kEaBSRoIL1FJGggiAegppc1tWUl1HsZptwY+cT6D+teZf51iD+pjj4Bt+ZJv6BavRpy2eK7OxplHA+fJP8AcCvPnyErWzSPO6+c/wDaB7L7Guaw3rSISIQWypJOIlZ3MeSSBXW9CdK21uGyFx55vzsAnZXMF2uAk/xV1NDkn53c12Sey9y7omVRN0KLgEZYjJTHJ2kj1ArGPT7/ANQ2JzgI7y8AO5x8+PJVRh80hk1J9fRP+x3sUIV76b2IB2kSi+RHDH1x9zndK9NussidlA48T+Ai6Jxavomq7Dt3rLWbi91hHAlT+Fl8CDkVy0ONkgmEsZ1Hz7j48UIWUvgmu0jW7ly2/wASOyN6oSpPpivUsPO2aNsjdiAfXVCSwaXVf9mnZdprxvXLltSO7bVnQOWPxNtJkQMD1NYP+R4t4jEMbTW7iAargL+vkotRQC7Fv+z622ovXLpYo9wsqodoAMEyYJPeLcRzWD/780ULImUC0USdfDu2rmr0b+Cwvb/2OTTINTp+6iiHBLGD+FgTJzx4THjWn0J09JI/q5TbtwRXp5bqSSEluuy2PZLWObaBrA93GGVoJ4yEjM5zI+dSf5ZhsOzFF0c5c86uBF5b2Ga/QVoOKzOjmHLTxp9V1tvs8B3cAd9gxAxkKifPCCuNfN2WsvYfUk/Urakw+tgaJ7SvBk+keFVnixomQxvBJKdERIqDVT5Vmdvge5aeIP2NXMC5zZmkGiCPqFDiwOqJK+MtorgMbGPoCRX0FF050fI3OJmjxNH0Oq4brWHW1VcQqYYEHwOK0IMRFOzPE4OHMG04EHUKFTJyiaSKBpIqJpIr1K0kKCKBpIqNBFCkkrhTkxSoIL1JBGkkiKCCNJBepJI0kk12Zc23UPnH1xWL/kUHXdGygbgZvQ39EQ7KbXe9j661vdERRBG9hAloE4Hh4+M14/0lBiskb8Q4nM222STls1v5kdx8h0GB6l5NDVbYvAQMVjZSVriMAWsb2t0a6jT3LLYVhO452sMq3PRgMdRIrQ6NmOHmbKNxw5jj8knR5m0vhhUglSRIkSMgxIkHqMc16RuA6tDqqrCCaX1P2U9oGusVtLAUKWZoJJM90DgDBz9q4jH4AQgGQ2TdDw4lSMuJfSrEEdBXLPJtGU5tArglR2q7YzdL8++2ts//ABDVACf8ZzA88/Y16n0Q4foIa/8AxUUxyvNr6P7Eexq6dVu3BN9hLE5CT+BfTqeuekCuQ6X6ZdiXFjDTBt39596Ku/M40Nl3yWsTXNFyuxwlwtI+0PZ4v6a9ZIB322XPiRj6GD8qs4HEGDEMlH7SD6FXmxkxlncsH2RvJctI68FQR5Rgr8iPyrW6YhmhncJdybvnfFQ4LJIy2/13LpFWsQlad0gRNIGkqVF68E+JgokDJgSTtAz1JgDzNStYX/CLKhlHaCzdfrQ82yYAmfPj+/lVmKIs7QGpWR/kErIsN1ZOrtN+HH8LE7TuWEG7cABz/IeJrUwOGxOJkEUbSXH3Z5DmVwj4Y3ua2I+K4XXag3HLwQDx5AV7P0XhI+j8K2DMLGpPMnf8DuC0Y4wxoaEuM8Zq+2aN2zh6p5FaFRmpAjS9RSQmkigaSKBoJKJpIoUkUJpJK+io0aSS9SQRFIpI020EaSC9RSSt3W7GC3BAPDj4fQ+FVHYrq35ZRQOx4fwrDcP1jbjNkbjj/KlqNcLbAQTIBlTkf3FR4nFxsPVvFgj5FCLDGVppa/s722iOWyyn4gPiB8YNYnTnRLOl4G/p3APZtfLkeXdupYXPwr7cNFu9s+2Vm2m5Ldx24Awqz03GZA9Aa4s/4fjou1MWhvcST6V91uxdKRv7LbtcN2t7SarUShYIh5VZz4gscx5YFaeE6Kw2H7VWeZ/CkfLI/TZU6axbDNZk3FjcrRtI4DRmROPp510nRUoxDDFM3vrl596zOkGOgLZYz/K632I2WbjIWMPt27o5E4nz3flWF/lnQhZAMRBZDbzDkDx8uPj3IYfpEyuDZPkvqumMATivK36nRa+Uu+FN7FdSCOo/KCPziocxYbCsxx5dV8K7d1DXNbqd6wwuurQOiHYP/KozXqvRZjjwUTWDTKD5nU/MrExbHvmc6+P02X0b2U9skusti8At3hWGFuEcgBohozHXp0FcX0t0I7D3JEbbxHFv5Hf681YwkvXCnCiPmu1e8FHFc2GWVrRx6Lnvart0aey7Z3bGKYO0thVBPEksIHJAJ6GNPo7AnETNbwsX4cT5AHXb1Uj3COMu41p4r5Z2H25e091fdjGCyGFVl693xj8QzxzwfQOk4oMXGWScNjyPvcLDwkMsL8zPMc19f0euS6odXBHBg8HBg+cEfWvOJ8O+F+RwXQsNjRW3byqJLADAkmBJwB6kkfWo2scdAE4d65P2k9pkW072mV2W57oLE98ZJjwEGDxNbeA6Me6QMeCAW5vEcB5qtNiGsYXN1o1+fRcrp9bevQ9yVQEM7JhtsgMc4gAzmcDEmK6LD9GxZ8pXM43CtlmdO82TpR2A5D2N1TrNFdEq6G/cuHan7M1ybRENDlgdtwj8BSQMyOK14m/p2ljDQPL3qlDh4wOwK9PfzW9Y7Ps20JBbYtp97lrD2bd+CNt66Tva6GKwAuJWMbqswv7O2vzUhjs2T4fwsntHTX9HqLdx7Qv6O4yAsBuADESwb8DZLAnunjpAtOmzNthT48O34XAJjt3svTvd7l5bYMBSRuVyd2IWSpEcnEcxibOD6RkZq74RuosRggKDdzwXMXrbIxRhDKSCD0I5rpo3h7Q4cVlEUVCnoIUkUKSKFJJRJpIoTSRV4pKNEUbQRpII0EkvevBHUnCt3Sf+L8M/nVWSTq5Bex081KxhewgbjXy4qdnVqzFJhgYg9fMeNOjxDHuLL1HBNfC5rQ/gUxU6iWZ2rpVjexcx0EED68CszHQMrrHZj4K9hJnZsja81mI/Tp09KwXuJ8FtMjFXxVqyMgwRwRzTWSOY7M00UXRBwpw0Wro9ULoKOO9HH8Q8vA10OFxTcVGY5BrXqsPE4Z2HcHsOn0SFzs+4GlUYjzKk/lWbL0bLfYbp4hXYsfHXbdr4FXdn7g8lY7pWD4mD09KqwYn9G92lmq8PFS4kDERgXpdrRGiZxuuNA8D4Z6fKq2Innn7UjvwoG9VF2GDVNaHXai2yIt68qkxKM2Bn/wAoEmAOJrKmwMEm8bSTxoK1HLl4lTv9oa/u3P2q8drYO8qJ5ysgHzkGo24DBgFoibr3ffh5KX9W4ncoaLSPeu3Ll26XuuCx25YtgDgbY6Yq1DCyOMNaKa3YKCaUvN1urdH2Te1bC3YtlFE955wOvewY9BxPSjI6Nov+1LDA8GzouxXtc6G2tlrz6lxghoO1TIB3EBrnwkGCY8+vNYvomGZ5e0ZT3fj+lswyivukvaP2hS6y+7AYFVbvKZRuSuYyVMQDk9TwV0ZgHwtdnGt+oUrnjSlVovaK3tuI2ltG23xKwunyG7vEEyDIgdK0urIIv381GaOx9+ijfvW7Fz39hPcl1HdRi1tgomdsQTtDYzx05NaeD9QMjh/HgpG9kWj292/c1FlLdom225/fEbSV2Qe6wJgncGnkRVPB9HMgnc6TUaZe++Y7tuRQlzvb2dFm2ewgboVV+EKAQIkHAhTOAxMyBxnwrYfiM7SbVBmG6oAFdYunWzDbSCreGIyoYqB/zdRgjpRw8oDrr8KCWDMKUddpxbP/AMsFsX9Q5Vrtq012Rgj3ii2yEF2g7thiTJgg6ucu7R4d6rtbXZWe13T3W1WlX3V63aslxobFh7B99bgNcF5BO7cWEKTIIAGJpzc4yl2hPFPoEEhHszQ6s2GQrbtOQCunU3US1byALgW53naBgmcSxJMBCVmahqpOrdWpWRo+wtW2rti9bFtFaSwhUA5meT881LNKDHlalHHT87jaS9rbQXV3QCCJBlTIOB1FdN0S/Nhh3aLDxjalKyCa01VUaSSFBFA0kVE0kVEmkimRRUSNJBEUkF6kkq9VpVuLtb1BHSq2IgbMKcnxSuidbVzfaena28MSfBj1HT5jisDFROjkId6rZw0jZGWPRHTdp3U4aR4NkfzpRY2aPjY70ZMJFJuK8FtaPtZH7rDaTiDlT5T/ADrUg6QjmOV+n0WbNgZIu03UfNK6/shlJNvI/h6j08R+frVTE9GkdqLUclaw/SANNk0PNJ2FYgkggDqcD69axnaGlsMeC200l7NvaolXBLiZK53A9Igj6edOwr3RYkSF2nLu92ocSwPhLa1Wjc1Jbg7V6/1P6VbxnS0kttj0b8ysyHBNj1fqfkp6Owx4Bjx4mspkZJU0rgN1q7EEqWyPMADxz1xHFT9WSq+eitfsjsrUEl7en7hKg+8WZWfAiFHmYqJ0zIxQNlTdTJJuFPs/2N1d1gbxSyvUuZeMzA+vUVRl6TgZ2Rr8gtCPo91W4rrbfYejsWzatrvubWUXGg7Xud1SFOFO4jIH1qtFjetkyM2U5woYC7ZN9t6hxvZYEITEA5Bgs+dzABTCR+WVdIwDbdBmunBcN25ols29/eZ7kRMAhSSw3cQxUKSsQN4iDkmGMk6p0koGizeztM77ZWFYgSQcz6ZiTHOcelXWQhyrOxjm7J/R6YgGD3W3DuCRBGQDJXqcc81DiMK4C2q1Bj2OOVwV2mdXySgJEFWB2jcQq7iTgyrgdDwRmapbK+n9HplZGXIO3usYJuFtwJU8AQsGMjbxk1SykvzE/wBKcu0qk3pJs3G3jJJYRGRJaAOgE+cQw4xThG6gPdqNwB1V1rUwO+FPK9RmdpJb8OCD0I38RNSRgsuuKjfGHbo9pa0SqpvKmJZGK5gDCCCTMCMScYJrSz69nkqow4q3c09ptcJfJDb5yfiXaDM4XBYTJmOnEkO03TOqrYJldWU3B3AySSY4icNCiIPieD1otbLtm35BI5N6XF+1ftdvU2dM2GkXHAiR0CGfqY9K6Lozogk9ZiB4A/f8LJxmPHwRev4XFgV0zWhopooLHJJNlep1oIUkUKSSiTSRCjSTkKSKYpKFEUkijSQUhSQUhUZKaqdXpVurtb5HqD41DPC2ZuVykildE7M1c/f7Ma2e/BGYIPMeVc9icLJDVrdw+KjlNKixfQAhkDyIGSCvmI6+siqUjHmspryGvvuVsPbrYtbfYOt3KbZPeXjzX+n8q6To3EZ4+rO4+iwsfBlfnGx+qd1VtCNrLuk4UTJPlFHFsw0bS6RoJPqocO+YuDWOP2U9B7LagjcbYtr/APkbazA9ADJ+tcnNiIw7Ugdy3Wh7hQsnmtD9m09s/wCPdtpAkqim4y84gTH19aiOJb+xhd8h805uAlcO06vmVp6btDsw3AA11zwvIA5BgDvBjzP9ahdjMU79ob81LH0XCzUklb+l1SWXCWdFExDbkzMATJ3OODieRWfIcZMbc7yV1kGHYNAFq2u0dTcVluBFU7gQ7JkZDDbMgc5ng+hqJsU5+Jw805wjb8I9FS3Z1xJDXz3m7u5goM90KLsNJnmYIk9INTf+bE8kg+iYcQRpSf1Gn2kNbe0WckZ+FAFYl12tyAOMk9No3VZZCI2ktFfVRF+Y0dVmdpXDchEUrDX1t7T8eB+JgoCMFVdvIyBHcBmyB2qaDltc12z2st5EEd5G7pA3lmYmdi4HPA4zJ6Tcghs2QsvEyBrqBSloi4dyM9xrSd/3dm1cbe0qm24mJWQcYhTkmr4a0aKnbjqtrsCwFhiwwdrblW05xIBFskNxnr84qrO8BXoIyRXFXXdH/iaaFXaGaEuMCpNwtFwSTAJbbIG1WEGTAGI5vEcfJbjTuOQSenV7fdUQQ5EfhUYPcaeIyY4VgY5NRlgI1VkOo9y0heDNN47BiHAEAjdMT6gmMkyelPY0m70THOA2Wbqe1FtNLAsoIjavBjgkxIIaP0wIngg652UEA9+yhlxAjF0SO5LXPaeyCdtp2U/xRujwOSJ49a22/wCP4jcOb6n8LMd0zFyKp1Htfc4tIFGDmScEkdfPxq5B/j9f9X+n5P4VWXpe/gb6rE7Q7SvXzN24zeROPHj1J+prbw+Bhg1Y3XmdSsyXEyS/EUpVxV0KForxoWko0rRUTRRQNK0VE0kUJoWimhTlCjQQRpIKQFNJQUqYUERSQVOp0y3F2sMfY+NRSxNlblcpI5XRuzNWW3YZyFdenI/Ssx3Rjr7LhS0G9IitQr9Fo/2eW2m8xgAKu0DxkzMeQGY6UHRYjDD/AEjMTxrb5oddFiNJDlA79/knLXad5iVTZaYLkL3HIjEZ3Hw+eawsSJi49cST3rUw4ha3/Xskbtq4rMLmoYHcRHeJB6ySNvE8HpVUtjGzQrwkJWj2fpVaWcLxh3aWHgdq4YdY3eNVpJ8pygKZoK04ubVCtbZACNoC8/w7nO8EzgSMj1FQmXTW1K0ArTR3aFdneBzvYMpIErtJgqZEjpVYy6bqXKBsrdH2XZRVMEieQSpIOQsz5cZEqKqySPzEH379U8NBC6bsjWoi+6QsJmASW2kTtOciGWc/w1Lhp3B1BV5WCtV5+0Vu99mMSJA3SswYkZBBAPyxV6EZJiS75qu823Zcp23qU95ct2/ee6P7wOx2Egncw3ZgzEmd2BxFakLSACRZPJZ8+I4DRLJfBuoouKe6dgT44z3nBh0WMwI7sS0Zq8wADZZgaXWVZYsvcOxla+guEi4CgH8Ja0VBtW1MAwxYfDxT5HhgvZSRRZnLqxorzJctBFEKy2n+I8Ql3e2IgiY4zAmZxppMxy8N1swRhtOO6j/3cCNuG4AgAC4/vSC28XoA2kSWVgFYAENETTHhpACnY8j36Ku9ZuIT0wqsSLmxtpw5cjnI69MRxUYicDof5T+tbWyybfaVsOBcIDCDnyJwMHPIyDMeYqZsYBtRukW5p2sMsAL4AgyMDbGYzJL8dZqrOzKOydfeqLJL3XP+0vs+NhvWgMZIECRGT8o+9anQnS74pRFKey7a/qs/pHBNewvYNQuRrvbXNIUkkKSKFJFA0kUKSSiaSKFJFA0EQo0kU3RtQLwopKQoIFSAppKapAUxBeilaS9Suklm6jtu2phBv8+F+vWs+XpKNujBf0V+Lo6R4t2n1XrXabMAQEJLFQo3bumSeAM9fA1T/wDYf1mXJ799ysHotobZcvoHsn2VJIu21IMzu3AgiMQeIkHzmub6TxZMxfzK2sBG0QgA7LN9puxjb1DWlKOjJKjcEuBs92M+bDyHSodKVk5XdxXODTvaOCGt5yuCp6nrOfDBpxjzBQ58hpaWl0LKd4uggqfPDSCGzGDmfKq7m6U5OEnJbWh7ThgANwEGZkAjBHI8PAVUfhBuD6qwMSaohOW74eVAFtSQQI/EeThoXoPEmTjqx8LQBmslNE5Oo0QuXm2lZBkFeMwQRI70HnrTIxFG4EAoOLnBe1/aLqjEdxiO7P0JC8kx5VZweE6+fPu0bqDEYnq2ZToTssC3qdpMs7PvCuRwrRul3YQFWM+GPEgdOG/tAFLFcc3aVOs11u6fd3QyxcPvntFtogncoDgl0EAxIyuBxVlkdaqMngF0nY2kQ3Xs5JkLdQFWB4ZXDwOAdwMdfAwc3FzZd9lrYWG22FrHtfa8C6WQKFyBuLdWJED6CK52aUk5YxpzWiHtAt26q1ntMiCXYBRyWIHpTo2ynQblRulYuR7S9vUvsbNolQcb2HM9AP51v9FYBocTObPBvAnkSs/G4iTL/rFDieI8krotKzXG/wAJjmQQNrq0E+8UkzMtnyHzqg59EEmj70WnWlcFtdnOWyJlVEkpEjoQUaW8B3Tk9esjqdoVBQC6jSCVgyMAHdEkDnifLGOnhVEhkhJA48L379Nk+y1fNNXb23HX+FmH0JFemYSQvgY47kBchM3LI4d5VVWFEhSRUaVooGkigaSSBpIqNJFChaSFJFNgUrUFoxStC0QKSSkKaU1TApiFogUkLXNdt692YpDInQEEFvMz08qxMbiHuJZsPqtvA4eNrc+5+izdPaZ2CqpYnoPv6VnrRLw0WV23s92Kloq7EFzhQ2FY8EE+E8eOKhnl6tqz5JnSmm/0voOr7R/ZNONom5cA92G73qSeSBuxNUcJhX4uUMadNyeI98FcdiRhoczx4Da/fFfLu0LtxrpYOHYt/iOxMqYOIHkJxxWtiWwRf64xff8AZV8MZZv9kmnL8o6DW3CSFf8Awmkd6SzRORPniDWe80O9XiAV0PZfY128JW4qtJxHI8wDAPkfXNVXTsBp23jx5JwgsWCVDtjRNpmtoSC1zce6JACgST5yR9av9H4WPFPLTYHv5KljJXwNzApNtVdAYgSR8IDAE/UQPrWi/oIAEtN8hzVBvSBJFmualo+175P7tlOMttP0qoOgTIdRXiVZd0l1Y7L78ky2ra8dzEtHcBAAAYySZOAFALEnGB4imxYMYZpa06X6oOxBnILt0qxuEFrTG4yKFuIYIBO5d9wkBGt7VmDy1yTK7atNpEjuWppNI91UIu6d7w3tehbZuN3pHeKQ52jJWfmM02eTINlLh4w53cpe03tR+yW7aIk3riQzYBW0AFUSogtGB4DwmsmOI4gh8t5LNVpfNacx6sGOI0ePGlw2q9o9Q3wvtHkoH3Jqz+khadB6qs0H92/isi/fdzLszf5iT9PCpGtDdAE+k77OaZn1VsKrHMnau4hfxGIPAPhTJ3UwpzG9pdW2lQ6lDvYNaCnvEyrZEAk9CgAkgmR4TWY5zzCW0NTXkrdDNm5LouznE+8gS5YjooHwwpHPlJEADnAqGRxAN7ChR4+P4TLsroLF4DJBz3j5nrJFQZw8iwTy5D0Tj2QvnWsuh7jsD8TMw8YJJFen4RpjgYw7gC1x0zs0jnDYkqgirKjtCkihStJClaKBFK0VEihaSEUrRQNJFCKVorXXs25zt/MT96i6wKicRHzVTWYJHhRzp4fajtp2ZG0RQJQTFu1OZx6UFE59aKY01JN6xYnanZl1nPeK2IBMmc9QgPXgVm4mJ5cSTTPey08Nio2sGlv4aV6pzsDs1UUsu3iBOJPxAMxIAML6YPzyeKsTyufou27MCWVe5ftHYgXYSxIuOw7uwHn1nw9azpP9swjAsnhy8VZiiayMyuNBYGs7Re/ca7dcAnCgZCjooHlXR4LBx4WIsbudzzP8cFjY3EvxD7I0Gw7lyeo7MK5vXVkFiJBkgzIAxMnk+tYkxcx5Zl196roYJGSNBbsndKu5cwY7oEfhnjHjPrjmqpNFSOJBX0PsKwAiyBhQBziAJ73h1+lZTxnkrhypXA6mLktbqff3XuZwSqz0UHEDpPNd70XhmQwihqd1yuPxBkkonRV+6MwAZrSJpUMwrVT2+7hnkeEEA4BMgwQIieKqYqbKyhxUsAEj6Ct01tWLMRtLgHaxtBV7jFbWw5AJ3tOwyA2CecU2T3LYaKCX1OoW3cKXPfublgW9rOoNtW29/fDBnYWw3H4oJPSUChaN5tO9dPZ0dvS2lupLGO4Dhg3i3hHiMHFZzI5cXOGA9ncnkOXjyWhNiIsHAS74tgOZ5rk9X2Z+0XRdvOCAeBOSf4j4Y4HhXQfp4jlaB2WigPyubPSMjA7LeZ2pJ+yR7R9nFdi1q4AedryVA6Q3QVBNhc5tpVjC9KOjGWRt9439EnZ9m7n42QACe7LE+gwKgbgXXqVbf0xH+xpvv0XR+xvZIszedytwKQoBYSxjHdIkCIjqZxgVi9KuDMsA1O7u4cFp4GR0uaU/DsPufNaeotBG95c3F33MVLcxBC4+FR33gYlhgnbWbA5z2mtBsPyrr6BWiunHAzMA7pnEgyeoGBOOOM0yS67vkgCEl7T9pfs2mO0LvYgAEgKRgtMnwkfMVa6Pw2Z4NaDXu7lXxT7aWXvp3r5aiAkkCMmPL51vXrago1S1NFduAgA7hnBIGACT3mOMCrUePdDq42PVVJcGJNhRWwFkAjMia22SteA5uxWKbaSHcFEpT8yQKiRQtOQilaVo7KGZK1cez7nIX8xP0mh1gTOvZxKVdYMHBFHMpQbFhRilaK3DeYIh2mG56uGyRjwMdKo5tln5G5na7elJhbUgblyesyRHE1K15CiLqOh2Va6dZyePkB6k+lOzFPLzWiqZYk4jxPgeOKObROGuiAvQckQOfHp/OkZaSLLGm6j76SO9POBA/OousNp2SgdEtdusSASAPGQM9IPjkf2ap4iRzzlVuFjWi1oaNEd10t3fF4upI7pQWwHLNK5APEGI3Z8KLyGNzceCuwxlzs3JX9u6pruwWwVtWwFtqYgL4kTlj+pFW8HhepbbviO5+yqYjGiZ5H7eH5WXZthJe7MSQB4mMZFXbrdVnOL+zHusntjSm4Va2m+R3j/Co8BzOeRWdjGAdsDxWr0fKW3G41ySWl7hCncwnhZk+eOT+g4rLeM2oWwK4r6N2D2oxW8HIi2Bgsu7M7YEkiTHMTOJrNbhnGZgbxKlle1sbnHgFjJb2gnj7TXfF4Gy4YuzUN1J7hC7uvE5gdOnWmvkJCAaC6kE0wNxS7qxUBWRgV2qwIc5gSSSoJIwd3hWPNKXuPLgtjDsaxtDxSWhgGXVkNy6UUwffEXQ1ovuYkKe6Tgd0JAI3y0Y1NLQPwrR9l9PavsncNv3aBUbcGBWSf8AEDASZPIKgeGKbiXgNyXqU/DMfm6zgFZ2xrhdfuyRhbf8OOrCevMVfweHGHiDeJ38Vi43EnEzF/7R60kVYxiRIPIwxiQfDb6+NWrVMgXrr9v5QtozQo3GIOPPEcY4P9im2i4tbqa9+/dptNKUDPHSIwAY8MYn1pDRQGUPIba1dInvVtONosBG3KQDvZjHJMSDOPEVxXSRH6uTeyRXhS7jo8ZMMwd3zSdva1wk5JBHBAIcSQSIwQASD4dMARudQAGwVmrWtbtcGC3Mmc+X5RwIqnO4PG32Tmilzfb5W9da0ysVHdBB8OT8jOfKuy6LwzW4YBw1dr+FzGPxTuvL2O+HT8rk9R2DcQ91lYdOQfyEfOpHYRw2KsRdJscO0CCr7XZmoJ2+7g5yWXbGOoPORgZqMYaS6IUj+kcOBmzfIre0w91athiouANAEtIk5gYwM1oRlzIw0rBmImme5vwny4flCypcFjgDALQGZvTgZ+1WYnkjVNfTTlH9BQCk4wcxPn50+62TiQFYbK8gxPofPpTcybmdsVYLYUfCJAkHIz4R/SgXlMzEnfRK2dXKtIPl1YdCcZ61EHKd0NEUffLVTW+AsoF7oG4uIJPiCfn1pwdQ0TSwl1OvXav4UF0DNLSBnzqVr9ETM1ulLd1GidgdjiMFZM4jPSBOfr61AWngs5kzGntDXilbaFRt27SBOBiT0H8+M0BopXEON3doazQ++jOAcgEwSP8Ahkd7zpEWU6KfqeHvx5JbVttXbG2DA5I2jg5wQfKjmpSxjM7Nv+UiQSMZH60CrAIvXdWW7OIBAPAAzk+MeR/KKB2QzWffyULVtSf8QpKnAfuzcWCoMY2RIJiMj1qtluyVZBIrLx86HHvWho9ti1tdCl25vDbnDtbRih2qwGN2wkyThx51HEwSuznYbXz/AIUuKldGDGyiSNa5Kq9aII7wjuk5iI4HjwPzq9qstjwQdNVDU2SxVAMBZOMD58etIiynMeGguO9r37KQIQd78oHJnzj8qBZmBaiJqdmJWfo+yH9+PeBTaBG4kd4GJBBA3TMcHg+orLlwsgBDQtmPpGGgXu18Ftae3dVGV3Fws5O5Rt2qPhUYBKjmPIQOpkweDyOErxRrTu5lVekOkWSDqozpx7+5UscCMgsATH4j0XzrTtZgGvl8u9Su3xaXahBOSdzBBu6d44GTPPTpUUrsjU+CPrZA5w0WODC3bVxXZwFu3NskkqQRbaPwlXLMRxz+GqJObUe+a2msoghP3u0m015PeJ3Gm5cY7LrE3dv7QbdwiVK/BCkQbYnnKDWge/JHK52x9O5bGg0J0uiuksjXCy2gEM915II8yomOgPjxBC0TYgP4Db8qbFv6rDGMEAnf615hIfs6bCJYnHwkyJ5xGMVsmlzXWPz3pXer0twBOZyCRAH4ePHIpKMus6aefmo3tynYFEH4QuI55IOMmmG0W5XDMT43/SChyWZn22reXJz3cHmcnjwH51BPOImZuPAcyreFwzZ3BoG+pPJIa3tW+7H94ouHbaQglV3TDlgTg5AiMA4xI5vq2nV2vEn7LrmnKKCs0xCMLLQpXbdvbxc2gYAFpv8ANwOkmOtMc0kZ/T+U8HWltantpbPurBZdzAwFBjbHd5yMiBNN6OwQxLrf8N+qr47EuhYSwWVi+6jLNBnI5n1NdmGgCtlyhkLjoL71dZcvIBG3BME5844njPNEa7KJzQ2id/fFU6hFaRJSMiDg84JnHyprgpWEt13VDqYkr31E84Ax3hB8PHw4pjjzUgI2B0PuldZuM43sgKkHiMQe8c58M05jtNVG9rWHKHa+6UyyiQne4j/044wetOzptE0Xae9/6XrGgFti0905iTHkSJM00No2k+cyNDePv0TEtBJDGfLMdJ6n0inWVFQugQsDVsu6UDdQdw2jPA/pURIvRacYdlpxH1SeqeBkySOfXyppKnjFnTZenAlzwI548sUrSrkF3Gr1QspguGECCBHIBP5dKcX0ucjiMztaI8VXe7Q3Lu56EweOmM4zFODrTmYfK6ln3HuH4AVIkQeDnieCIjzxS14K2AwDt6/0rtWe4Nzd4CCAZ+VPqgo4x2uyNClfdqoO58wNsDGfH503xU2Zzj2R4qB0ZuIEt3FBJyzA/CJDHugnz88/NjwaGVSxyNa8mQV81N9IDeL7t4TuWwJ2KiyFd5ySYnaMScnpVd0T5T2tArTcVHA3sakqw2VcxckxJY/iP9meKshoqlnuleCXN3KCbAkBxuMDJx8/79KcCKQOcu1GgVhRlChnAmCQMjwEH0ikbTbaSS0KKe9JI3DnhfAgwPTP5YotJRPVgXXqmb2kY7VYjb4TJ6eABH9TScomygWWjX36pj3AKiMQMEjA54/4ulC7UWch3v3SUtbXkYZQw3ER1mIU9BEeNJuqnfmZrsSNP75pXtdlMlkb3aDcMkMzDlIJ/hAJxIGfAGtiHG6BV3ARkC+J9/lLWbTtqBcVlL23JeNqEkFvciZgzCp4ifASK8d8PfNaji2qKc7AtlbbPetoUBYqlwf/AHohZBzgfEPAR1qAnrperadOPgrL3DDQ9Y7c7e+Sc1O64AxJRmzJIxOT+QPArXaA1oDdAuUMpMji/tc+9Lqh3RbbBIDOu7d3RJGREkjmnXronFwy28bbA1Wv4XmuuLjbgNuSDgj8IB9c+k0C7VINYYxl3/tet61nIUYywnpieWPX0/WgHWdEnQtYC493ukhrLt1bluz7ubIdblx2VgswRuF1sKFUxIODug1j4x2YuHEbD3zXTYBgEYcOPv5Ki3YuWF2or3iWce8RhvRGZYgfEGO0NJAALGqZpxs6dyuhaej0gs2ntqguKm5gbkd+5+H0UdI/Wlh4pMW8luw3/HiVFi8THhWtDjqdvyuW06X3vhnVy5ZSxIIPI8MAR4dOK0IoKIYBQCrz4iPqnOzDUFb/AGhrAvnHPhJ+ZnrWs94CwoYS5I2bkfwmSMZ3fP8AvrUTXKy9tq20+5hzI68enjP0p4NlMcMrVYdSCIc91eI4PluFHOKpyZ1RBtu597Jb9o7xKjJgAyREenP9KiJ10U3V9kBxW1bvDDbiCRABxBPMcRxU4Giz3MO1JEtcBO+TgwBnpgzx4ZPhUfaB1VgCMjsomSCQxUJxA4MGBJ6Z+poWhoOF2qO1NXtRQVLg4DEwPy5PnSc6gpcPFmeaNd1LBbvGePTgVCtIdkUo3QQSJnzpFFtEXS7TtC0GHxEsBEmOD1M8eoqYttc/A4tO2hR0gde4cr6HP9/yp7RwQkyO7Q0KruOxOAAB04xRsp7WtA1Vd9ZxMk87ek9SQPlTTyT2Gta/lNDTkoETYWEyCCR9T1/vFLUigoOsAdmfdKVjRXFYyAwIAAEAZyflMZpU4IPmjc3Q170S18sx92oYD6HwmP4QRj+tCydFKwNaM59/zzTmo7PYpDXJYDJB+fOBGeTRdqoGYhofo3Q93vVRtdkWbe0s7M2DIEjgkQMzwOablaN0XYuWSw0ABMPfVxubuhZjcO/u44JgdafYItRCNzDlGt8tq+qoPaKyFUkkEAKQsmcZAHI/nxQz66KX9OaJdtz1Vqa1cB43sAdrDA8o5GfsT0oZr0TDATZZ8I4rL1vaLBii7TvLFAswvIkjxqMuOyuRYdpbmdYoC74+a9p1NlGdrkwokCB/ygsOZbw8807VjbtOOWZ4bl980tdvQE1DqAgV4UcPcZnBB8okknwFU3AEkDzWowEDRHRaYG77i1PeIe4XglcSQxHRAWHjJbyAa95Y0Eak7KdjQ4ku0aN1tNrhqbzrLAKoS2p6KIBbH4jGfpxFWcNCGXzO6x+kcQ5+V/7Rt3clJ7TAEKD3VmTzOccT045qzSzg5t2TufZVtvsrJZmIxAA4A8J6njoOvrTg3jaY7FftaELupVAVERhZIyx4MLiTH95olwCLY3PNnx8PNU32tg7PdDI3qACJZsAKZxHXyzFNJbtSkYJCM2bu8AFk6mwyahmFhmckbXY7h0gKskYAgn6RWBig/OW63fJddhZYTCHWAK5oazTGy63kQqeqBSLXvDzGeI5A/Knx4OR4uQV9VEekYrLYzamupdHF1mJn4hGBGAoHGJ4rXgjbh2gN2WPO84m82/BOahdyqy90QZY+B8h8X9ank4EKkw5XEHXu97Lnrlob4FyfOCM+HNVa13Wo15yWW15rY0/Z9o29zXOPiCwT1wfA1IGCt1RfPKH5Q3wtLttZ8wBMScsBxk+gFDipRbWabpttAgkhu6R1iflIxnrTwxQDEONAjVRS3aAwBPiZ/SjTQiXSE6lVWbRZ4GP7xAOSaA1Kke/KyyheuMrYZWXjH5546GlmISY1rm6ggr2o0zXEhTtB5G39Yn86Lm2NEmSNY+zr5pW12csBbjMYYxnukxEDrM9KiycCpnYg7sA280he0BEAHuk+Bmc4+kfWg4UrLZwdSNR3qi5bKmImOsGmkUpA7MLXTC8vxGAf4OoHn4fWpgQFkZHbDXvVmn1kkkyPU4Mf08POntcmPhoUEtfukuSAQZxGSPDHyqMu1U7GgN1USCWAUCSTKwBEc/LNC7RsNaSVo6Ue7BCuOQSesnH0xRaaVOT/AGEEj3+Uo15rjsXJFpJMZljjHJnp9KbnJOuysBgjYMnxH5K3Q3dhz8TwBM4XGJ4jMwPCkDwTJm5xpsPrz+ytViqH3veyIDeHMsJkCT08fKKXDtKMgF46vT3w8vp5o27nvQ0ERJzGDMcc9AJ8Ptj9LdKfpqZHq4/Ifyk5oiq1XO3ukd0hQAsSSD49Jnmp+jukmYlga74uXhx806s3aB113Vh0tlCLqyJBjb3gScyD8iPnWoWAahN62V46tyTvWne6jjcQoliRxzKhDzM46nFMDTmBU7XMZG5prXb839eCv7I7LfebjjaOk4J6yB0Hz6U4MddlR4rFMyZGaqHbb2y6WVVXJEmSQgHRjtI4hyemfKo5TwU/R7XZS93h7+Si+n3ubRXcmwPbUADcRbLgwJzK7DMmAR51Ve7JotaFmdvWDfZMdmRpSy3FZr9yC5AkLLGEPWRgseASBODT8MA5/WOH/wBfyqnSRJj6mNw//by2CeuLZsv7yRuIySJmc8Ac4q/TWm1hNMszMlaJTU9tC0/kBz49VEnrBmaZJIGqePBGVnf7tLaPtv3lySpKkAd4mJnx6dajElqaXBdWygaPctXUWFO0QkySBLEDEAkzzA48qktUWSEXqa8BqlgHRjcuhSANoKbsSYgzlegxmJotJuyp7Y5oZHe9m/evNUXtSLZZu6sgOTu3Fh/DH4fDPic0i7KbUjYusAG/Dbb8o9na73jEs8jwPABkjjjM/Xmk1+bdKeHIOyNf6UO0nRz7pZnu7Z7qgc90ETEfUwaDiNk6APaM7u++Ovf70WbqndX229xMRgEkRyBUU8zYxbzQ71aja1zMz1Sbs/FAzBPSf0o2OKkykbJmx2epErcZSwnutGM5fwGJ+VEMHAqJ87gac0EDmPorNNpiDtcEYweQfMeootHApkkgIzNTr+72jv4HmBJ8Ke4jgVWGcH4dUs99Q+23BMHkTHn600O5KYRuLbfsjbvFCBHeJ5MYBwTxgZpXSDmB4u9AodquocbYJ6niev6UiReifhmuLO0oanVdROMwDx6/PH1p73WE6OLgUrcui5MkZM7TgnyJ6mortTNaWVp5qK6lSwQWiACNonhslsEwRnA9OlKxdUiY3BuYu338OH8/lKujycOM4nB+lNN2pmubQ2WzotpMl1BMyDIxyIj51K2uKoS2BQBVj2UncWG0tGQZHn3cGaVtvVMD3kUBrXvdUXV3XDsBWTCkjaOOM9eajOrtFK05Y+1rz4q7R6oByIkgMvSMHx5yaQcFHLESwG+R98EHFouVJcY7wxk8xPMU05bSBlDMwA7kvbBJdS3RSCAIz8KycKCfDOKQ1tSuoBrgOf8AJ76709YYLtDDc/eIKmDjpPMwTnzEU8VxVZ4LrI0Hes123H3QMNE8SxkFiCeQIjnjJqMngrgGUdYdvlpove8uIpZn7ghQBJ3ED8Mj4fOs/E9HwznO7Q8wllje6mjtb+Hj39yZstJUbxFwY2yGUFeZ6kzEcYHjVjBYKPD6N1J48fBROAAJo23nsaPv2EzrLTDaq28rjqUE9M5LeYHrzV5w5KCJwNku39f6Ttpwu4hZeR8UnywT1wSY8Yp2ZV3NzUCdO735D1U9ZqyAFWe8cY248SzYCnAoucaoJsUNkk8PP6cVjdoLfN0WQCSVWdo7sSTC4GCck+PpVLEStjcS7cLfwEQmiBbtZWsgSy42sRcWztLj4bZ3P8JHNyGzGFz14hZG6VwkfoOXNPxOKbBE6KHUk14c1jdoq1u4vfncZB65OCfAz485q3ZBFKhA4SsNjZOavtRURVc8iMQxB2xnwE1IZKGqrxYVz3lzfeqTa5aRVS8ouEkSASNk7juEQT3QPnPpQzsygOCnDZXuL4jX3209V7sHTMzbkWQrttDHukDE+OCT08KoYrHRYSPrJNroDmn4kisjjqQLrcLQ0151uhfdjcogsSe8xgkjoB3v7ipMHjIsU0Oj8+YVOSNhjJzaHhyA++iV7QuFtyv3VHdQ7h8ROXxzwZFW3HcKaBobTm6k76cOSJtbgWAF64xUW+7HdSGaN3GZBzmAKVXrueCQflpvwN4+J0Cvs9nwuxlHxie9hjzK/wDDIzwKAGlFRPxALszTw5bePf6q69dRT3baG7yNomJgFyQJjMD1p7nsYC93DVMY17hRccvf9FO01sMRADbQT9jHkTXJdMYr9Y1nUAloJvTjwTHZ3NB4WqrzLuCkEECAAOsyBHoJj/2rp8Mx7ImtlNurX33KRodlsbe/6SYkZDETgEAEAEgxJMAkz96lqtlOddx7pMvpXfapYjdJcmJ2+AAjPA/9hRoqESsZZAutvHmoa/sq28BVj+FlkgDBggcyMz+dBzAnQYp7dSfEFIdkoLYJKOWEjCMR4+HMCfrTG0FZxOaU0CK8Qpdp6+NpMzB4iDPSTmYol4Qw8F2lbqEMN0nIOMgLPEcxzQOhU7XAt00/Kva2jMSpAGCcGf8ALBxNSEt4KIOe1oBHvmoa7YBh14xzun0+R+dJ1J0OY7hIXCWZdokz0H8qjcbVkU1ptagvEdD8jT86p5Af6Vx0at8EluTuwCvQgxESPzpVeyj65zfi27ua2+zLTlSoIYLyRBUEj4SSQBx/c0bCoSgE5tvl5p73FpW3gKG2mQxaIjOGmMx4TSOW1FmkLa4LO1+pO4e6GSDlcyfM9fU0PBTRsBH+w6Dmse9pbatLku3dLGQFGYAyDuOD9KZkaD2ldbK9zaYKHDTXx4UFYLiNJRjJYAeR70RIEQB+YzTqG4Kble2g4bD8evvRR0iOqqUhhuJILAYXiAc8qD8qFOAsJ0pY4kO0NcuanqDqApurbAJiXOzft5JnBjMRHSojm3pMZ1BcI3O24a1auQq1tJSd427YhYGSucAcknOB8qkppCYczZHUarW71/nu2VOtVVCsAVIgkqQABA7uc4BBzExxQOmqkiJcS06jv+vv1Vtq0luLrFiAJ6bs/DPWTM+VPDmjUqNznSf6xWvs92iha7W3zsTc448R6E9TMRREl7JzsJk+I0F739y+Gt8ADa+CCGycYM8UybEBsbnP+EDVHJHAQ/nqPBO617qqAjsenOSPE5EmIFYUPT0U8n+xmXkdz9FFh5RqCaHyWYumKIoYXFVQrPDbdxb8IByo6d0TArdINKyZQ9xqiTYGl6Dj/eiWssG3AxKuAFbJY7gyyT0mBHWKcyi02pXAtojiOHDSivP2XetPunblRjvkFjngd3k5/nUfVuadURiYpG1vp4bL1pRvuOxJ7oKhSI29NxIyYjw+VEAAklBziGtY0cePPu7kwO0vdXLZsy7tbLXw0g22kkDf1wfqQKyukujRjCNSK80eoDo7c6qOlcfJLXO02uMjpO5lbuDMERxPJielS9H4NmEZTNSdyj+mYwOa7axqeKbbT3IRrwXYoMloPxzAK8k54itGj+5VxIy3NiJs8u7v2T+lt9LZ7hIzPwzkkAzzHynjFSNvYKrI/i/flz4e/qqk0NzcQ7Tb5xAY8QIPHnjxFM6t167J5mjygtHa+in2d2Z7pw7MDIYYEATGOfIdB1rE6ddLHh6ZdHc93LzSxGJ61mUDihrrsNCoxJgd0E/bg+fnVP8Ax+OUEyX2dq5nT6IQMJF2PNY95ma4rC24LGDIMR5AjgdfGK6QntWtBjQIyLFDX39lr27piNzFQAogAmRHTw/X0qUFUHMF2QLOu6Z08DaJBYTJIIY89OuR49KktRPBN8Bw5KP7TunJjAAzjqAxHAM803PaXVZa9+ite6Z7ssYEAFYH8Uyc9fp1olyDYgRroq9Nf3fFtIk5JkSMGPOZE0273Ty3KezYUjbtOVLbTHG0mec8RPTmaXZQBkaCB9PdJfU2327QphjGBMZ8QSfqKPgE9jmA5idvfvVY57PHeLhhHEePiMcYNRnfVXhiNgykxobK45XdK+vUtI8M/kKApRTPcAeNa/x5/kqjU6M7jF1AMQG3huByADzz86jJ1Ukcwyi2nyr8pu1+5HqP0qbgFC7/AKnzXat8K+q/7aI3WY/ZV6j47n+mfuajdx8FLH9/wsofAn+l/tqwz4fJMd/0d4/dYHtB+5teo+1QzbBaWC/7O98Ul2L8Y/5/+hqYxWcV8B8vqE7qP33/AIf0p53VZn/H1T/bvx2v9S3/ALac/ceKrYL4H+B+6X7a/en/AEn/AFpsvxeSlwn/AC//AKCzn/e2vRPsKifurg/5u8St7X/CfUfZaB3WXB8Q981V7O/ux6L/AP0qWP4U/H/GfP7KHZ3xX/l96qdIf/DkT5/gjTCfEfQ1yHR3/dqgPwrJf94f8yfY13h+JXx8A8D9k9f/APpG/wAx/wCsU1/wlRx//Jb7/ardT++1H+jViTc+CgZ/yj/+yztf8R/1B/tqo/dW4vsfus/S83fVfvcos+JytSfCz3wCb7I/c3fS1/13KbHumYn4h5/QKF/95Z+f3FSO+IJjP+b1pez3xXP8w/3U+Lcqnjvhb4FaP4W9T/01I3iqo+Ie+KsvcD5feq+K/wCLvBMbv75I6X4R/m/WqfQf/wAJvn9UJN1Xc4/5f1rU5KYfhU3P3rf6Z/SmfuTh/wAh4/lQs/uv+Y/al+1F3/TyWbe/eH1H3aouKvfsHvktnUfuf/1D/qNScFVb8ap7M+Bfn9zSGybJ/wBD5I6T93Z+f2NMZsEcR8T/AHyR7U+If51/SpuITIuPgUo3wN/qGk7ZSD4h4LG1PNv0f7iqr+C0GbO8k3oeG/zfotRKOXh74lf/2Q=="/>
          <p:cNvSpPr>
            <a:spLocks noChangeAspect="1" noChangeArrowheads="1"/>
          </p:cNvSpPr>
          <p:nvPr/>
        </p:nvSpPr>
        <p:spPr bwMode="auto">
          <a:xfrm>
            <a:off x="765175" y="446584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AutoShape 14" descr="data:image/jpeg;base64,/9j/4AAQSkZJRgABAQAAAQABAAD/2wCEAAkGBxISEhUSEhIVFRUXFhYXFxcVGRcXFRgYGiAYGBcXGBcZHiggGRonGxUZITEiJiktLi4uGB8zODMsNygtLisBCgoKDg0OGxAQGy0lICYtLy8vMC0rLS8yLS0tLS0tKystLy0tLS8vLS0tLS0tLS8tLy0tLS8tLS0vLS0vLS0tLf/AABEIALEBHAMBEQACEQEDEQH/xAAcAAACAwEBAQEAAAAAAAAAAAABBAIDBQYABwj/xABFEAACAQMDAQUGAwYEAwYHAAABAhEAAyEEEjFBBSJRYXEGEzKBkbFCocEUM1LR4fAjcnPCYoKyBxaSotLxFSQ0Q2ODw//EABwBAAEFAQEBAAAAAAAAAAAAAAEAAgMEBQYHCP/EADgRAAEEAAQCCAUEAwEAAgMAAAEAAgMRBBIhMUFRBRMiYXGBkfAyobHB0RRC4fEGIzMVNHJSYoL/2gAMAwEAAhEDEQA/AOKFehrmEaSSIpII0UEaBQXqCSNFJepJI0kkaCC8aISQopL1JJGkkvRSSRC0kLXgKGYHikgRRSXgKSKUvdqWVMb5P/CC35jFU5OkIGGrvw1VlmDmfqG+uivsX1uLuQyPt6ip4ZmTNzMKhkjdG7K4KVSpq9SSXqSS9SSXqSSFJJCkigaSIQpIr1JJRNBEIUkkDSRQoIoTSSVoophRpJL1FBSpII0CkvUEF6ikiSBkmBQc4NFuNBEAk0FUNSpMCT9qoydIxNFgEqUYd5NHRMavbbXcXBE7cZzVHCdPR4h+Qxubx1pXcR0XJE3NmBUFYHIzW4x7Xi2lZhBGhRNOQXqSSV7Q1T2l3hAyg570EecRVTFTyQtzhoI46qxh4WSuyl1Hw/lI6jtI3Fm05QjlCFz5qx+1Z8uNMrLjdlPLT5FW48II3VI2xz1+YSDsx+J2b1JI+lZjpXu+Ik+a0GxMHwgDyVaoB5VHmA1Cfkc7QrT0eudUYllIWAA0lpMxEfh7uZOJHpVuPpWSJwjIJu9eVc/FU5Ojg7tbKrVdpG6gUdwz3h0YeR/SpMR0iZosvwnj3++SdB0f1Umb4hw7vL7pUWhwBWVnWuIbCZ7Pv+7eeh7pnpMd71FWcLO9krSHULF945Kpi8Kwxu0s0a8VvGuvXLoUkV6kkvUkkKSSFJFA0kUKSS9SRXqSSBpIhRpIoGkkok01FClSKtFFRlSpJLwooIikkjQKCNBBEUUlnau4WYj8K4A8T1P6fKufx2IL5MvALSw0VMsbn6clGzchgR0IrPLrVlsdLV9pbVvbsU8kOqrkyQJEeGKp4DEOkeY2Ms3R8FpYqDLGJHOrs+p/pUaSztGR3jyevkPCuvweFdDbnHfguZmlDxQ9V65q7amC4nwEn7U+THYeM0533+iUeEnkFtaffipJfQ8H6yPvQjx+HkNNeL9PqnSYHERi3MNev0VXaOne4uxWCg8zMny9KdioJJm5GkAcUzDysjdmIs8FlarSJYUSxZ24jAHmeax8XhIoGaklx8gtXC4qSWTsgBo34qpGFYxJC3G5HarzJuYeHWgHUE97L2VWowfhx9TP0qWIl2g3VKaIt1Ka03Z77HcqZAhVIIJ84Plx51px9HPMbnuGvAff8Kg/pBrXtY06cT9vylUvjrgisZ0ZaaW0ydpCc0duW3P3FXktiSeFE81o4TB27NiNGje9L7lnY7GdnLDq48tfNaw1KngGPSPvWyOlMO3Rtny/Kxv/ADp6t1DzU1cHirkOIjmFsKqyROjNOUqnUaFJJeNJJRNJOQpJL1JJepIoUkkDQRQoooGgiomgio0rRV1FRI0kkaSSIpII0igjQQVd7cQQv1PSq+ILy0hnqpY8oILvRZuk0Tuu6QJ4nJjxrKj6NdI3MTVq8/FNjdVWntNowvJ3Hx4q7B0dFGO32ioJcbI/Rug7kyAKuxxsjFMAA7lVe97zbiT4pPX6vbutmVLLKsOPQ+HhPn0qhjcVlDoiaJGh+3crWFw+epBqAdR9+9ZmnA8PrXMLqAa0CfsofGo3OaFK1jzxTmom1bVyQ6kTA+JeefHAP5VpYDp5wcYpWnTY+HvTmsfGdD3/ALI/NWLtdZwysJzkEV1QLZG3uCueOZjq2IWXrdJZV1EbQRJgkdQPQdaycVBhmSBrhQO60cPicQWkg2QmB2TbxDN/4hn8ql/8rCnXX1Q/9XEjiPRM2dGqfCM9Ccn5eFW4MHDBrG2lWnxs0+kjtFNLgYSDIz+WKnY9rxbdlA5paaKU7V06tbZiBuAkNAnGeaqY+Nhhc6tQN1ZwkjmytbehO3ikrbG4VZjMCBOPU+E5+1c3iMTJI1rpPXmt/D4VjHEMPlyW72B2b724FJxEsfLy8zWPjukf0sJc0anQe+5WZIQBZW37QdnrZiEULcXBjIK87WPByD51n9C46XEEl0hzMN773zUXVNIIc0G1ziPI/I+tepwy9ZGHrl5YzG8tKlUtpi9SSUTRRQpJL1JFCkkvGgiFE0kUKKSFAoqJoIoUElcKcmI0kEaSSIpIIzQKC9SSQdZEePPpTXNzCkWmjakKcgjSQV2l0zXG2oJP2qljukMPgo+sndQ+Z8AnxxukdlaNVXr/AGW1Tu7bRttpODLNA3EIo6yYzHzrj8T/AJFgMTO0lxAOnw/XlfPVb+Fws0ERAGviuctXZzNF1rUYRSe0uqxGJ6eI/mKqvZ2rVtjhWiY1GqRF70eGPtFPijzm1HLK1gorCu3SCBZuNtUyuNp7wBYRPAM1pmeQABpIq681imKMuNi7TDPdcI9wHIgNthWgk4PBPpRkxZmPacC4DXn5hQxwNY4hm1pS5dgbG/Ce6eoB6enFHriYww8Nu7u8FIY6eXDjv396npg7sqWyxZiAACZJPSKjfP1bC5zqA31TcgJ1HyWhp2uJgMREgqRiRyI6Zp0HSEkYHVu0+SkkwUcosjXmnbWpW5/h3AM/Q9YrbwvSEeK/1SCifQrLxGDfh+2w6D5JxOwzqCAnc243Ad0DwjEnyql/kOLwmEgDpD2v2tHH8Dv/AKSwMsrX6a3utb2f0Ops6u5ZthTbQWy9y6pJggMFAUiXO4+UCfI+fY/EYfEYRkshIcboA99E6g6afZb5kLmjMF9PXQpetqLiiRJGBgGOh9K5A4jqSTGTfHXgp29tqq/7v2uDbRh5ov2ipWdLYpnwSOb4OI+6ruwjXGyuT9sfZRLaG/ZG0D4k/D4yPDAOOPSu9/xX/LppJhhMYc2Y01x3B2APMHnuO/hmY7o/I3OzzXE16gsZA0UlGiivUEkKSKBpIhRoor1BJA0EVA0k5CkkrxSUaNJJeooI0kEaBSRoIL1FJGggiAegppc1tWUl1HsZptwY+cT6D+teZf51iD+pjj4Bt+ZJv6BavRpy2eK7OxplHA+fJP8AcCvPnyErWzSPO6+c/wDaB7L7Guaw3rSISIQWypJOIlZ3MeSSBXW9CdK21uGyFx55vzsAnZXMF2uAk/xV1NDkn53c12Sey9y7omVRN0KLgEZYjJTHJ2kj1ArGPT7/ANQ2JzgI7y8AO5x8+PJVRh80hk1J9fRP+x3sUIV76b2IB2kSi+RHDH1x9zndK9NussidlA48T+Ai6Jxavomq7Dt3rLWbi91hHAlT+Fl8CDkVy0ONkgmEsZ1Hz7j48UIWUvgmu0jW7ly2/wASOyN6oSpPpivUsPO2aNsjdiAfXVCSwaXVf9mnZdprxvXLltSO7bVnQOWPxNtJkQMD1NYP+R4t4jEMbTW7iAargL+vkotRQC7Fv+z622ovXLpYo9wsqodoAMEyYJPeLcRzWD/780ULImUC0USdfDu2rmr0b+Cwvb/2OTTINTp+6iiHBLGD+FgTJzx4THjWn0J09JI/q5TbtwRXp5bqSSEluuy2PZLWObaBrA93GGVoJ4yEjM5zI+dSf5ZhsOzFF0c5c86uBF5b2Ga/QVoOKzOjmHLTxp9V1tvs8B3cAd9gxAxkKifPCCuNfN2WsvYfUk/Urakw+tgaJ7SvBk+keFVnixomQxvBJKdERIqDVT5Vmdvge5aeIP2NXMC5zZmkGiCPqFDiwOqJK+MtorgMbGPoCRX0FF050fI3OJmjxNH0Oq4brWHW1VcQqYYEHwOK0IMRFOzPE4OHMG04EHUKFTJyiaSKBpIqJpIr1K0kKCKBpIqNBFCkkrhTkxSoIL1JBGkkiKCCNJBepJI0kk12Zc23UPnH1xWL/kUHXdGygbgZvQ39EQ7KbXe9j661vdERRBG9hAloE4Hh4+M14/0lBiskb8Q4nM222STls1v5kdx8h0GB6l5NDVbYvAQMVjZSVriMAWsb2t0a6jT3LLYVhO452sMq3PRgMdRIrQ6NmOHmbKNxw5jj8knR5m0vhhUglSRIkSMgxIkHqMc16RuA6tDqqrCCaX1P2U9oGusVtLAUKWZoJJM90DgDBz9q4jH4AQgGQ2TdDw4lSMuJfSrEEdBXLPJtGU5tArglR2q7YzdL8++2ts//ABDVACf8ZzA88/Y16n0Q4foIa/8AxUUxyvNr6P7Eexq6dVu3BN9hLE5CT+BfTqeuekCuQ6X6ZdiXFjDTBt39596Ku/M40Nl3yWsTXNFyuxwlwtI+0PZ4v6a9ZIB322XPiRj6GD8qs4HEGDEMlH7SD6FXmxkxlncsH2RvJctI68FQR5Rgr8iPyrW6YhmhncJdybvnfFQ4LJIy2/13LpFWsQlad0gRNIGkqVF68E+JgokDJgSTtAz1JgDzNStYX/CLKhlHaCzdfrQ82yYAmfPj+/lVmKIs7QGpWR/kErIsN1ZOrtN+HH8LE7TuWEG7cABz/IeJrUwOGxOJkEUbSXH3Z5DmVwj4Y3ua2I+K4XXag3HLwQDx5AV7P0XhI+j8K2DMLGpPMnf8DuC0Y4wxoaEuM8Zq+2aN2zh6p5FaFRmpAjS9RSQmkigaSKBoJKJpIoUkUJpJK+io0aSS9SQRFIpI020EaSC9RSSt3W7GC3BAPDj4fQ+FVHYrq35ZRQOx4fwrDcP1jbjNkbjj/KlqNcLbAQTIBlTkf3FR4nFxsPVvFgj5FCLDGVppa/s722iOWyyn4gPiB8YNYnTnRLOl4G/p3APZtfLkeXdupYXPwr7cNFu9s+2Vm2m5Ldx24Awqz03GZA9Aa4s/4fjou1MWhvcST6V91uxdKRv7LbtcN2t7SarUShYIh5VZz4gscx5YFaeE6Kw2H7VWeZ/CkfLI/TZU6axbDNZk3FjcrRtI4DRmROPp510nRUoxDDFM3vrl596zOkGOgLZYz/K632I2WbjIWMPt27o5E4nz3flWF/lnQhZAMRBZDbzDkDx8uPj3IYfpEyuDZPkvqumMATivK36nRa+Uu+FN7FdSCOo/KCPziocxYbCsxx5dV8K7d1DXNbqd6wwuurQOiHYP/KozXqvRZjjwUTWDTKD5nU/MrExbHvmc6+P02X0b2U9skusti8At3hWGFuEcgBohozHXp0FcX0t0I7D3JEbbxHFv5Hf681YwkvXCnCiPmu1e8FHFc2GWVrRx6Lnvart0aey7Z3bGKYO0thVBPEksIHJAJ6GNPo7AnETNbwsX4cT5AHXb1Uj3COMu41p4r5Z2H25e091fdjGCyGFVl693xj8QzxzwfQOk4oMXGWScNjyPvcLDwkMsL8zPMc19f0euS6odXBHBg8HBg+cEfWvOJ8O+F+RwXQsNjRW3byqJLADAkmBJwB6kkfWo2scdAE4d65P2k9pkW072mV2W57oLE98ZJjwEGDxNbeA6Me6QMeCAW5vEcB5qtNiGsYXN1o1+fRcrp9bevQ9yVQEM7JhtsgMc4gAzmcDEmK6LD9GxZ8pXM43CtlmdO82TpR2A5D2N1TrNFdEq6G/cuHan7M1ybRENDlgdtwj8BSQMyOK14m/p2ljDQPL3qlDh4wOwK9PfzW9Y7Ps20JBbYtp97lrD2bd+CNt66Tva6GKwAuJWMbqswv7O2vzUhjs2T4fwsntHTX9HqLdx7Qv6O4yAsBuADESwb8DZLAnunjpAtOmzNthT48O34XAJjt3svTvd7l5bYMBSRuVyd2IWSpEcnEcxibOD6RkZq74RuosRggKDdzwXMXrbIxRhDKSCD0I5rpo3h7Q4cVlEUVCnoIUkUKSKFJJRJpIoTSRV4pKNEUbQRpII0EkvevBHUnCt3Sf+L8M/nVWSTq5Bex081KxhewgbjXy4qdnVqzFJhgYg9fMeNOjxDHuLL1HBNfC5rQ/gUxU6iWZ2rpVjexcx0EED68CszHQMrrHZj4K9hJnZsja81mI/Tp09KwXuJ8FtMjFXxVqyMgwRwRzTWSOY7M00UXRBwpw0Wro9ULoKOO9HH8Q8vA10OFxTcVGY5BrXqsPE4Z2HcHsOn0SFzs+4GlUYjzKk/lWbL0bLfYbp4hXYsfHXbdr4FXdn7g8lY7pWD4mD09KqwYn9G92lmq8PFS4kDERgXpdrRGiZxuuNA8D4Z6fKq2Innn7UjvwoG9VF2GDVNaHXai2yIt68qkxKM2Bn/wAoEmAOJrKmwMEm8bSTxoK1HLl4lTv9oa/u3P2q8drYO8qJ5ysgHzkGo24DBgFoibr3ffh5KX9W4ncoaLSPeu3Ll26XuuCx25YtgDgbY6Yq1DCyOMNaKa3YKCaUvN1urdH2Te1bC3YtlFE955wOvewY9BxPSjI6Nov+1LDA8GzouxXtc6G2tlrz6lxghoO1TIB3EBrnwkGCY8+vNYvomGZ5e0ZT3fj+lswyivukvaP2hS6y+7AYFVbvKZRuSuYyVMQDk9TwV0ZgHwtdnGt+oUrnjSlVovaK3tuI2ltG23xKwunyG7vEEyDIgdK0urIIv381GaOx9+ijfvW7Fz39hPcl1HdRi1tgomdsQTtDYzx05NaeD9QMjh/HgpG9kWj292/c1FlLdom225/fEbSV2Qe6wJgncGnkRVPB9HMgnc6TUaZe++Y7tuRQlzvb2dFm2ewgboVV+EKAQIkHAhTOAxMyBxnwrYfiM7SbVBmG6oAFdYunWzDbSCreGIyoYqB/zdRgjpRw8oDrr8KCWDMKUddpxbP/AMsFsX9Q5Vrtq012Rgj3ii2yEF2g7thiTJgg6ucu7R4d6rtbXZWe13T3W1WlX3V63aslxobFh7B99bgNcF5BO7cWEKTIIAGJpzc4yl2hPFPoEEhHszQ6s2GQrbtOQCunU3US1byALgW53naBgmcSxJMBCVmahqpOrdWpWRo+wtW2rti9bFtFaSwhUA5meT881LNKDHlalHHT87jaS9rbQXV3QCCJBlTIOB1FdN0S/Nhh3aLDxjalKyCa01VUaSSFBFA0kVE0kVEmkimRRUSNJBEUkF6kkq9VpVuLtb1BHSq2IgbMKcnxSuidbVzfaena28MSfBj1HT5jisDFROjkId6rZw0jZGWPRHTdp3U4aR4NkfzpRY2aPjY70ZMJFJuK8FtaPtZH7rDaTiDlT5T/ADrUg6QjmOV+n0WbNgZIu03UfNK6/shlJNvI/h6j08R+frVTE9GkdqLUclaw/SANNk0PNJ2FYgkggDqcD69axnaGlsMeC200l7NvaolXBLiZK53A9Igj6edOwr3RYkSF2nLu92ocSwPhLa1Wjc1Jbg7V6/1P6VbxnS0kttj0b8ysyHBNj1fqfkp6Owx4Bjx4mspkZJU0rgN1q7EEqWyPMADxz1xHFT9WSq+eitfsjsrUEl7en7hKg+8WZWfAiFHmYqJ0zIxQNlTdTJJuFPs/2N1d1gbxSyvUuZeMzA+vUVRl6TgZ2Rr8gtCPo91W4rrbfYejsWzatrvubWUXGg7Xud1SFOFO4jIH1qtFjetkyM2U5woYC7ZN9t6hxvZYEITEA5Bgs+dzABTCR+WVdIwDbdBmunBcN25ols29/eZ7kRMAhSSw3cQxUKSsQN4iDkmGMk6p0koGizeztM77ZWFYgSQcz6ZiTHOcelXWQhyrOxjm7J/R6YgGD3W3DuCRBGQDJXqcc81DiMK4C2q1Bj2OOVwV2mdXySgJEFWB2jcQq7iTgyrgdDwRmapbK+n9HplZGXIO3usYJuFtwJU8AQsGMjbxk1SykvzE/wBKcu0qk3pJs3G3jJJYRGRJaAOgE+cQw4xThG6gPdqNwB1V1rUwO+FPK9RmdpJb8OCD0I38RNSRgsuuKjfGHbo9pa0SqpvKmJZGK5gDCCCTMCMScYJrSz69nkqow4q3c09ptcJfJDb5yfiXaDM4XBYTJmOnEkO03TOqrYJldWU3B3AySSY4icNCiIPieD1otbLtm35BI5N6XF+1ftdvU2dM2GkXHAiR0CGfqY9K6Lozogk9ZiB4A/f8LJxmPHwRev4XFgV0zWhopooLHJJNlep1oIUkUKSSiTSRCjSTkKSKYpKFEUkijSQUhSQUhUZKaqdXpVurtb5HqD41DPC2ZuVykildE7M1c/f7Ma2e/BGYIPMeVc9icLJDVrdw+KjlNKixfQAhkDyIGSCvmI6+siqUjHmspryGvvuVsPbrYtbfYOt3KbZPeXjzX+n8q6To3EZ4+rO4+iwsfBlfnGx+qd1VtCNrLuk4UTJPlFHFsw0bS6RoJPqocO+YuDWOP2U9B7LagjcbYtr/APkbazA9ADJ+tcnNiIw7Ugdy3Wh7hQsnmtD9m09s/wCPdtpAkqim4y84gTH19aiOJb+xhd8h805uAlcO06vmVp6btDsw3AA11zwvIA5BgDvBjzP9ahdjMU79ob81LH0XCzUklb+l1SWXCWdFExDbkzMATJ3OODieRWfIcZMbc7yV1kGHYNAFq2u0dTcVluBFU7gQ7JkZDDbMgc5ng+hqJsU5+Jw805wjb8I9FS3Z1xJDXz3m7u5goM90KLsNJnmYIk9INTf+bE8kg+iYcQRpSf1Gn2kNbe0WckZ+FAFYl12tyAOMk9No3VZZCI2ktFfVRF+Y0dVmdpXDchEUrDX1t7T8eB+JgoCMFVdvIyBHcBmyB2qaDltc12z2st5EEd5G7pA3lmYmdi4HPA4zJ6Tcghs2QsvEyBrqBSloi4dyM9xrSd/3dm1cbe0qm24mJWQcYhTkmr4a0aKnbjqtrsCwFhiwwdrblW05xIBFskNxnr84qrO8BXoIyRXFXXdH/iaaFXaGaEuMCpNwtFwSTAJbbIG1WEGTAGI5vEcfJbjTuOQSenV7fdUQQ5EfhUYPcaeIyY4VgY5NRlgI1VkOo9y0heDNN47BiHAEAjdMT6gmMkyelPY0m70THOA2Wbqe1FtNLAsoIjavBjgkxIIaP0wIngg652UEA9+yhlxAjF0SO5LXPaeyCdtp2U/xRujwOSJ49a22/wCP4jcOb6n8LMd0zFyKp1Htfc4tIFGDmScEkdfPxq5B/j9f9X+n5P4VWXpe/gb6rE7Q7SvXzN24zeROPHj1J+prbw+Bhg1Y3XmdSsyXEyS/EUpVxV0KForxoWko0rRUTRRQNK0VE0kUJoWimhTlCjQQRpIKQFNJQUqYUERSQVOp0y3F2sMfY+NRSxNlblcpI5XRuzNWW3YZyFdenI/Ssx3Rjr7LhS0G9IitQr9Fo/2eW2m8xgAKu0DxkzMeQGY6UHRYjDD/AEjMTxrb5oddFiNJDlA79/knLXad5iVTZaYLkL3HIjEZ3Hw+eawsSJi49cST3rUw4ha3/Xskbtq4rMLmoYHcRHeJB6ySNvE8HpVUtjGzQrwkJWj2fpVaWcLxh3aWHgdq4YdY3eNVpJ8pygKZoK04ubVCtbZACNoC8/w7nO8EzgSMj1FQmXTW1K0ArTR3aFdneBzvYMpIErtJgqZEjpVYy6bqXKBsrdH2XZRVMEieQSpIOQsz5cZEqKqySPzEH379U8NBC6bsjWoi+6QsJmASW2kTtOciGWc/w1Lhp3B1BV5WCtV5+0Vu99mMSJA3SswYkZBBAPyxV6EZJiS75qu823Zcp23qU95ct2/ee6P7wOx2Egncw3ZgzEmd2BxFakLSACRZPJZ8+I4DRLJfBuoouKe6dgT44z3nBh0WMwI7sS0Zq8wADZZgaXWVZYsvcOxla+guEi4CgH8Ja0VBtW1MAwxYfDxT5HhgvZSRRZnLqxorzJctBFEKy2n+I8Ql3e2IgiY4zAmZxppMxy8N1swRhtOO6j/3cCNuG4AgAC4/vSC28XoA2kSWVgFYAENETTHhpACnY8j36Ku9ZuIT0wqsSLmxtpw5cjnI69MRxUYicDof5T+tbWyybfaVsOBcIDCDnyJwMHPIyDMeYqZsYBtRukW5p2sMsAL4AgyMDbGYzJL8dZqrOzKOydfeqLJL3XP+0vs+NhvWgMZIECRGT8o+9anQnS74pRFKey7a/qs/pHBNewvYNQuRrvbXNIUkkKSKFJFA0kUKSSiaSKFJFA0EQo0kU3RtQLwopKQoIFSAppKapAUxBeilaS9Suklm6jtu2phBv8+F+vWs+XpKNujBf0V+Lo6R4t2n1XrXabMAQEJLFQo3bumSeAM9fA1T/wDYf1mXJ799ysHotobZcvoHsn2VJIu21IMzu3AgiMQeIkHzmub6TxZMxfzK2sBG0QgA7LN9puxjb1DWlKOjJKjcEuBs92M+bDyHSodKVk5XdxXODTvaOCGt5yuCp6nrOfDBpxjzBQ58hpaWl0LKd4uggqfPDSCGzGDmfKq7m6U5OEnJbWh7ThgANwEGZkAjBHI8PAVUfhBuD6qwMSaohOW74eVAFtSQQI/EeThoXoPEmTjqx8LQBmslNE5Oo0QuXm2lZBkFeMwQRI70HnrTIxFG4EAoOLnBe1/aLqjEdxiO7P0JC8kx5VZweE6+fPu0bqDEYnq2ZToTssC3qdpMs7PvCuRwrRul3YQFWM+GPEgdOG/tAFLFcc3aVOs11u6fd3QyxcPvntFtogncoDgl0EAxIyuBxVlkdaqMngF0nY2kQ3Xs5JkLdQFWB4ZXDwOAdwMdfAwc3FzZd9lrYWG22FrHtfa8C6WQKFyBuLdWJED6CK52aUk5YxpzWiHtAt26q1ntMiCXYBRyWIHpTo2ynQblRulYuR7S9vUvsbNolQcb2HM9AP51v9FYBocTObPBvAnkSs/G4iTL/rFDieI8krotKzXG/wAJjmQQNrq0E+8UkzMtnyHzqg59EEmj70WnWlcFtdnOWyJlVEkpEjoQUaW8B3Tk9esjqdoVBQC6jSCVgyMAHdEkDnifLGOnhVEhkhJA48L379Nk+y1fNNXb23HX+FmH0JFemYSQvgY47kBchM3LI4d5VVWFEhSRUaVooGkigaSSBpIqNJFChaSFJFNgUrUFoxStC0QKSSkKaU1TApiFogUkLXNdt692YpDInQEEFvMz08qxMbiHuJZsPqtvA4eNrc+5+izdPaZ2CqpYnoPv6VnrRLw0WV23s92Kloq7EFzhQ2FY8EE+E8eOKhnl6tqz5JnSmm/0voOr7R/ZNONom5cA92G73qSeSBuxNUcJhX4uUMadNyeI98FcdiRhoczx4Da/fFfLu0LtxrpYOHYt/iOxMqYOIHkJxxWtiWwRf64xff8AZV8MZZv9kmnL8o6DW3CSFf8Awmkd6SzRORPniDWe80O9XiAV0PZfY128JW4qtJxHI8wDAPkfXNVXTsBp23jx5JwgsWCVDtjRNpmtoSC1zce6JACgST5yR9av9H4WPFPLTYHv5KljJXwNzApNtVdAYgSR8IDAE/UQPrWi/oIAEtN8hzVBvSBJFmualo+175P7tlOMttP0qoOgTIdRXiVZd0l1Y7L78ky2ra8dzEtHcBAAAYySZOAFALEnGB4imxYMYZpa06X6oOxBnILt0qxuEFrTG4yKFuIYIBO5d9wkBGt7VmDy1yTK7atNpEjuWppNI91UIu6d7w3tehbZuN3pHeKQ52jJWfmM02eTINlLh4w53cpe03tR+yW7aIk3riQzYBW0AFUSogtGB4DwmsmOI4gh8t5LNVpfNacx6sGOI0ePGlw2q9o9Q3wvtHkoH3Jqz+khadB6qs0H92/isi/fdzLszf5iT9PCpGtDdAE+k77OaZn1VsKrHMnau4hfxGIPAPhTJ3UwpzG9pdW2lQ6lDvYNaCnvEyrZEAk9CgAkgmR4TWY5zzCW0NTXkrdDNm5LouznE+8gS5YjooHwwpHPlJEADnAqGRxAN7ChR4+P4TLsroLF4DJBz3j5nrJFQZw8iwTy5D0Tj2QvnWsuh7jsD8TMw8YJJFen4RpjgYw7gC1x0zs0jnDYkqgirKjtCkihStJClaKBFK0VEihaSEUrRQNJFCKVorXXs25zt/MT96i6wKicRHzVTWYJHhRzp4fajtp2ZG0RQJQTFu1OZx6UFE59aKY01JN6xYnanZl1nPeK2IBMmc9QgPXgVm4mJ5cSTTPey08Nio2sGlv4aV6pzsDs1UUsu3iBOJPxAMxIAML6YPzyeKsTyufou27MCWVe5ftHYgXYSxIuOw7uwHn1nw9azpP9swjAsnhy8VZiiayMyuNBYGs7Re/ca7dcAnCgZCjooHlXR4LBx4WIsbudzzP8cFjY3EvxD7I0Gw7lyeo7MK5vXVkFiJBkgzIAxMnk+tYkxcx5Zl196roYJGSNBbsndKu5cwY7oEfhnjHjPrjmqpNFSOJBX0PsKwAiyBhQBziAJ73h1+lZTxnkrhypXA6mLktbqff3XuZwSqz0UHEDpPNd70XhmQwihqd1yuPxBkkonRV+6MwAZrSJpUMwrVT2+7hnkeEEA4BMgwQIieKqYqbKyhxUsAEj6Ct01tWLMRtLgHaxtBV7jFbWw5AJ3tOwyA2CecU2T3LYaKCX1OoW3cKXPfublgW9rOoNtW29/fDBnYWw3H4oJPSUChaN5tO9dPZ0dvS2lupLGO4Dhg3i3hHiMHFZzI5cXOGA9ncnkOXjyWhNiIsHAS74tgOZ5rk9X2Z+0XRdvOCAeBOSf4j4Y4HhXQfp4jlaB2WigPyubPSMjA7LeZ2pJ+yR7R9nFdi1q4AedryVA6Q3QVBNhc5tpVjC9KOjGWRt9439EnZ9m7n42QACe7LE+gwKgbgXXqVbf0xH+xpvv0XR+xvZIszedytwKQoBYSxjHdIkCIjqZxgVi9KuDMsA1O7u4cFp4GR0uaU/DsPufNaeotBG95c3F33MVLcxBC4+FR33gYlhgnbWbA5z2mtBsPyrr6BWiunHAzMA7pnEgyeoGBOOOM0yS67vkgCEl7T9pfs2mO0LvYgAEgKRgtMnwkfMVa6Pw2Z4NaDXu7lXxT7aWXvp3r5aiAkkCMmPL51vXrago1S1NFduAgA7hnBIGACT3mOMCrUePdDq42PVVJcGJNhRWwFkAjMia22SteA5uxWKbaSHcFEpT8yQKiRQtOQilaVo7KGZK1cez7nIX8xP0mh1gTOvZxKVdYMHBFHMpQbFhRilaK3DeYIh2mG56uGyRjwMdKo5tln5G5na7elJhbUgblyesyRHE1K15CiLqOh2Va6dZyePkB6k+lOzFPLzWiqZYk4jxPgeOKObROGuiAvQckQOfHp/OkZaSLLGm6j76SO9POBA/OousNp2SgdEtdusSASAPGQM9IPjkf2ap4iRzzlVuFjWi1oaNEd10t3fF4upI7pQWwHLNK5APEGI3Z8KLyGNzceCuwxlzs3JX9u6pruwWwVtWwFtqYgL4kTlj+pFW8HhepbbviO5+yqYjGiZ5H7eH5WXZthJe7MSQB4mMZFXbrdVnOL+zHusntjSm4Va2m+R3j/Co8BzOeRWdjGAdsDxWr0fKW3G41ySWl7hCncwnhZk+eOT+g4rLeM2oWwK4r6N2D2oxW8HIi2Bgsu7M7YEkiTHMTOJrNbhnGZgbxKlle1sbnHgFjJb2gnj7TXfF4Gy4YuzUN1J7hC7uvE5gdOnWmvkJCAaC6kE0wNxS7qxUBWRgV2qwIc5gSSSoJIwd3hWPNKXuPLgtjDsaxtDxSWhgGXVkNy6UUwffEXQ1ovuYkKe6Tgd0JAI3y0Y1NLQPwrR9l9PavsncNv3aBUbcGBWSf8AEDASZPIKgeGKbiXgNyXqU/DMfm6zgFZ2xrhdfuyRhbf8OOrCevMVfweHGHiDeJ38Vi43EnEzF/7R60kVYxiRIPIwxiQfDb6+NWrVMgXrr9v5QtozQo3GIOPPEcY4P9im2i4tbqa9+/dptNKUDPHSIwAY8MYn1pDRQGUPIba1dInvVtONosBG3KQDvZjHJMSDOPEVxXSRH6uTeyRXhS7jo8ZMMwd3zSdva1wk5JBHBAIcSQSIwQASD4dMARudQAGwVmrWtbtcGC3Mmc+X5RwIqnO4PG32Tmilzfb5W9da0ysVHdBB8OT8jOfKuy6LwzW4YBw1dr+FzGPxTuvL2O+HT8rk9R2DcQ91lYdOQfyEfOpHYRw2KsRdJscO0CCr7XZmoJ2+7g5yWXbGOoPORgZqMYaS6IUj+kcOBmzfIre0w91athiouANAEtIk5gYwM1oRlzIw0rBmImme5vwny4flCypcFjgDALQGZvTgZ+1WYnkjVNfTTlH9BQCk4wcxPn50+62TiQFYbK8gxPofPpTcybmdsVYLYUfCJAkHIz4R/SgXlMzEnfRK2dXKtIPl1YdCcZ61EHKd0NEUffLVTW+AsoF7oG4uIJPiCfn1pwdQ0TSwl1OvXav4UF0DNLSBnzqVr9ETM1ulLd1GidgdjiMFZM4jPSBOfr61AWngs5kzGntDXilbaFRt27SBOBiT0H8+M0BopXEON3doazQ++jOAcgEwSP8Ahkd7zpEWU6KfqeHvx5JbVttXbG2DA5I2jg5wQfKjmpSxjM7Nv+UiQSMZH60CrAIvXdWW7OIBAPAAzk+MeR/KKB2QzWffyULVtSf8QpKnAfuzcWCoMY2RIJiMj1qtluyVZBIrLx86HHvWho9ti1tdCl25vDbnDtbRih2qwGN2wkyThx51HEwSuznYbXz/AIUuKldGDGyiSNa5Kq9aII7wjuk5iI4HjwPzq9qstjwQdNVDU2SxVAMBZOMD58etIiynMeGguO9r37KQIQd78oHJnzj8qBZmBaiJqdmJWfo+yH9+PeBTaBG4kd4GJBBA3TMcHg+orLlwsgBDQtmPpGGgXu18Ftae3dVGV3Fws5O5Rt2qPhUYBKjmPIQOpkweDyOErxRrTu5lVekOkWSDqozpx7+5UscCMgsATH4j0XzrTtZgGvl8u9Su3xaXahBOSdzBBu6d44GTPPTpUUrsjU+CPrZA5w0WODC3bVxXZwFu3NskkqQRbaPwlXLMRxz+GqJObUe+a2msoghP3u0m015PeJ3Gm5cY7LrE3dv7QbdwiVK/BCkQbYnnKDWge/JHK52x9O5bGg0J0uiuksjXCy2gEM915II8yomOgPjxBC0TYgP4Db8qbFv6rDGMEAnf615hIfs6bCJYnHwkyJ5xGMVsmlzXWPz3pXer0twBOZyCRAH4ePHIpKMus6aefmo3tynYFEH4QuI55IOMmmG0W5XDMT43/SChyWZn22reXJz3cHmcnjwH51BPOImZuPAcyreFwzZ3BoG+pPJIa3tW+7H94ouHbaQglV3TDlgTg5AiMA4xI5vq2nV2vEn7LrmnKKCs0xCMLLQpXbdvbxc2gYAFpv8ANwOkmOtMc0kZ/T+U8HWltantpbPurBZdzAwFBjbHd5yMiBNN6OwQxLrf8N+qr47EuhYSwWVi+6jLNBnI5n1NdmGgCtlyhkLjoL71dZcvIBG3BME5844njPNEa7KJzQ2id/fFU6hFaRJSMiDg84JnHyprgpWEt13VDqYkr31E84Ax3hB8PHw4pjjzUgI2B0PuldZuM43sgKkHiMQe8c58M05jtNVG9rWHKHa+6UyyiQne4j/044wetOzptE0Xae9/6XrGgFti0905iTHkSJM00No2k+cyNDePv0TEtBJDGfLMdJ6n0inWVFQugQsDVsu6UDdQdw2jPA/pURIvRacYdlpxH1SeqeBkySOfXyppKnjFnTZenAlzwI548sUrSrkF3Gr1QspguGECCBHIBP5dKcX0ucjiMztaI8VXe7Q3Lu56EweOmM4zFODrTmYfK6ln3HuH4AVIkQeDnieCIjzxS14K2AwDt6/0rtWe4Nzd4CCAZ+VPqgo4x2uyNClfdqoO58wNsDGfH503xU2Zzj2R4qB0ZuIEt3FBJyzA/CJDHugnz88/NjwaGVSxyNa8mQV81N9IDeL7t4TuWwJ2KiyFd5ySYnaMScnpVd0T5T2tArTcVHA3sakqw2VcxckxJY/iP9meKshoqlnuleCXN3KCbAkBxuMDJx8/79KcCKQOcu1GgVhRlChnAmCQMjwEH0ikbTbaSS0KKe9JI3DnhfAgwPTP5YotJRPVgXXqmb2kY7VYjb4TJ6eABH9TScomygWWjX36pj3AKiMQMEjA54/4ulC7UWch3v3SUtbXkYZQw3ER1mIU9BEeNJuqnfmZrsSNP75pXtdlMlkb3aDcMkMzDlIJ/hAJxIGfAGtiHG6BV3ARkC+J9/lLWbTtqBcVlL23JeNqEkFvciZgzCp4ifASK8d8PfNaji2qKc7AtlbbPetoUBYqlwf/AHohZBzgfEPAR1qAnrperadOPgrL3DDQ9Y7c7e+Sc1O64AxJRmzJIxOT+QPArXaA1oDdAuUMpMji/tc+9Lqh3RbbBIDOu7d3RJGREkjmnXronFwy28bbA1Wv4XmuuLjbgNuSDgj8IB9c+k0C7VINYYxl3/tet61nIUYywnpieWPX0/WgHWdEnQtYC493ukhrLt1bluz7ubIdblx2VgswRuF1sKFUxIODug1j4x2YuHEbD3zXTYBgEYcOPv5Ki3YuWF2or3iWce8RhvRGZYgfEGO0NJAALGqZpxs6dyuhaej0gs2ntqguKm5gbkd+5+H0UdI/Wlh4pMW8luw3/HiVFi8THhWtDjqdvyuW06X3vhnVy5ZSxIIPI8MAR4dOK0IoKIYBQCrz4iPqnOzDUFb/AGhrAvnHPhJ+ZnrWs94CwoYS5I2bkfwmSMZ3fP8AvrUTXKy9tq20+5hzI68enjP0p4NlMcMrVYdSCIc91eI4PluFHOKpyZ1RBtu597Jb9o7xKjJgAyREenP9KiJ10U3V9kBxW1bvDDbiCRABxBPMcRxU4Giz3MO1JEtcBO+TgwBnpgzx4ZPhUfaB1VgCMjsomSCQxUJxA4MGBJ6Z+poWhoOF2qO1NXtRQVLg4DEwPy5PnSc6gpcPFmeaNd1LBbvGePTgVCtIdkUo3QQSJnzpFFtEXS7TtC0GHxEsBEmOD1M8eoqYttc/A4tO2hR0gde4cr6HP9/yp7RwQkyO7Q0KruOxOAAB04xRsp7WtA1Vd9ZxMk87ek9SQPlTTyT2Gta/lNDTkoETYWEyCCR9T1/vFLUigoOsAdmfdKVjRXFYyAwIAAEAZyflMZpU4IPmjc3Q170S18sx92oYD6HwmP4QRj+tCydFKwNaM59/zzTmo7PYpDXJYDJB+fOBGeTRdqoGYhofo3Q93vVRtdkWbe0s7M2DIEjgkQMzwOablaN0XYuWSw0ABMPfVxubuhZjcO/u44JgdafYItRCNzDlGt8tq+qoPaKyFUkkEAKQsmcZAHI/nxQz66KX9OaJdtz1Vqa1cB43sAdrDA8o5GfsT0oZr0TDATZZ8I4rL1vaLBii7TvLFAswvIkjxqMuOyuRYdpbmdYoC74+a9p1NlGdrkwokCB/ygsOZbw8807VjbtOOWZ4bl980tdvQE1DqAgV4UcPcZnBB8okknwFU3AEkDzWowEDRHRaYG77i1PeIe4XglcSQxHRAWHjJbyAa95Y0Eak7KdjQ4ku0aN1tNrhqbzrLAKoS2p6KIBbH4jGfpxFWcNCGXzO6x+kcQ5+V/7Rt3clJ7TAEKD3VmTzOccT045qzSzg5t2TufZVtvsrJZmIxAA4A8J6njoOvrTg3jaY7FftaELupVAVERhZIyx4MLiTH95olwCLY3PNnx8PNU32tg7PdDI3qACJZsAKZxHXyzFNJbtSkYJCM2bu8AFk6mwyahmFhmckbXY7h0gKskYAgn6RWBig/OW63fJddhZYTCHWAK5oazTGy63kQqeqBSLXvDzGeI5A/Knx4OR4uQV9VEekYrLYzamupdHF1mJn4hGBGAoHGJ4rXgjbh2gN2WPO84m82/BOahdyqy90QZY+B8h8X9ank4EKkw5XEHXu97Lnrlob4FyfOCM+HNVa13Wo15yWW15rY0/Z9o29zXOPiCwT1wfA1IGCt1RfPKH5Q3wtLttZ8wBMScsBxk+gFDipRbWabpttAgkhu6R1iflIxnrTwxQDEONAjVRS3aAwBPiZ/SjTQiXSE6lVWbRZ4GP7xAOSaA1Kke/KyyheuMrYZWXjH5546GlmISY1rm6ggr2o0zXEhTtB5G39Yn86Lm2NEmSNY+zr5pW12csBbjMYYxnukxEDrM9KiycCpnYg7sA280he0BEAHuk+Bmc4+kfWg4UrLZwdSNR3qi5bKmImOsGmkUpA7MLXTC8vxGAf4OoHn4fWpgQFkZHbDXvVmn1kkkyPU4Mf08POntcmPhoUEtfukuSAQZxGSPDHyqMu1U7GgN1USCWAUCSTKwBEc/LNC7RsNaSVo6Ue7BCuOQSesnH0xRaaVOT/AGEEj3+Uo15rjsXJFpJMZljjHJnp9KbnJOuysBgjYMnxH5K3Q3dhz8TwBM4XGJ4jMwPCkDwTJm5xpsPrz+ytViqH3veyIDeHMsJkCT08fKKXDtKMgF46vT3w8vp5o27nvQ0ERJzGDMcc9AJ8Ptj9LdKfpqZHq4/Ifyk5oiq1XO3ukd0hQAsSSD49Jnmp+jukmYlga74uXhx806s3aB113Vh0tlCLqyJBjb3gScyD8iPnWoWAahN62V46tyTvWne6jjcQoliRxzKhDzM46nFMDTmBU7XMZG5prXb839eCv7I7LfebjjaOk4J6yB0Hz6U4MddlR4rFMyZGaqHbb2y6WVVXJEmSQgHRjtI4hyemfKo5TwU/R7XZS93h7+Si+n3ubRXcmwPbUADcRbLgwJzK7DMmAR51Ve7JotaFmdvWDfZMdmRpSy3FZr9yC5AkLLGEPWRgseASBODT8MA5/WOH/wBfyqnSRJj6mNw//by2CeuLZsv7yRuIySJmc8Ac4q/TWm1hNMszMlaJTU9tC0/kBz49VEnrBmaZJIGqePBGVnf7tLaPtv3lySpKkAd4mJnx6dajElqaXBdWygaPctXUWFO0QkySBLEDEAkzzA48qktUWSEXqa8BqlgHRjcuhSANoKbsSYgzlegxmJotJuyp7Y5oZHe9m/evNUXtSLZZu6sgOTu3Fh/DH4fDPic0i7KbUjYusAG/Dbb8o9na73jEs8jwPABkjjjM/Xmk1+bdKeHIOyNf6UO0nRz7pZnu7Z7qgc90ETEfUwaDiNk6APaM7u++Ovf70WbqndX229xMRgEkRyBUU8zYxbzQ71aja1zMz1Sbs/FAzBPSf0o2OKkykbJmx2epErcZSwnutGM5fwGJ+VEMHAqJ87gac0EDmPorNNpiDtcEYweQfMeootHApkkgIzNTr+72jv4HmBJ8Ke4jgVWGcH4dUs99Q+23BMHkTHn600O5KYRuLbfsjbvFCBHeJ5MYBwTxgZpXSDmB4u9AodquocbYJ6niev6UiReifhmuLO0oanVdROMwDx6/PH1p73WE6OLgUrcui5MkZM7TgnyJ6mortTNaWVp5qK6lSwQWiACNonhslsEwRnA9OlKxdUiY3BuYu338OH8/lKujycOM4nB+lNN2pmubQ2WzotpMl1BMyDIxyIj51K2uKoS2BQBVj2UncWG0tGQZHn3cGaVtvVMD3kUBrXvdUXV3XDsBWTCkjaOOM9eajOrtFK05Y+1rz4q7R6oByIkgMvSMHx5yaQcFHLESwG+R98EHFouVJcY7wxk8xPMU05bSBlDMwA7kvbBJdS3RSCAIz8KycKCfDOKQ1tSuoBrgOf8AJ76709YYLtDDc/eIKmDjpPMwTnzEU8VxVZ4LrI0Hes123H3QMNE8SxkFiCeQIjnjJqMngrgGUdYdvlpove8uIpZn7ghQBJ3ED8Mj4fOs/E9HwznO7Q8wllje6mjtb+Hj39yZstJUbxFwY2yGUFeZ6kzEcYHjVjBYKPD6N1J48fBROAAJo23nsaPv2EzrLTDaq28rjqUE9M5LeYHrzV5w5KCJwNku39f6Ttpwu4hZeR8UnywT1wSY8Yp2ZV3NzUCdO735D1U9ZqyAFWe8cY248SzYCnAoucaoJsUNkk8PP6cVjdoLfN0WQCSVWdo7sSTC4GCck+PpVLEStjcS7cLfwEQmiBbtZWsgSy42sRcWztLj4bZ3P8JHNyGzGFz14hZG6VwkfoOXNPxOKbBE6KHUk14c1jdoq1u4vfncZB65OCfAz485q3ZBFKhA4SsNjZOavtRURVc8iMQxB2xnwE1IZKGqrxYVz3lzfeqTa5aRVS8ouEkSASNk7juEQT3QPnPpQzsygOCnDZXuL4jX3209V7sHTMzbkWQrttDHukDE+OCT08KoYrHRYSPrJNroDmn4kisjjqQLrcLQ0151uhfdjcogsSe8xgkjoB3v7ipMHjIsU0Oj8+YVOSNhjJzaHhyA++iV7QuFtyv3VHdQ7h8ROXxzwZFW3HcKaBobTm6k76cOSJtbgWAF64xUW+7HdSGaN3GZBzmAKVXrueCQflpvwN4+J0Cvs9nwuxlHxie9hjzK/wDDIzwKAGlFRPxALszTw5bePf6q69dRT3baG7yNomJgFyQJjMD1p7nsYC93DVMY17hRccvf9FO01sMRADbQT9jHkTXJdMYr9Y1nUAloJvTjwTHZ3NB4WqrzLuCkEECAAOsyBHoJj/2rp8Mx7ImtlNurX33KRodlsbe/6SYkZDETgEAEAEgxJMAkz96lqtlOddx7pMvpXfapYjdJcmJ2+AAjPA/9hRoqESsZZAutvHmoa/sq28BVj+FlkgDBggcyMz+dBzAnQYp7dSfEFIdkoLYJKOWEjCMR4+HMCfrTG0FZxOaU0CK8Qpdp6+NpMzB4iDPSTmYol4Qw8F2lbqEMN0nIOMgLPEcxzQOhU7XAt00/Kva2jMSpAGCcGf8ALBxNSEt4KIOe1oBHvmoa7YBh14xzun0+R+dJ1J0OY7hIXCWZdokz0H8qjcbVkU1ptagvEdD8jT86p5Af6Vx0at8EluTuwCvQgxESPzpVeyj65zfi27ua2+zLTlSoIYLyRBUEj4SSQBx/c0bCoSgE5tvl5p73FpW3gKG2mQxaIjOGmMx4TSOW1FmkLa4LO1+pO4e6GSDlcyfM9fU0PBTRsBH+w6Dmse9pbatLku3dLGQFGYAyDuOD9KZkaD2ldbK9zaYKHDTXx4UFYLiNJRjJYAeR70RIEQB+YzTqG4Kble2g4bD8evvRR0iOqqUhhuJILAYXiAc8qD8qFOAsJ0pY4kO0NcuanqDqApurbAJiXOzft5JnBjMRHSojm3pMZ1BcI3O24a1auQq1tJSd427YhYGSucAcknOB8qkppCYczZHUarW71/nu2VOtVVCsAVIgkqQABA7uc4BBzExxQOmqkiJcS06jv+vv1Vtq0luLrFiAJ6bs/DPWTM+VPDmjUqNznSf6xWvs92iha7W3zsTc448R6E9TMRREl7JzsJk+I0F739y+Gt8ADa+CCGycYM8UybEBsbnP+EDVHJHAQ/nqPBO617qqAjsenOSPE5EmIFYUPT0U8n+xmXkdz9FFh5RqCaHyWYumKIoYXFVQrPDbdxb8IByo6d0TArdINKyZQ9xqiTYGl6Dj/eiWssG3AxKuAFbJY7gyyT0mBHWKcyi02pXAtojiOHDSivP2XetPunblRjvkFjngd3k5/nUfVuadURiYpG1vp4bL1pRvuOxJ7oKhSI29NxIyYjw+VEAAklBziGtY0cePPu7kwO0vdXLZsy7tbLXw0g22kkDf1wfqQKyukujRjCNSK80eoDo7c6qOlcfJLXO02uMjpO5lbuDMERxPJielS9H4NmEZTNSdyj+mYwOa7axqeKbbT3IRrwXYoMloPxzAK8k54itGj+5VxIy3NiJs8u7v2T+lt9LZ7hIzPwzkkAzzHynjFSNvYKrI/i/flz4e/qqk0NzcQ7Tb5xAY8QIPHnjxFM6t167J5mjygtHa+in2d2Z7pw7MDIYYEATGOfIdB1rE6ddLHh6ZdHc93LzSxGJ61mUDihrrsNCoxJgd0E/bg+fnVP8Ax+OUEyX2dq5nT6IQMJF2PNY95ma4rC24LGDIMR5AjgdfGK6QntWtBjQIyLFDX39lr27piNzFQAogAmRHTw/X0qUFUHMF2QLOu6Z08DaJBYTJIIY89OuR49KktRPBN8Bw5KP7TunJjAAzjqAxHAM803PaXVZa9+ite6Z7ssYEAFYH8Uyc9fp1olyDYgRroq9Nf3fFtIk5JkSMGPOZE0273Ty3KezYUjbtOVLbTHG0mec8RPTmaXZQBkaCB9PdJfU2327QphjGBMZ8QSfqKPgE9jmA5idvfvVY57PHeLhhHEePiMcYNRnfVXhiNgykxobK45XdK+vUtI8M/kKApRTPcAeNa/x5/kqjU6M7jF1AMQG3huByADzz86jJ1Ukcwyi2nyr8pu1+5HqP0qbgFC7/AKnzXat8K+q/7aI3WY/ZV6j47n+mfuajdx8FLH9/wsofAn+l/tqwz4fJMd/0d4/dYHtB+5teo+1QzbBaWC/7O98Ul2L8Y/5/+hqYxWcV8B8vqE7qP33/AIf0p53VZn/H1T/bvx2v9S3/ALac/ceKrYL4H+B+6X7a/en/AEn/AFpsvxeSlwn/AC//AKCzn/e2vRPsKifurg/5u8St7X/CfUfZaB3WXB8Q981V7O/ux6L/AP0qWP4U/H/GfP7KHZ3xX/l96qdIf/DkT5/gjTCfEfQ1yHR3/dqgPwrJf94f8yfY13h+JXx8A8D9k9f/APpG/wAx/wCsU1/wlRx//Jb7/ardT++1H+jViTc+CgZ/yj/+yztf8R/1B/tqo/dW4vsfus/S83fVfvcos+JytSfCz3wCb7I/c3fS1/13KbHumYn4h5/QKF/95Z+f3FSO+IJjP+b1pez3xXP8w/3U+Lcqnjvhb4FaP4W9T/01I3iqo+Ie+KsvcD5feq+K/wCLvBMbv75I6X4R/m/WqfQf/wAJvn9UJN1Xc4/5f1rU5KYfhU3P3rf6Z/SmfuTh/wAh4/lQs/uv+Y/al+1F3/TyWbe/eH1H3aouKvfsHvktnUfuf/1D/qNScFVb8ap7M+Bfn9zSGybJ/wBD5I6T93Z+f2NMZsEcR8T/AHyR7U+If51/SpuITIuPgUo3wN/qGk7ZSD4h4LG1PNv0f7iqr+C0GbO8k3oeG/zfotRKOXh74lf/2Q=="/>
          <p:cNvSpPr>
            <a:spLocks noChangeAspect="1" noChangeArrowheads="1"/>
          </p:cNvSpPr>
          <p:nvPr/>
        </p:nvSpPr>
        <p:spPr bwMode="auto">
          <a:xfrm>
            <a:off x="917575" y="598984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" name="AutoShape 16" descr="data:image/jpeg;base64,/9j/4AAQSkZJRgABAQAAAQABAAD/2wCEAAkGBxISEhUSEhIVFRUXFhYXFxcVGRcXFRgYGiAYGBcXGBcZHiggGRonGxUZITEiJiktLi4uGB8zODMsNygtLisBCgoKDg0OGxAQGy0lICYtLy8vMC0rLS8yLS0tLS0tKystLy0tLS8vLS0tLS0tLS8tLy0tLS8tLS0vLS0vLS0tLf/AABEIALEBHAMBEQACEQEDEQH/xAAcAAACAwEBAQEAAAAAAAAAAAABBAIDBQYABwj/xABFEAACAQMDAQUGAwYEAwYHAAABAhEAAyEEEjFBBSJRYXEGEzKBkbFCocEUM1LR4fAjcnPCYoKyBxaSotLxFSQ0Q2ODw//EABwBAAEFAQEBAAAAAAAAAAAAAAEAAgMEBQYHCP/EADgRAAEEAAQCCAUEAwEAAgMAAAEAAgMRBBIhMUFRBRMiYXGBkfAyobHB0RRC4fEGIzMVNHJSYoL/2gAMAwEAAhEDEQA/AOKFehrmEaSSIpII0UEaBQXqCSNFJepJI0kkaCC8aISQopL1JJGkkvRSSRC0kLXgKGYHikgRRSXgKSKUvdqWVMb5P/CC35jFU5OkIGGrvw1VlmDmfqG+uivsX1uLuQyPt6ip4ZmTNzMKhkjdG7K4KVSpq9SSXqSS9SSXqSSFJJCkigaSIQpIr1JJRNBEIUkkDSRQoIoTSSVoophRpJL1FBSpII0CkvUEF6ikiSBkmBQc4NFuNBEAk0FUNSpMCT9qoydIxNFgEqUYd5NHRMavbbXcXBE7cZzVHCdPR4h+Qxubx1pXcR0XJE3NmBUFYHIzW4x7Xi2lZhBGhRNOQXqSSV7Q1T2l3hAyg570EecRVTFTyQtzhoI46qxh4WSuyl1Hw/lI6jtI3Fm05QjlCFz5qx+1Z8uNMrLjdlPLT5FW48II3VI2xz1+YSDsx+J2b1JI+lZjpXu+Ik+a0GxMHwgDyVaoB5VHmA1Cfkc7QrT0eudUYllIWAA0lpMxEfh7uZOJHpVuPpWSJwjIJu9eVc/FU5Ojg7tbKrVdpG6gUdwz3h0YeR/SpMR0iZosvwnj3++SdB0f1Umb4hw7vL7pUWhwBWVnWuIbCZ7Pv+7eeh7pnpMd71FWcLO9krSHULF945Kpi8Kwxu0s0a8VvGuvXLoUkV6kkvUkkKSSFJFA0kUKSS9SRXqSSBpIhRpIoGkkok01FClSKtFFRlSpJLwooIikkjQKCNBBEUUlnau4WYj8K4A8T1P6fKufx2IL5MvALSw0VMsbn6clGzchgR0IrPLrVlsdLV9pbVvbsU8kOqrkyQJEeGKp4DEOkeY2Ms3R8FpYqDLGJHOrs+p/pUaSztGR3jyevkPCuvweFdDbnHfguZmlDxQ9V65q7amC4nwEn7U+THYeM0533+iUeEnkFtaffipJfQ8H6yPvQjx+HkNNeL9PqnSYHERi3MNev0VXaOne4uxWCg8zMny9KdioJJm5GkAcUzDysjdmIs8FlarSJYUSxZ24jAHmeax8XhIoGaklx8gtXC4qSWTsgBo34qpGFYxJC3G5HarzJuYeHWgHUE97L2VWowfhx9TP0qWIl2g3VKaIt1Ka03Z77HcqZAhVIIJ84Plx51px9HPMbnuGvAff8Kg/pBrXtY06cT9vylUvjrgisZ0ZaaW0ydpCc0duW3P3FXktiSeFE81o4TB27NiNGje9L7lnY7GdnLDq48tfNaw1KngGPSPvWyOlMO3Rtny/Kxv/ADp6t1DzU1cHirkOIjmFsKqyROjNOUqnUaFJJeNJJRNJOQpJL1JJepIoUkkDQRQoooGgiomgio0rRV1FRI0kkaSSIpII0igjQQVd7cQQv1PSq+ILy0hnqpY8oILvRZuk0Tuu6QJ4nJjxrKj6NdI3MTVq8/FNjdVWntNowvJ3Hx4q7B0dFGO32ioJcbI/Rug7kyAKuxxsjFMAA7lVe97zbiT4pPX6vbutmVLLKsOPQ+HhPn0qhjcVlDoiaJGh+3crWFw+epBqAdR9+9ZmnA8PrXMLqAa0CfsofGo3OaFK1jzxTmom1bVyQ6kTA+JeefHAP5VpYDp5wcYpWnTY+HvTmsfGdD3/ALI/NWLtdZwysJzkEV1QLZG3uCueOZjq2IWXrdJZV1EbQRJgkdQPQdaycVBhmSBrhQO60cPicQWkg2QmB2TbxDN/4hn8ql/8rCnXX1Q/9XEjiPRM2dGqfCM9Ccn5eFW4MHDBrG2lWnxs0+kjtFNLgYSDIz+WKnY9rxbdlA5paaKU7V06tbZiBuAkNAnGeaqY+Nhhc6tQN1ZwkjmytbehO3ikrbG4VZjMCBOPU+E5+1c3iMTJI1rpPXmt/D4VjHEMPlyW72B2b724FJxEsfLy8zWPjukf0sJc0anQe+5WZIQBZW37QdnrZiEULcXBjIK87WPByD51n9C46XEEl0hzMN773zUXVNIIc0G1ziPI/I+tepwy9ZGHrl5YzG8tKlUtpi9SSUTRRQpJL1JFCkkvGgiFE0kUKKSFAoqJoIoUElcKcmI0kEaSSIpIIzQKC9SSQdZEePPpTXNzCkWmjakKcgjSQV2l0zXG2oJP2qljukMPgo+sndQ+Z8AnxxukdlaNVXr/AGW1Tu7bRttpODLNA3EIo6yYzHzrj8T/AJFgMTO0lxAOnw/XlfPVb+Fws0ERAGviuctXZzNF1rUYRSe0uqxGJ6eI/mKqvZ2rVtjhWiY1GqRF70eGPtFPijzm1HLK1gorCu3SCBZuNtUyuNp7wBYRPAM1pmeQABpIq681imKMuNi7TDPdcI9wHIgNthWgk4PBPpRkxZmPacC4DXn5hQxwNY4hm1pS5dgbG/Ce6eoB6enFHriYww8Nu7u8FIY6eXDjv396npg7sqWyxZiAACZJPSKjfP1bC5zqA31TcgJ1HyWhp2uJgMREgqRiRyI6Zp0HSEkYHVu0+SkkwUcosjXmnbWpW5/h3AM/Q9YrbwvSEeK/1SCifQrLxGDfh+2w6D5JxOwzqCAnc243Ad0DwjEnyql/kOLwmEgDpD2v2tHH8Dv/AKSwMsrX6a3utb2f0Ops6u5ZthTbQWy9y6pJggMFAUiXO4+UCfI+fY/EYfEYRkshIcboA99E6g6afZb5kLmjMF9PXQpetqLiiRJGBgGOh9K5A4jqSTGTfHXgp29tqq/7v2uDbRh5ov2ipWdLYpnwSOb4OI+6ruwjXGyuT9sfZRLaG/ZG0D4k/D4yPDAOOPSu9/xX/LppJhhMYc2Y01x3B2APMHnuO/hmY7o/I3OzzXE16gsZA0UlGiivUEkKSKBpIhRoor1BJA0EVA0k5CkkrxSUaNJJeooI0kEaBSRoIL1FJGggiAegppc1tWUl1HsZptwY+cT6D+teZf51iD+pjj4Bt+ZJv6BavRpy2eK7OxplHA+fJP8AcCvPnyErWzSPO6+c/wDaB7L7Guaw3rSISIQWypJOIlZ3MeSSBXW9CdK21uGyFx55vzsAnZXMF2uAk/xV1NDkn53c12Sey9y7omVRN0KLgEZYjJTHJ2kj1ArGPT7/ANQ2JzgI7y8AO5x8+PJVRh80hk1J9fRP+x3sUIV76b2IB2kSi+RHDH1x9zndK9NussidlA48T+Ai6Jxavomq7Dt3rLWbi91hHAlT+Fl8CDkVy0ONkgmEsZ1Hz7j48UIWUvgmu0jW7ly2/wASOyN6oSpPpivUsPO2aNsjdiAfXVCSwaXVf9mnZdprxvXLltSO7bVnQOWPxNtJkQMD1NYP+R4t4jEMbTW7iAargL+vkotRQC7Fv+z622ovXLpYo9wsqodoAMEyYJPeLcRzWD/780ULImUC0USdfDu2rmr0b+Cwvb/2OTTINTp+6iiHBLGD+FgTJzx4THjWn0J09JI/q5TbtwRXp5bqSSEluuy2PZLWObaBrA93GGVoJ4yEjM5zI+dSf5ZhsOzFF0c5c86uBF5b2Ga/QVoOKzOjmHLTxp9V1tvs8B3cAd9gxAxkKifPCCuNfN2WsvYfUk/Urakw+tgaJ7SvBk+keFVnixomQxvBJKdERIqDVT5Vmdvge5aeIP2NXMC5zZmkGiCPqFDiwOqJK+MtorgMbGPoCRX0FF050fI3OJmjxNH0Oq4brWHW1VcQqYYEHwOK0IMRFOzPE4OHMG04EHUKFTJyiaSKBpIqJpIr1K0kKCKBpIqNBFCkkrhTkxSoIL1JBGkkiKCCNJBepJI0kk12Zc23UPnH1xWL/kUHXdGygbgZvQ39EQ7KbXe9j661vdERRBG9hAloE4Hh4+M14/0lBiskb8Q4nM222STls1v5kdx8h0GB6l5NDVbYvAQMVjZSVriMAWsb2t0a6jT3LLYVhO452sMq3PRgMdRIrQ6NmOHmbKNxw5jj8knR5m0vhhUglSRIkSMgxIkHqMc16RuA6tDqqrCCaX1P2U9oGusVtLAUKWZoJJM90DgDBz9q4jH4AQgGQ2TdDw4lSMuJfSrEEdBXLPJtGU5tArglR2q7YzdL8++2ts//ABDVACf8ZzA88/Y16n0Q4foIa/8AxUUxyvNr6P7Eexq6dVu3BN9hLE5CT+BfTqeuekCuQ6X6ZdiXFjDTBt39596Ku/M40Nl3yWsTXNFyuxwlwtI+0PZ4v6a9ZIB322XPiRj6GD8qs4HEGDEMlH7SD6FXmxkxlncsH2RvJctI68FQR5Rgr8iPyrW6YhmhncJdybvnfFQ4LJIy2/13LpFWsQlad0gRNIGkqVF68E+JgokDJgSTtAz1JgDzNStYX/CLKhlHaCzdfrQ82yYAmfPj+/lVmKIs7QGpWR/kErIsN1ZOrtN+HH8LE7TuWEG7cABz/IeJrUwOGxOJkEUbSXH3Z5DmVwj4Y3ua2I+K4XXag3HLwQDx5AV7P0XhI+j8K2DMLGpPMnf8DuC0Y4wxoaEuM8Zq+2aN2zh6p5FaFRmpAjS9RSQmkigaSKBoJKJpIoUkUJpJK+io0aSS9SQRFIpI020EaSC9RSSt3W7GC3BAPDj4fQ+FVHYrq35ZRQOx4fwrDcP1jbjNkbjj/KlqNcLbAQTIBlTkf3FR4nFxsPVvFgj5FCLDGVppa/s722iOWyyn4gPiB8YNYnTnRLOl4G/p3APZtfLkeXdupYXPwr7cNFu9s+2Vm2m5Ldx24Awqz03GZA9Aa4s/4fjou1MWhvcST6V91uxdKRv7LbtcN2t7SarUShYIh5VZz4gscx5YFaeE6Kw2H7VWeZ/CkfLI/TZU6axbDNZk3FjcrRtI4DRmROPp510nRUoxDDFM3vrl596zOkGOgLZYz/K632I2WbjIWMPt27o5E4nz3flWF/lnQhZAMRBZDbzDkDx8uPj3IYfpEyuDZPkvqumMATivK36nRa+Uu+FN7FdSCOo/KCPziocxYbCsxx5dV8K7d1DXNbqd6wwuurQOiHYP/KozXqvRZjjwUTWDTKD5nU/MrExbHvmc6+P02X0b2U9skusti8At3hWGFuEcgBohozHXp0FcX0t0I7D3JEbbxHFv5Hf681YwkvXCnCiPmu1e8FHFc2GWVrRx6Lnvart0aey7Z3bGKYO0thVBPEksIHJAJ6GNPo7AnETNbwsX4cT5AHXb1Uj3COMu41p4r5Z2H25e091fdjGCyGFVl693xj8QzxzwfQOk4oMXGWScNjyPvcLDwkMsL8zPMc19f0euS6odXBHBg8HBg+cEfWvOJ8O+F+RwXQsNjRW3byqJLADAkmBJwB6kkfWo2scdAE4d65P2k9pkW072mV2W57oLE98ZJjwEGDxNbeA6Me6QMeCAW5vEcB5qtNiGsYXN1o1+fRcrp9bevQ9yVQEM7JhtsgMc4gAzmcDEmK6LD9GxZ8pXM43CtlmdO82TpR2A5D2N1TrNFdEq6G/cuHan7M1ybRENDlgdtwj8BSQMyOK14m/p2ljDQPL3qlDh4wOwK9PfzW9Y7Ps20JBbYtp97lrD2bd+CNt66Tva6GKwAuJWMbqswv7O2vzUhjs2T4fwsntHTX9HqLdx7Qv6O4yAsBuADESwb8DZLAnunjpAtOmzNthT48O34XAJjt3svTvd7l5bYMBSRuVyd2IWSpEcnEcxibOD6RkZq74RuosRggKDdzwXMXrbIxRhDKSCD0I5rpo3h7Q4cVlEUVCnoIUkUKSKFJJRJpIoTSRV4pKNEUbQRpII0EkvevBHUnCt3Sf+L8M/nVWSTq5Bex081KxhewgbjXy4qdnVqzFJhgYg9fMeNOjxDHuLL1HBNfC5rQ/gUxU6iWZ2rpVjexcx0EED68CszHQMrrHZj4K9hJnZsja81mI/Tp09KwXuJ8FtMjFXxVqyMgwRwRzTWSOY7M00UXRBwpw0Wro9ULoKOO9HH8Q8vA10OFxTcVGY5BrXqsPE4Z2HcHsOn0SFzs+4GlUYjzKk/lWbL0bLfYbp4hXYsfHXbdr4FXdn7g8lY7pWD4mD09KqwYn9G92lmq8PFS4kDERgXpdrRGiZxuuNA8D4Z6fKq2Innn7UjvwoG9VF2GDVNaHXai2yIt68qkxKM2Bn/wAoEmAOJrKmwMEm8bSTxoK1HLl4lTv9oa/u3P2q8drYO8qJ5ysgHzkGo24DBgFoibr3ffh5KX9W4ncoaLSPeu3Ll26XuuCx25YtgDgbY6Yq1DCyOMNaKa3YKCaUvN1urdH2Te1bC3YtlFE955wOvewY9BxPSjI6Nov+1LDA8GzouxXtc6G2tlrz6lxghoO1TIB3EBrnwkGCY8+vNYvomGZ5e0ZT3fj+lswyivukvaP2hS6y+7AYFVbvKZRuSuYyVMQDk9TwV0ZgHwtdnGt+oUrnjSlVovaK3tuI2ltG23xKwunyG7vEEyDIgdK0urIIv381GaOx9+ijfvW7Fz39hPcl1HdRi1tgomdsQTtDYzx05NaeD9QMjh/HgpG9kWj292/c1FlLdom225/fEbSV2Qe6wJgncGnkRVPB9HMgnc6TUaZe++Y7tuRQlzvb2dFm2ewgboVV+EKAQIkHAhTOAxMyBxnwrYfiM7SbVBmG6oAFdYunWzDbSCreGIyoYqB/zdRgjpRw8oDrr8KCWDMKUddpxbP/AMsFsX9Q5Vrtq012Rgj3ii2yEF2g7thiTJgg6ucu7R4d6rtbXZWe13T3W1WlX3V63aslxobFh7B99bgNcF5BO7cWEKTIIAGJpzc4yl2hPFPoEEhHszQ6s2GQrbtOQCunU3US1byALgW53naBgmcSxJMBCVmahqpOrdWpWRo+wtW2rti9bFtFaSwhUA5meT881LNKDHlalHHT87jaS9rbQXV3QCCJBlTIOB1FdN0S/Nhh3aLDxjalKyCa01VUaSSFBFA0kVE0kVEmkimRRUSNJBEUkF6kkq9VpVuLtb1BHSq2IgbMKcnxSuidbVzfaena28MSfBj1HT5jisDFROjkId6rZw0jZGWPRHTdp3U4aR4NkfzpRY2aPjY70ZMJFJuK8FtaPtZH7rDaTiDlT5T/ADrUg6QjmOV+n0WbNgZIu03UfNK6/shlJNvI/h6j08R+frVTE9GkdqLUclaw/SANNk0PNJ2FYgkggDqcD69axnaGlsMeC200l7NvaolXBLiZK53A9Igj6edOwr3RYkSF2nLu92ocSwPhLa1Wjc1Jbg7V6/1P6VbxnS0kttj0b8ysyHBNj1fqfkp6Owx4Bjx4mspkZJU0rgN1q7EEqWyPMADxz1xHFT9WSq+eitfsjsrUEl7en7hKg+8WZWfAiFHmYqJ0zIxQNlTdTJJuFPs/2N1d1gbxSyvUuZeMzA+vUVRl6TgZ2Rr8gtCPo91W4rrbfYejsWzatrvubWUXGg7Xud1SFOFO4jIH1qtFjetkyM2U5woYC7ZN9t6hxvZYEITEA5Bgs+dzABTCR+WVdIwDbdBmunBcN25ols29/eZ7kRMAhSSw3cQxUKSsQN4iDkmGMk6p0koGizeztM77ZWFYgSQcz6ZiTHOcelXWQhyrOxjm7J/R6YgGD3W3DuCRBGQDJXqcc81DiMK4C2q1Bj2OOVwV2mdXySgJEFWB2jcQq7iTgyrgdDwRmapbK+n9HplZGXIO3usYJuFtwJU8AQsGMjbxk1SykvzE/wBKcu0qk3pJs3G3jJJYRGRJaAOgE+cQw4xThG6gPdqNwB1V1rUwO+FPK9RmdpJb8OCD0I38RNSRgsuuKjfGHbo9pa0SqpvKmJZGK5gDCCCTMCMScYJrSz69nkqow4q3c09ptcJfJDb5yfiXaDM4XBYTJmOnEkO03TOqrYJldWU3B3AySSY4icNCiIPieD1otbLtm35BI5N6XF+1ftdvU2dM2GkXHAiR0CGfqY9K6Lozogk9ZiB4A/f8LJxmPHwRev4XFgV0zWhopooLHJJNlep1oIUkUKSSiTSRCjSTkKSKYpKFEUkijSQUhSQUhUZKaqdXpVurtb5HqD41DPC2ZuVykildE7M1c/f7Ma2e/BGYIPMeVc9icLJDVrdw+KjlNKixfQAhkDyIGSCvmI6+siqUjHmspryGvvuVsPbrYtbfYOt3KbZPeXjzX+n8q6To3EZ4+rO4+iwsfBlfnGx+qd1VtCNrLuk4UTJPlFHFsw0bS6RoJPqocO+YuDWOP2U9B7LagjcbYtr/APkbazA9ADJ+tcnNiIw7Ugdy3Wh7hQsnmtD9m09s/wCPdtpAkqim4y84gTH19aiOJb+xhd8h805uAlcO06vmVp6btDsw3AA11zwvIA5BgDvBjzP9ahdjMU79ob81LH0XCzUklb+l1SWXCWdFExDbkzMATJ3OODieRWfIcZMbc7yV1kGHYNAFq2u0dTcVluBFU7gQ7JkZDDbMgc5ng+hqJsU5+Jw805wjb8I9FS3Z1xJDXz3m7u5goM90KLsNJnmYIk9INTf+bE8kg+iYcQRpSf1Gn2kNbe0WckZ+FAFYl12tyAOMk9No3VZZCI2ktFfVRF+Y0dVmdpXDchEUrDX1t7T8eB+JgoCMFVdvIyBHcBmyB2qaDltc12z2st5EEd5G7pA3lmYmdi4HPA4zJ6Tcghs2QsvEyBrqBSloi4dyM9xrSd/3dm1cbe0qm24mJWQcYhTkmr4a0aKnbjqtrsCwFhiwwdrblW05xIBFskNxnr84qrO8BXoIyRXFXXdH/iaaFXaGaEuMCpNwtFwSTAJbbIG1WEGTAGI5vEcfJbjTuOQSenV7fdUQQ5EfhUYPcaeIyY4VgY5NRlgI1VkOo9y0heDNN47BiHAEAjdMT6gmMkyelPY0m70THOA2Wbqe1FtNLAsoIjavBjgkxIIaP0wIngg652UEA9+yhlxAjF0SO5LXPaeyCdtp2U/xRujwOSJ49a22/wCP4jcOb6n8LMd0zFyKp1Htfc4tIFGDmScEkdfPxq5B/j9f9X+n5P4VWXpe/gb6rE7Q7SvXzN24zeROPHj1J+prbw+Bhg1Y3XmdSsyXEyS/EUpVxV0KForxoWko0rRUTRRQNK0VE0kUJoWimhTlCjQQRpIKQFNJQUqYUERSQVOp0y3F2sMfY+NRSxNlblcpI5XRuzNWW3YZyFdenI/Ssx3Rjr7LhS0G9IitQr9Fo/2eW2m8xgAKu0DxkzMeQGY6UHRYjDD/AEjMTxrb5oddFiNJDlA79/knLXad5iVTZaYLkL3HIjEZ3Hw+eawsSJi49cST3rUw4ha3/Xskbtq4rMLmoYHcRHeJB6ySNvE8HpVUtjGzQrwkJWj2fpVaWcLxh3aWHgdq4YdY3eNVpJ8pygKZoK04ubVCtbZACNoC8/w7nO8EzgSMj1FQmXTW1K0ArTR3aFdneBzvYMpIErtJgqZEjpVYy6bqXKBsrdH2XZRVMEieQSpIOQsz5cZEqKqySPzEH379U8NBC6bsjWoi+6QsJmASW2kTtOciGWc/w1Lhp3B1BV5WCtV5+0Vu99mMSJA3SswYkZBBAPyxV6EZJiS75qu823Zcp23qU95ct2/ee6P7wOx2Egncw3ZgzEmd2BxFakLSACRZPJZ8+I4DRLJfBuoouKe6dgT44z3nBh0WMwI7sS0Zq8wADZZgaXWVZYsvcOxla+guEi4CgH8Ja0VBtW1MAwxYfDxT5HhgvZSRRZnLqxorzJctBFEKy2n+I8Ql3e2IgiY4zAmZxppMxy8N1swRhtOO6j/3cCNuG4AgAC4/vSC28XoA2kSWVgFYAENETTHhpACnY8j36Ku9ZuIT0wqsSLmxtpw5cjnI69MRxUYicDof5T+tbWyybfaVsOBcIDCDnyJwMHPIyDMeYqZsYBtRukW5p2sMsAL4AgyMDbGYzJL8dZqrOzKOydfeqLJL3XP+0vs+NhvWgMZIECRGT8o+9anQnS74pRFKey7a/qs/pHBNewvYNQuRrvbXNIUkkKSKFJFA0kUKSSiaSKFJFA0EQo0kU3RtQLwopKQoIFSAppKapAUxBeilaS9Suklm6jtu2phBv8+F+vWs+XpKNujBf0V+Lo6R4t2n1XrXabMAQEJLFQo3bumSeAM9fA1T/wDYf1mXJ799ysHotobZcvoHsn2VJIu21IMzu3AgiMQeIkHzmub6TxZMxfzK2sBG0QgA7LN9puxjb1DWlKOjJKjcEuBs92M+bDyHSodKVk5XdxXODTvaOCGt5yuCp6nrOfDBpxjzBQ58hpaWl0LKd4uggqfPDSCGzGDmfKq7m6U5OEnJbWh7ThgANwEGZkAjBHI8PAVUfhBuD6qwMSaohOW74eVAFtSQQI/EeThoXoPEmTjqx8LQBmslNE5Oo0QuXm2lZBkFeMwQRI70HnrTIxFG4EAoOLnBe1/aLqjEdxiO7P0JC8kx5VZweE6+fPu0bqDEYnq2ZToTssC3qdpMs7PvCuRwrRul3YQFWM+GPEgdOG/tAFLFcc3aVOs11u6fd3QyxcPvntFtogncoDgl0EAxIyuBxVlkdaqMngF0nY2kQ3Xs5JkLdQFWB4ZXDwOAdwMdfAwc3FzZd9lrYWG22FrHtfa8C6WQKFyBuLdWJED6CK52aUk5YxpzWiHtAt26q1ntMiCXYBRyWIHpTo2ynQblRulYuR7S9vUvsbNolQcb2HM9AP51v9FYBocTObPBvAnkSs/G4iTL/rFDieI8krotKzXG/wAJjmQQNrq0E+8UkzMtnyHzqg59EEmj70WnWlcFtdnOWyJlVEkpEjoQUaW8B3Tk9esjqdoVBQC6jSCVgyMAHdEkDnifLGOnhVEhkhJA48L379Nk+y1fNNXb23HX+FmH0JFemYSQvgY47kBchM3LI4d5VVWFEhSRUaVooGkigaSSBpIqNJFChaSFJFNgUrUFoxStC0QKSSkKaU1TApiFogUkLXNdt692YpDInQEEFvMz08qxMbiHuJZsPqtvA4eNrc+5+izdPaZ2CqpYnoPv6VnrRLw0WV23s92Kloq7EFzhQ2FY8EE+E8eOKhnl6tqz5JnSmm/0voOr7R/ZNONom5cA92G73qSeSBuxNUcJhX4uUMadNyeI98FcdiRhoczx4Da/fFfLu0LtxrpYOHYt/iOxMqYOIHkJxxWtiWwRf64xff8AZV8MZZv9kmnL8o6DW3CSFf8Awmkd6SzRORPniDWe80O9XiAV0PZfY128JW4qtJxHI8wDAPkfXNVXTsBp23jx5JwgsWCVDtjRNpmtoSC1zce6JACgST5yR9av9H4WPFPLTYHv5KljJXwNzApNtVdAYgSR8IDAE/UQPrWi/oIAEtN8hzVBvSBJFmualo+175P7tlOMttP0qoOgTIdRXiVZd0l1Y7L78ky2ra8dzEtHcBAAAYySZOAFALEnGB4imxYMYZpa06X6oOxBnILt0qxuEFrTG4yKFuIYIBO5d9wkBGt7VmDy1yTK7atNpEjuWppNI91UIu6d7w3tehbZuN3pHeKQ52jJWfmM02eTINlLh4w53cpe03tR+yW7aIk3riQzYBW0AFUSogtGB4DwmsmOI4gh8t5LNVpfNacx6sGOI0ePGlw2q9o9Q3wvtHkoH3Jqz+khadB6qs0H92/isi/fdzLszf5iT9PCpGtDdAE+k77OaZn1VsKrHMnau4hfxGIPAPhTJ3UwpzG9pdW2lQ6lDvYNaCnvEyrZEAk9CgAkgmR4TWY5zzCW0NTXkrdDNm5LouznE+8gS5YjooHwwpHPlJEADnAqGRxAN7ChR4+P4TLsroLF4DJBz3j5nrJFQZw8iwTy5D0Tj2QvnWsuh7jsD8TMw8YJJFen4RpjgYw7gC1x0zs0jnDYkqgirKjtCkihStJClaKBFK0VEihaSEUrRQNJFCKVorXXs25zt/MT96i6wKicRHzVTWYJHhRzp4fajtp2ZG0RQJQTFu1OZx6UFE59aKY01JN6xYnanZl1nPeK2IBMmc9QgPXgVm4mJ5cSTTPey08Nio2sGlv4aV6pzsDs1UUsu3iBOJPxAMxIAML6YPzyeKsTyufou27MCWVe5ftHYgXYSxIuOw7uwHn1nw9azpP9swjAsnhy8VZiiayMyuNBYGs7Re/ca7dcAnCgZCjooHlXR4LBx4WIsbudzzP8cFjY3EvxD7I0Gw7lyeo7MK5vXVkFiJBkgzIAxMnk+tYkxcx5Zl196roYJGSNBbsndKu5cwY7oEfhnjHjPrjmqpNFSOJBX0PsKwAiyBhQBziAJ73h1+lZTxnkrhypXA6mLktbqff3XuZwSqz0UHEDpPNd70XhmQwihqd1yuPxBkkonRV+6MwAZrSJpUMwrVT2+7hnkeEEA4BMgwQIieKqYqbKyhxUsAEj6Ct01tWLMRtLgHaxtBV7jFbWw5AJ3tOwyA2CecU2T3LYaKCX1OoW3cKXPfublgW9rOoNtW29/fDBnYWw3H4oJPSUChaN5tO9dPZ0dvS2lupLGO4Dhg3i3hHiMHFZzI5cXOGA9ncnkOXjyWhNiIsHAS74tgOZ5rk9X2Z+0XRdvOCAeBOSf4j4Y4HhXQfp4jlaB2WigPyubPSMjA7LeZ2pJ+yR7R9nFdi1q4AedryVA6Q3QVBNhc5tpVjC9KOjGWRt9439EnZ9m7n42QACe7LE+gwKgbgXXqVbf0xH+xpvv0XR+xvZIszedytwKQoBYSxjHdIkCIjqZxgVi9KuDMsA1O7u4cFp4GR0uaU/DsPufNaeotBG95c3F33MVLcxBC4+FR33gYlhgnbWbA5z2mtBsPyrr6BWiunHAzMA7pnEgyeoGBOOOM0yS67vkgCEl7T9pfs2mO0LvYgAEgKRgtMnwkfMVa6Pw2Z4NaDXu7lXxT7aWXvp3r5aiAkkCMmPL51vXrago1S1NFduAgA7hnBIGACT3mOMCrUePdDq42PVVJcGJNhRWwFkAjMia22SteA5uxWKbaSHcFEpT8yQKiRQtOQilaVo7KGZK1cez7nIX8xP0mh1gTOvZxKVdYMHBFHMpQbFhRilaK3DeYIh2mG56uGyRjwMdKo5tln5G5na7elJhbUgblyesyRHE1K15CiLqOh2Va6dZyePkB6k+lOzFPLzWiqZYk4jxPgeOKObROGuiAvQckQOfHp/OkZaSLLGm6j76SO9POBA/OousNp2SgdEtdusSASAPGQM9IPjkf2ap4iRzzlVuFjWi1oaNEd10t3fF4upI7pQWwHLNK5APEGI3Z8KLyGNzceCuwxlzs3JX9u6pruwWwVtWwFtqYgL4kTlj+pFW8HhepbbviO5+yqYjGiZ5H7eH5WXZthJe7MSQB4mMZFXbrdVnOL+zHusntjSm4Va2m+R3j/Co8BzOeRWdjGAdsDxWr0fKW3G41ySWl7hCncwnhZk+eOT+g4rLeM2oWwK4r6N2D2oxW8HIi2Bgsu7M7YEkiTHMTOJrNbhnGZgbxKlle1sbnHgFjJb2gnj7TXfF4Gy4YuzUN1J7hC7uvE5gdOnWmvkJCAaC6kE0wNxS7qxUBWRgV2qwIc5gSSSoJIwd3hWPNKXuPLgtjDsaxtDxSWhgGXVkNy6UUwffEXQ1ovuYkKe6Tgd0JAI3y0Y1NLQPwrR9l9PavsncNv3aBUbcGBWSf8AEDASZPIKgeGKbiXgNyXqU/DMfm6zgFZ2xrhdfuyRhbf8OOrCevMVfweHGHiDeJ38Vi43EnEzF/7R60kVYxiRIPIwxiQfDb6+NWrVMgXrr9v5QtozQo3GIOPPEcY4P9im2i4tbqa9+/dptNKUDPHSIwAY8MYn1pDRQGUPIba1dInvVtONosBG3KQDvZjHJMSDOPEVxXSRH6uTeyRXhS7jo8ZMMwd3zSdva1wk5JBHBAIcSQSIwQASD4dMARudQAGwVmrWtbtcGC3Mmc+X5RwIqnO4PG32Tmilzfb5W9da0ysVHdBB8OT8jOfKuy6LwzW4YBw1dr+FzGPxTuvL2O+HT8rk9R2DcQ91lYdOQfyEfOpHYRw2KsRdJscO0CCr7XZmoJ2+7g5yWXbGOoPORgZqMYaS6IUj+kcOBmzfIre0w91athiouANAEtIk5gYwM1oRlzIw0rBmImme5vwny4flCypcFjgDALQGZvTgZ+1WYnkjVNfTTlH9BQCk4wcxPn50+62TiQFYbK8gxPofPpTcybmdsVYLYUfCJAkHIz4R/SgXlMzEnfRK2dXKtIPl1YdCcZ61EHKd0NEUffLVTW+AsoF7oG4uIJPiCfn1pwdQ0TSwl1OvXav4UF0DNLSBnzqVr9ETM1ulLd1GidgdjiMFZM4jPSBOfr61AWngs5kzGntDXilbaFRt27SBOBiT0H8+M0BopXEON3doazQ++jOAcgEwSP8Ahkd7zpEWU6KfqeHvx5JbVttXbG2DA5I2jg5wQfKjmpSxjM7Nv+UiQSMZH60CrAIvXdWW7OIBAPAAzk+MeR/KKB2QzWffyULVtSf8QpKnAfuzcWCoMY2RIJiMj1qtluyVZBIrLx86HHvWho9ti1tdCl25vDbnDtbRih2qwGN2wkyThx51HEwSuznYbXz/AIUuKldGDGyiSNa5Kq9aII7wjuk5iI4HjwPzq9qstjwQdNVDU2SxVAMBZOMD58etIiynMeGguO9r37KQIQd78oHJnzj8qBZmBaiJqdmJWfo+yH9+PeBTaBG4kd4GJBBA3TMcHg+orLlwsgBDQtmPpGGgXu18Ftae3dVGV3Fws5O5Rt2qPhUYBKjmPIQOpkweDyOErxRrTu5lVekOkWSDqozpx7+5UscCMgsATH4j0XzrTtZgGvl8u9Su3xaXahBOSdzBBu6d44GTPPTpUUrsjU+CPrZA5w0WODC3bVxXZwFu3NskkqQRbaPwlXLMRxz+GqJObUe+a2msoghP3u0m015PeJ3Gm5cY7LrE3dv7QbdwiVK/BCkQbYnnKDWge/JHK52x9O5bGg0J0uiuksjXCy2gEM915II8yomOgPjxBC0TYgP4Db8qbFv6rDGMEAnf615hIfs6bCJYnHwkyJ5xGMVsmlzXWPz3pXer0twBOZyCRAH4ePHIpKMus6aefmo3tynYFEH4QuI55IOMmmG0W5XDMT43/SChyWZn22reXJz3cHmcnjwH51BPOImZuPAcyreFwzZ3BoG+pPJIa3tW+7H94ouHbaQglV3TDlgTg5AiMA4xI5vq2nV2vEn7LrmnKKCs0xCMLLQpXbdvbxc2gYAFpv8ANwOkmOtMc0kZ/T+U8HWltantpbPurBZdzAwFBjbHd5yMiBNN6OwQxLrf8N+qr47EuhYSwWVi+6jLNBnI5n1NdmGgCtlyhkLjoL71dZcvIBG3BME5844njPNEa7KJzQ2id/fFU6hFaRJSMiDg84JnHyprgpWEt13VDqYkr31E84Ax3hB8PHw4pjjzUgI2B0PuldZuM43sgKkHiMQe8c58M05jtNVG9rWHKHa+6UyyiQne4j/044wetOzptE0Xae9/6XrGgFti0905iTHkSJM00No2k+cyNDePv0TEtBJDGfLMdJ6n0inWVFQugQsDVsu6UDdQdw2jPA/pURIvRacYdlpxH1SeqeBkySOfXyppKnjFnTZenAlzwI548sUrSrkF3Gr1QspguGECCBHIBP5dKcX0ucjiMztaI8VXe7Q3Lu56EweOmM4zFODrTmYfK6ln3HuH4AVIkQeDnieCIjzxS14K2AwDt6/0rtWe4Nzd4CCAZ+VPqgo4x2uyNClfdqoO58wNsDGfH503xU2Zzj2R4qB0ZuIEt3FBJyzA/CJDHugnz88/NjwaGVSxyNa8mQV81N9IDeL7t4TuWwJ2KiyFd5ySYnaMScnpVd0T5T2tArTcVHA3sakqw2VcxckxJY/iP9meKshoqlnuleCXN3KCbAkBxuMDJx8/79KcCKQOcu1GgVhRlChnAmCQMjwEH0ikbTbaSS0KKe9JI3DnhfAgwPTP5YotJRPVgXXqmb2kY7VYjb4TJ6eABH9TScomygWWjX36pj3AKiMQMEjA54/4ulC7UWch3v3SUtbXkYZQw3ER1mIU9BEeNJuqnfmZrsSNP75pXtdlMlkb3aDcMkMzDlIJ/hAJxIGfAGtiHG6BV3ARkC+J9/lLWbTtqBcVlL23JeNqEkFvciZgzCp4ifASK8d8PfNaji2qKc7AtlbbPetoUBYqlwf/AHohZBzgfEPAR1qAnrperadOPgrL3DDQ9Y7c7e+Sc1O64AxJRmzJIxOT+QPArXaA1oDdAuUMpMji/tc+9Lqh3RbbBIDOu7d3RJGREkjmnXronFwy28bbA1Wv4XmuuLjbgNuSDgj8IB9c+k0C7VINYYxl3/tet61nIUYywnpieWPX0/WgHWdEnQtYC493ukhrLt1bluz7ubIdblx2VgswRuF1sKFUxIODug1j4x2YuHEbD3zXTYBgEYcOPv5Ki3YuWF2or3iWce8RhvRGZYgfEGO0NJAALGqZpxs6dyuhaej0gs2ntqguKm5gbkd+5+H0UdI/Wlh4pMW8luw3/HiVFi8THhWtDjqdvyuW06X3vhnVy5ZSxIIPI8MAR4dOK0IoKIYBQCrz4iPqnOzDUFb/AGhrAvnHPhJ+ZnrWs94CwoYS5I2bkfwmSMZ3fP8AvrUTXKy9tq20+5hzI68enjP0p4NlMcMrVYdSCIc91eI4PluFHOKpyZ1RBtu597Jb9o7xKjJgAyREenP9KiJ10U3V9kBxW1bvDDbiCRABxBPMcRxU4Giz3MO1JEtcBO+TgwBnpgzx4ZPhUfaB1VgCMjsomSCQxUJxA4MGBJ6Z+poWhoOF2qO1NXtRQVLg4DEwPy5PnSc6gpcPFmeaNd1LBbvGePTgVCtIdkUo3QQSJnzpFFtEXS7TtC0GHxEsBEmOD1M8eoqYttc/A4tO2hR0gde4cr6HP9/yp7RwQkyO7Q0KruOxOAAB04xRsp7WtA1Vd9ZxMk87ek9SQPlTTyT2Gta/lNDTkoETYWEyCCR9T1/vFLUigoOsAdmfdKVjRXFYyAwIAAEAZyflMZpU4IPmjc3Q170S18sx92oYD6HwmP4QRj+tCydFKwNaM59/zzTmo7PYpDXJYDJB+fOBGeTRdqoGYhofo3Q93vVRtdkWbe0s7M2DIEjgkQMzwOablaN0XYuWSw0ABMPfVxubuhZjcO/u44JgdafYItRCNzDlGt8tq+qoPaKyFUkkEAKQsmcZAHI/nxQz66KX9OaJdtz1Vqa1cB43sAdrDA8o5GfsT0oZr0TDATZZ8I4rL1vaLBii7TvLFAswvIkjxqMuOyuRYdpbmdYoC74+a9p1NlGdrkwokCB/ygsOZbw8807VjbtOOWZ4bl980tdvQE1DqAgV4UcPcZnBB8okknwFU3AEkDzWowEDRHRaYG77i1PeIe4XglcSQxHRAWHjJbyAa95Y0Eak7KdjQ4ku0aN1tNrhqbzrLAKoS2p6KIBbH4jGfpxFWcNCGXzO6x+kcQ5+V/7Rt3clJ7TAEKD3VmTzOccT045qzSzg5t2TufZVtvsrJZmIxAA4A8J6njoOvrTg3jaY7FftaELupVAVERhZIyx4MLiTH95olwCLY3PNnx8PNU32tg7PdDI3qACJZsAKZxHXyzFNJbtSkYJCM2bu8AFk6mwyahmFhmckbXY7h0gKskYAgn6RWBig/OW63fJddhZYTCHWAK5oazTGy63kQqeqBSLXvDzGeI5A/Knx4OR4uQV9VEekYrLYzamupdHF1mJn4hGBGAoHGJ4rXgjbh2gN2WPO84m82/BOahdyqy90QZY+B8h8X9ank4EKkw5XEHXu97Lnrlob4FyfOCM+HNVa13Wo15yWW15rY0/Z9o29zXOPiCwT1wfA1IGCt1RfPKH5Q3wtLttZ8wBMScsBxk+gFDipRbWabpttAgkhu6R1iflIxnrTwxQDEONAjVRS3aAwBPiZ/SjTQiXSE6lVWbRZ4GP7xAOSaA1Kke/KyyheuMrYZWXjH5546GlmISY1rm6ggr2o0zXEhTtB5G39Yn86Lm2NEmSNY+zr5pW12csBbjMYYxnukxEDrM9KiycCpnYg7sA280he0BEAHuk+Bmc4+kfWg4UrLZwdSNR3qi5bKmImOsGmkUpA7MLXTC8vxGAf4OoHn4fWpgQFkZHbDXvVmn1kkkyPU4Mf08POntcmPhoUEtfukuSAQZxGSPDHyqMu1U7GgN1USCWAUCSTKwBEc/LNC7RsNaSVo6Ue7BCuOQSesnH0xRaaVOT/AGEEj3+Uo15rjsXJFpJMZljjHJnp9KbnJOuysBgjYMnxH5K3Q3dhz8TwBM4XGJ4jMwPCkDwTJm5xpsPrz+ytViqH3veyIDeHMsJkCT08fKKXDtKMgF46vT3w8vp5o27nvQ0ERJzGDMcc9AJ8Ptj9LdKfpqZHq4/Ifyk5oiq1XO3ukd0hQAsSSD49Jnmp+jukmYlga74uXhx806s3aB113Vh0tlCLqyJBjb3gScyD8iPnWoWAahN62V46tyTvWne6jjcQoliRxzKhDzM46nFMDTmBU7XMZG5prXb839eCv7I7LfebjjaOk4J6yB0Hz6U4MddlR4rFMyZGaqHbb2y6WVVXJEmSQgHRjtI4hyemfKo5TwU/R7XZS93h7+Si+n3ubRXcmwPbUADcRbLgwJzK7DMmAR51Ve7JotaFmdvWDfZMdmRpSy3FZr9yC5AkLLGEPWRgseASBODT8MA5/WOH/wBfyqnSRJj6mNw//by2CeuLZsv7yRuIySJmc8Ac4q/TWm1hNMszMlaJTU9tC0/kBz49VEnrBmaZJIGqePBGVnf7tLaPtv3lySpKkAd4mJnx6dajElqaXBdWygaPctXUWFO0QkySBLEDEAkzzA48qktUWSEXqa8BqlgHRjcuhSANoKbsSYgzlegxmJotJuyp7Y5oZHe9m/evNUXtSLZZu6sgOTu3Fh/DH4fDPic0i7KbUjYusAG/Dbb8o9na73jEs8jwPABkjjjM/Xmk1+bdKeHIOyNf6UO0nRz7pZnu7Z7qgc90ETEfUwaDiNk6APaM7u++Ovf70WbqndX229xMRgEkRyBUU8zYxbzQ71aja1zMz1Sbs/FAzBPSf0o2OKkykbJmx2epErcZSwnutGM5fwGJ+VEMHAqJ87gac0EDmPorNNpiDtcEYweQfMeootHApkkgIzNTr+72jv4HmBJ8Ke4jgVWGcH4dUs99Q+23BMHkTHn600O5KYRuLbfsjbvFCBHeJ5MYBwTxgZpXSDmB4u9AodquocbYJ6niev6UiReifhmuLO0oanVdROMwDx6/PH1p73WE6OLgUrcui5MkZM7TgnyJ6mortTNaWVp5qK6lSwQWiACNonhslsEwRnA9OlKxdUiY3BuYu338OH8/lKujycOM4nB+lNN2pmubQ2WzotpMl1BMyDIxyIj51K2uKoS2BQBVj2UncWG0tGQZHn3cGaVtvVMD3kUBrXvdUXV3XDsBWTCkjaOOM9eajOrtFK05Y+1rz4q7R6oByIkgMvSMHx5yaQcFHLESwG+R98EHFouVJcY7wxk8xPMU05bSBlDMwA7kvbBJdS3RSCAIz8KycKCfDOKQ1tSuoBrgOf8AJ76709YYLtDDc/eIKmDjpPMwTnzEU8VxVZ4LrI0Hes123H3QMNE8SxkFiCeQIjnjJqMngrgGUdYdvlpove8uIpZn7ghQBJ3ED8Mj4fOs/E9HwznO7Q8wllje6mjtb+Hj39yZstJUbxFwY2yGUFeZ6kzEcYHjVjBYKPD6N1J48fBROAAJo23nsaPv2EzrLTDaq28rjqUE9M5LeYHrzV5w5KCJwNku39f6Ttpwu4hZeR8UnywT1wSY8Yp2ZV3NzUCdO735D1U9ZqyAFWe8cY248SzYCnAoucaoJsUNkk8PP6cVjdoLfN0WQCSVWdo7sSTC4GCck+PpVLEStjcS7cLfwEQmiBbtZWsgSy42sRcWztLj4bZ3P8JHNyGzGFz14hZG6VwkfoOXNPxOKbBE6KHUk14c1jdoq1u4vfncZB65OCfAz485q3ZBFKhA4SsNjZOavtRURVc8iMQxB2xnwE1IZKGqrxYVz3lzfeqTa5aRVS8ouEkSASNk7juEQT3QPnPpQzsygOCnDZXuL4jX3209V7sHTMzbkWQrttDHukDE+OCT08KoYrHRYSPrJNroDmn4kisjjqQLrcLQ0151uhfdjcogsSe8xgkjoB3v7ipMHjIsU0Oj8+YVOSNhjJzaHhyA++iV7QuFtyv3VHdQ7h8ROXxzwZFW3HcKaBobTm6k76cOSJtbgWAF64xUW+7HdSGaN3GZBzmAKVXrueCQflpvwN4+J0Cvs9nwuxlHxie9hjzK/wDDIzwKAGlFRPxALszTw5bePf6q69dRT3baG7yNomJgFyQJjMD1p7nsYC93DVMY17hRccvf9FO01sMRADbQT9jHkTXJdMYr9Y1nUAloJvTjwTHZ3NB4WqrzLuCkEECAAOsyBHoJj/2rp8Mx7ImtlNurX33KRodlsbe/6SYkZDETgEAEAEgxJMAkz96lqtlOddx7pMvpXfapYjdJcmJ2+AAjPA/9hRoqESsZZAutvHmoa/sq28BVj+FlkgDBggcyMz+dBzAnQYp7dSfEFIdkoLYJKOWEjCMR4+HMCfrTG0FZxOaU0CK8Qpdp6+NpMzB4iDPSTmYol4Qw8F2lbqEMN0nIOMgLPEcxzQOhU7XAt00/Kva2jMSpAGCcGf8ALBxNSEt4KIOe1oBHvmoa7YBh14xzun0+R+dJ1J0OY7hIXCWZdokz0H8qjcbVkU1ptagvEdD8jT86p5Af6Vx0at8EluTuwCvQgxESPzpVeyj65zfi27ua2+zLTlSoIYLyRBUEj4SSQBx/c0bCoSgE5tvl5p73FpW3gKG2mQxaIjOGmMx4TSOW1FmkLa4LO1+pO4e6GSDlcyfM9fU0PBTRsBH+w6Dmse9pbatLku3dLGQFGYAyDuOD9KZkaD2ldbK9zaYKHDTXx4UFYLiNJRjJYAeR70RIEQB+YzTqG4Kble2g4bD8evvRR0iOqqUhhuJILAYXiAc8qD8qFOAsJ0pY4kO0NcuanqDqApurbAJiXOzft5JnBjMRHSojm3pMZ1BcI3O24a1auQq1tJSd427YhYGSucAcknOB8qkppCYczZHUarW71/nu2VOtVVCsAVIgkqQABA7uc4BBzExxQOmqkiJcS06jv+vv1Vtq0luLrFiAJ6bs/DPWTM+VPDmjUqNznSf6xWvs92iha7W3zsTc448R6E9TMRREl7JzsJk+I0F739y+Gt8ADa+CCGycYM8UybEBsbnP+EDVHJHAQ/nqPBO617qqAjsenOSPE5EmIFYUPT0U8n+xmXkdz9FFh5RqCaHyWYumKIoYXFVQrPDbdxb8IByo6d0TArdINKyZQ9xqiTYGl6Dj/eiWssG3AxKuAFbJY7gyyT0mBHWKcyi02pXAtojiOHDSivP2XetPunblRjvkFjngd3k5/nUfVuadURiYpG1vp4bL1pRvuOxJ7oKhSI29NxIyYjw+VEAAklBziGtY0cePPu7kwO0vdXLZsy7tbLXw0g22kkDf1wfqQKyukujRjCNSK80eoDo7c6qOlcfJLXO02uMjpO5lbuDMERxPJielS9H4NmEZTNSdyj+mYwOa7axqeKbbT3IRrwXYoMloPxzAK8k54itGj+5VxIy3NiJs8u7v2T+lt9LZ7hIzPwzkkAzzHynjFSNvYKrI/i/flz4e/qqk0NzcQ7Tb5xAY8QIPHnjxFM6t167J5mjygtHa+in2d2Z7pw7MDIYYEATGOfIdB1rE6ddLHh6ZdHc93LzSxGJ61mUDihrrsNCoxJgd0E/bg+fnVP8Ax+OUEyX2dq5nT6IQMJF2PNY95ma4rC24LGDIMR5AjgdfGK6QntWtBjQIyLFDX39lr27piNzFQAogAmRHTw/X0qUFUHMF2QLOu6Z08DaJBYTJIIY89OuR49KktRPBN8Bw5KP7TunJjAAzjqAxHAM803PaXVZa9+ite6Z7ssYEAFYH8Uyc9fp1olyDYgRroq9Nf3fFtIk5JkSMGPOZE0273Ty3KezYUjbtOVLbTHG0mec8RPTmaXZQBkaCB9PdJfU2327QphjGBMZ8QSfqKPgE9jmA5idvfvVY57PHeLhhHEePiMcYNRnfVXhiNgykxobK45XdK+vUtI8M/kKApRTPcAeNa/x5/kqjU6M7jF1AMQG3huByADzz86jJ1Ukcwyi2nyr8pu1+5HqP0qbgFC7/AKnzXat8K+q/7aI3WY/ZV6j47n+mfuajdx8FLH9/wsofAn+l/tqwz4fJMd/0d4/dYHtB+5teo+1QzbBaWC/7O98Ul2L8Y/5/+hqYxWcV8B8vqE7qP33/AIf0p53VZn/H1T/bvx2v9S3/ALac/ceKrYL4H+B+6X7a/en/AEn/AFpsvxeSlwn/AC//AKCzn/e2vRPsKifurg/5u8St7X/CfUfZaB3WXB8Q981V7O/ux6L/AP0qWP4U/H/GfP7KHZ3xX/l96qdIf/DkT5/gjTCfEfQ1yHR3/dqgPwrJf94f8yfY13h+JXx8A8D9k9f/APpG/wAx/wCsU1/wlRx//Jb7/ardT++1H+jViTc+CgZ/yj/+yztf8R/1B/tqo/dW4vsfus/S83fVfvcos+JytSfCz3wCb7I/c3fS1/13KbHumYn4h5/QKF/95Z+f3FSO+IJjP+b1pez3xXP8w/3U+Lcqnjvhb4FaP4W9T/01I3iqo+Ie+KsvcD5feq+K/wCLvBMbv75I6X4R/m/WqfQf/wAJvn9UJN1Xc4/5f1rU5KYfhU3P3rf6Z/SmfuTh/wAh4/lQs/uv+Y/al+1F3/TyWbe/eH1H3aouKvfsHvktnUfuf/1D/qNScFVb8ap7M+Bfn9zSGybJ/wBD5I6T93Z+f2NMZsEcR8T/AHyR7U+If51/SpuITIuPgUo3wN/qGk7ZSD4h4LG1PNv0f7iqr+C0GbO8k3oeG/zfotRKOXh74lf/2Q=="/>
          <p:cNvSpPr>
            <a:spLocks noChangeAspect="1" noChangeArrowheads="1"/>
          </p:cNvSpPr>
          <p:nvPr/>
        </p:nvSpPr>
        <p:spPr bwMode="auto">
          <a:xfrm>
            <a:off x="1069975" y="751384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" name="AutoShape 18" descr="data:image/jpeg;base64,/9j/4AAQSkZJRgABAQAAAQABAAD/2wCEAAkGBxISEhUSEhIVFRUXFhYXFxcVGRcXFRgYGiAYGBcXGBcZHiggGRonGxUZITEiJiktLi4uGB8zODMsNygtLisBCgoKDg0OGxAQGy0lICYtLy8vMC0rLS8yLS0tLS0tKystLy0tLS8vLS0tLS0tLS8tLy0tLS8tLS0vLS0vLS0tLf/AABEIALEBHAMBEQACEQEDEQH/xAAcAAACAwEBAQEAAAAAAAAAAAABBAIDBQYABwj/xABFEAACAQMDAQUGAwYEAwYHAAABAhEAAyEEEjFBBSJRYXEGEzKBkbFCocEUM1LR4fAjcnPCYoKyBxaSotLxFSQ0Q2ODw//EABwBAAEFAQEBAAAAAAAAAAAAAAEAAgMEBQYHCP/EADgRAAEEAAQCCAUEAwEAAgMAAAEAAgMRBBIhMUFRBRMiYXGBkfAyobHB0RRC4fEGIzMVNHJSYoL/2gAMAwEAAhEDEQA/AOKFehrmEaSSIpII0UEaBQXqCSNFJepJI0kkaCC8aISQopL1JJGkkvRSSRC0kLXgKGYHikgRRSXgKSKUvdqWVMb5P/CC35jFU5OkIGGrvw1VlmDmfqG+uivsX1uLuQyPt6ip4ZmTNzMKhkjdG7K4KVSpq9SSXqSS9SSXqSSFJJCkigaSIQpIr1JJRNBEIUkkDSRQoIoTSSVoophRpJL1FBSpII0CkvUEF6ikiSBkmBQc4NFuNBEAk0FUNSpMCT9qoydIxNFgEqUYd5NHRMavbbXcXBE7cZzVHCdPR4h+Qxubx1pXcR0XJE3NmBUFYHIzW4x7Xi2lZhBGhRNOQXqSSV7Q1T2l3hAyg570EecRVTFTyQtzhoI46qxh4WSuyl1Hw/lI6jtI3Fm05QjlCFz5qx+1Z8uNMrLjdlPLT5FW48II3VI2xz1+YSDsx+J2b1JI+lZjpXu+Ik+a0GxMHwgDyVaoB5VHmA1Cfkc7QrT0eudUYllIWAA0lpMxEfh7uZOJHpVuPpWSJwjIJu9eVc/FU5Ojg7tbKrVdpG6gUdwz3h0YeR/SpMR0iZosvwnj3++SdB0f1Umb4hw7vL7pUWhwBWVnWuIbCZ7Pv+7eeh7pnpMd71FWcLO9krSHULF945Kpi8Kwxu0s0a8VvGuvXLoUkV6kkvUkkKSSFJFA0kUKSS9SRXqSSBpIhRpIoGkkok01FClSKtFFRlSpJLwooIikkjQKCNBBEUUlnau4WYj8K4A8T1P6fKufx2IL5MvALSw0VMsbn6clGzchgR0IrPLrVlsdLV9pbVvbsU8kOqrkyQJEeGKp4DEOkeY2Ms3R8FpYqDLGJHOrs+p/pUaSztGR3jyevkPCuvweFdDbnHfguZmlDxQ9V65q7amC4nwEn7U+THYeM0533+iUeEnkFtaffipJfQ8H6yPvQjx+HkNNeL9PqnSYHERi3MNev0VXaOne4uxWCg8zMny9KdioJJm5GkAcUzDysjdmIs8FlarSJYUSxZ24jAHmeax8XhIoGaklx8gtXC4qSWTsgBo34qpGFYxJC3G5HarzJuYeHWgHUE97L2VWowfhx9TP0qWIl2g3VKaIt1Ka03Z77HcqZAhVIIJ84Plx51px9HPMbnuGvAff8Kg/pBrXtY06cT9vylUvjrgisZ0ZaaW0ydpCc0duW3P3FXktiSeFE81o4TB27NiNGje9L7lnY7GdnLDq48tfNaw1KngGPSPvWyOlMO3Rtny/Kxv/ADp6t1DzU1cHirkOIjmFsKqyROjNOUqnUaFJJeNJJRNJOQpJL1JJepIoUkkDQRQoooGgiomgio0rRV1FRI0kkaSSIpII0igjQQVd7cQQv1PSq+ILy0hnqpY8oILvRZuk0Tuu6QJ4nJjxrKj6NdI3MTVq8/FNjdVWntNowvJ3Hx4q7B0dFGO32ioJcbI/Rug7kyAKuxxsjFMAA7lVe97zbiT4pPX6vbutmVLLKsOPQ+HhPn0qhjcVlDoiaJGh+3crWFw+epBqAdR9+9ZmnA8PrXMLqAa0CfsofGo3OaFK1jzxTmom1bVyQ6kTA+JeefHAP5VpYDp5wcYpWnTY+HvTmsfGdD3/ALI/NWLtdZwysJzkEV1QLZG3uCueOZjq2IWXrdJZV1EbQRJgkdQPQdaycVBhmSBrhQO60cPicQWkg2QmB2TbxDN/4hn8ql/8rCnXX1Q/9XEjiPRM2dGqfCM9Ccn5eFW4MHDBrG2lWnxs0+kjtFNLgYSDIz+WKnY9rxbdlA5paaKU7V06tbZiBuAkNAnGeaqY+Nhhc6tQN1ZwkjmytbehO3ikrbG4VZjMCBOPU+E5+1c3iMTJI1rpPXmt/D4VjHEMPlyW72B2b724FJxEsfLy8zWPjukf0sJc0anQe+5WZIQBZW37QdnrZiEULcXBjIK87WPByD51n9C46XEEl0hzMN773zUXVNIIc0G1ziPI/I+tepwy9ZGHrl5YzG8tKlUtpi9SSUTRRQpJL1JFCkkvGgiFE0kUKKSFAoqJoIoUElcKcmI0kEaSSIpIIzQKC9SSQdZEePPpTXNzCkWmjakKcgjSQV2l0zXG2oJP2qljukMPgo+sndQ+Z8AnxxukdlaNVXr/AGW1Tu7bRttpODLNA3EIo6yYzHzrj8T/AJFgMTO0lxAOnw/XlfPVb+Fws0ERAGviuctXZzNF1rUYRSe0uqxGJ6eI/mKqvZ2rVtjhWiY1GqRF70eGPtFPijzm1HLK1gorCu3SCBZuNtUyuNp7wBYRPAM1pmeQABpIq681imKMuNi7TDPdcI9wHIgNthWgk4PBPpRkxZmPacC4DXn5hQxwNY4hm1pS5dgbG/Ce6eoB6enFHriYww8Nu7u8FIY6eXDjv396npg7sqWyxZiAACZJPSKjfP1bC5zqA31TcgJ1HyWhp2uJgMREgqRiRyI6Zp0HSEkYHVu0+SkkwUcosjXmnbWpW5/h3AM/Q9YrbwvSEeK/1SCifQrLxGDfh+2w6D5JxOwzqCAnc243Ad0DwjEnyql/kOLwmEgDpD2v2tHH8Dv/AKSwMsrX6a3utb2f0Ops6u5ZthTbQWy9y6pJggMFAUiXO4+UCfI+fY/EYfEYRkshIcboA99E6g6afZb5kLmjMF9PXQpetqLiiRJGBgGOh9K5A4jqSTGTfHXgp29tqq/7v2uDbRh5ov2ipWdLYpnwSOb4OI+6ruwjXGyuT9sfZRLaG/ZG0D4k/D4yPDAOOPSu9/xX/LppJhhMYc2Y01x3B2APMHnuO/hmY7o/I3OzzXE16gsZA0UlGiivUEkKSKBpIhRoor1BJA0EVA0k5CkkrxSUaNJJeooI0kEaBSRoIL1FJGggiAegppc1tWUl1HsZptwY+cT6D+teZf51iD+pjj4Bt+ZJv6BavRpy2eK7OxplHA+fJP8AcCvPnyErWzSPO6+c/wDaB7L7Guaw3rSISIQWypJOIlZ3MeSSBXW9CdK21uGyFx55vzsAnZXMF2uAk/xV1NDkn53c12Sey9y7omVRN0KLgEZYjJTHJ2kj1ArGPT7/ANQ2JzgI7y8AO5x8+PJVRh80hk1J9fRP+x3sUIV76b2IB2kSi+RHDH1x9zndK9NussidlA48T+Ai6Jxavomq7Dt3rLWbi91hHAlT+Fl8CDkVy0ONkgmEsZ1Hz7j48UIWUvgmu0jW7ly2/wASOyN6oSpPpivUsPO2aNsjdiAfXVCSwaXVf9mnZdprxvXLltSO7bVnQOWPxNtJkQMD1NYP+R4t4jEMbTW7iAargL+vkotRQC7Fv+z622ovXLpYo9wsqodoAMEyYJPeLcRzWD/780ULImUC0USdfDu2rmr0b+Cwvb/2OTTINTp+6iiHBLGD+FgTJzx4THjWn0J09JI/q5TbtwRXp5bqSSEluuy2PZLWObaBrA93GGVoJ4yEjM5zI+dSf5ZhsOzFF0c5c86uBF5b2Ga/QVoOKzOjmHLTxp9V1tvs8B3cAd9gxAxkKifPCCuNfN2WsvYfUk/Urakw+tgaJ7SvBk+keFVnixomQxvBJKdERIqDVT5Vmdvge5aeIP2NXMC5zZmkGiCPqFDiwOqJK+MtorgMbGPoCRX0FF050fI3OJmjxNH0Oq4brWHW1VcQqYYEHwOK0IMRFOzPE4OHMG04EHUKFTJyiaSKBpIqJpIr1K0kKCKBpIqNBFCkkrhTkxSoIL1JBGkkiKCCNJBepJI0kk12Zc23UPnH1xWL/kUHXdGygbgZvQ39EQ7KbXe9j661vdERRBG9hAloE4Hh4+M14/0lBiskb8Q4nM222STls1v5kdx8h0GB6l5NDVbYvAQMVjZSVriMAWsb2t0a6jT3LLYVhO452sMq3PRgMdRIrQ6NmOHmbKNxw5jj8knR5m0vhhUglSRIkSMgxIkHqMc16RuA6tDqqrCCaX1P2U9oGusVtLAUKWZoJJM90DgDBz9q4jH4AQgGQ2TdDw4lSMuJfSrEEdBXLPJtGU5tArglR2q7YzdL8++2ts//ABDVACf8ZzA88/Y16n0Q4foIa/8AxUUxyvNr6P7Eexq6dVu3BN9hLE5CT+BfTqeuekCuQ6X6ZdiXFjDTBt39596Ku/M40Nl3yWsTXNFyuxwlwtI+0PZ4v6a9ZIB322XPiRj6GD8qs4HEGDEMlH7SD6FXmxkxlncsH2RvJctI68FQR5Rgr8iPyrW6YhmhncJdybvnfFQ4LJIy2/13LpFWsQlad0gRNIGkqVF68E+JgokDJgSTtAz1JgDzNStYX/CLKhlHaCzdfrQ82yYAmfPj+/lVmKIs7QGpWR/kErIsN1ZOrtN+HH8LE7TuWEG7cABz/IeJrUwOGxOJkEUbSXH3Z5DmVwj4Y3ua2I+K4XXag3HLwQDx5AV7P0XhI+j8K2DMLGpPMnf8DuC0Y4wxoaEuM8Zq+2aN2zh6p5FaFRmpAjS9RSQmkigaSKBoJKJpIoUkUJpJK+io0aSS9SQRFIpI020EaSC9RSSt3W7GC3BAPDj4fQ+FVHYrq35ZRQOx4fwrDcP1jbjNkbjj/KlqNcLbAQTIBlTkf3FR4nFxsPVvFgj5FCLDGVppa/s722iOWyyn4gPiB8YNYnTnRLOl4G/p3APZtfLkeXdupYXPwr7cNFu9s+2Vm2m5Ldx24Awqz03GZA9Aa4s/4fjou1MWhvcST6V91uxdKRv7LbtcN2t7SarUShYIh5VZz4gscx5YFaeE6Kw2H7VWeZ/CkfLI/TZU6axbDNZk3FjcrRtI4DRmROPp510nRUoxDDFM3vrl596zOkGOgLZYz/K632I2WbjIWMPt27o5E4nz3flWF/lnQhZAMRBZDbzDkDx8uPj3IYfpEyuDZPkvqumMATivK36nRa+Uu+FN7FdSCOo/KCPziocxYbCsxx5dV8K7d1DXNbqd6wwuurQOiHYP/KozXqvRZjjwUTWDTKD5nU/MrExbHvmc6+P02X0b2U9skusti8At3hWGFuEcgBohozHXp0FcX0t0I7D3JEbbxHFv5Hf681YwkvXCnCiPmu1e8FHFc2GWVrRx6Lnvart0aey7Z3bGKYO0thVBPEksIHJAJ6GNPo7AnETNbwsX4cT5AHXb1Uj3COMu41p4r5Z2H25e091fdjGCyGFVl693xj8QzxzwfQOk4oMXGWScNjyPvcLDwkMsL8zPMc19f0euS6odXBHBg8HBg+cEfWvOJ8O+F+RwXQsNjRW3byqJLADAkmBJwB6kkfWo2scdAE4d65P2k9pkW072mV2W57oLE98ZJjwEGDxNbeA6Me6QMeCAW5vEcB5qtNiGsYXN1o1+fRcrp9bevQ9yVQEM7JhtsgMc4gAzmcDEmK6LD9GxZ8pXM43CtlmdO82TpR2A5D2N1TrNFdEq6G/cuHan7M1ybRENDlgdtwj8BSQMyOK14m/p2ljDQPL3qlDh4wOwK9PfzW9Y7Ps20JBbYtp97lrD2bd+CNt66Tva6GKwAuJWMbqswv7O2vzUhjs2T4fwsntHTX9HqLdx7Qv6O4yAsBuADESwb8DZLAnunjpAtOmzNthT48O34XAJjt3svTvd7l5bYMBSRuVyd2IWSpEcnEcxibOD6RkZq74RuosRggKDdzwXMXrbIxRhDKSCD0I5rpo3h7Q4cVlEUVCnoIUkUKSKFJJRJpIoTSRV4pKNEUbQRpII0EkvevBHUnCt3Sf+L8M/nVWSTq5Bex081KxhewgbjXy4qdnVqzFJhgYg9fMeNOjxDHuLL1HBNfC5rQ/gUxU6iWZ2rpVjexcx0EED68CszHQMrrHZj4K9hJnZsja81mI/Tp09KwXuJ8FtMjFXxVqyMgwRwRzTWSOY7M00UXRBwpw0Wro9ULoKOO9HH8Q8vA10OFxTcVGY5BrXqsPE4Z2HcHsOn0SFzs+4GlUYjzKk/lWbL0bLfYbp4hXYsfHXbdr4FXdn7g8lY7pWD4mD09KqwYn9G92lmq8PFS4kDERgXpdrRGiZxuuNA8D4Z6fKq2Innn7UjvwoG9VF2GDVNaHXai2yIt68qkxKM2Bn/wAoEmAOJrKmwMEm8bSTxoK1HLl4lTv9oa/u3P2q8drYO8qJ5ysgHzkGo24DBgFoibr3ffh5KX9W4ncoaLSPeu3Ll26XuuCx25YtgDgbY6Yq1DCyOMNaKa3YKCaUvN1urdH2Te1bC3YtlFE955wOvewY9BxPSjI6Nov+1LDA8GzouxXtc6G2tlrz6lxghoO1TIB3EBrnwkGCY8+vNYvomGZ5e0ZT3fj+lswyivukvaP2hS6y+7AYFVbvKZRuSuYyVMQDk9TwV0ZgHwtdnGt+oUrnjSlVovaK3tuI2ltG23xKwunyG7vEEyDIgdK0urIIv381GaOx9+ijfvW7Fz39hPcl1HdRi1tgomdsQTtDYzx05NaeD9QMjh/HgpG9kWj292/c1FlLdom225/fEbSV2Qe6wJgncGnkRVPB9HMgnc6TUaZe++Y7tuRQlzvb2dFm2ewgboVV+EKAQIkHAhTOAxMyBxnwrYfiM7SbVBmG6oAFdYunWzDbSCreGIyoYqB/zdRgjpRw8oDrr8KCWDMKUddpxbP/AMsFsX9Q5Vrtq012Rgj3ii2yEF2g7thiTJgg6ucu7R4d6rtbXZWe13T3W1WlX3V63aslxobFh7B99bgNcF5BO7cWEKTIIAGJpzc4yl2hPFPoEEhHszQ6s2GQrbtOQCunU3US1byALgW53naBgmcSxJMBCVmahqpOrdWpWRo+wtW2rti9bFtFaSwhUA5meT881LNKDHlalHHT87jaS9rbQXV3QCCJBlTIOB1FdN0S/Nhh3aLDxjalKyCa01VUaSSFBFA0kVE0kVEmkimRRUSNJBEUkF6kkq9VpVuLtb1BHSq2IgbMKcnxSuidbVzfaena28MSfBj1HT5jisDFROjkId6rZw0jZGWPRHTdp3U4aR4NkfzpRY2aPjY70ZMJFJuK8FtaPtZH7rDaTiDlT5T/ADrUg6QjmOV+n0WbNgZIu03UfNK6/shlJNvI/h6j08R+frVTE9GkdqLUclaw/SANNk0PNJ2FYgkggDqcD69axnaGlsMeC200l7NvaolXBLiZK53A9Igj6edOwr3RYkSF2nLu92ocSwPhLa1Wjc1Jbg7V6/1P6VbxnS0kttj0b8ysyHBNj1fqfkp6Owx4Bjx4mspkZJU0rgN1q7EEqWyPMADxz1xHFT9WSq+eitfsjsrUEl7en7hKg+8WZWfAiFHmYqJ0zIxQNlTdTJJuFPs/2N1d1gbxSyvUuZeMzA+vUVRl6TgZ2Rr8gtCPo91W4rrbfYejsWzatrvubWUXGg7Xud1SFOFO4jIH1qtFjetkyM2U5woYC7ZN9t6hxvZYEITEA5Bgs+dzABTCR+WVdIwDbdBmunBcN25ols29/eZ7kRMAhSSw3cQxUKSsQN4iDkmGMk6p0koGizeztM77ZWFYgSQcz6ZiTHOcelXWQhyrOxjm7J/R6YgGD3W3DuCRBGQDJXqcc81DiMK4C2q1Bj2OOVwV2mdXySgJEFWB2jcQq7iTgyrgdDwRmapbK+n9HplZGXIO3usYJuFtwJU8AQsGMjbxk1SykvzE/wBKcu0qk3pJs3G3jJJYRGRJaAOgE+cQw4xThG6gPdqNwB1V1rUwO+FPK9RmdpJb8OCD0I38RNSRgsuuKjfGHbo9pa0SqpvKmJZGK5gDCCCTMCMScYJrSz69nkqow4q3c09ptcJfJDb5yfiXaDM4XBYTJmOnEkO03TOqrYJldWU3B3AySSY4icNCiIPieD1otbLtm35BI5N6XF+1ftdvU2dM2GkXHAiR0CGfqY9K6Lozogk9ZiB4A/f8LJxmPHwRev4XFgV0zWhopooLHJJNlep1oIUkUKSSiTSRCjSTkKSKYpKFEUkijSQUhSQUhUZKaqdXpVurtb5HqD41DPC2ZuVykildE7M1c/f7Ma2e/BGYIPMeVc9icLJDVrdw+KjlNKixfQAhkDyIGSCvmI6+siqUjHmspryGvvuVsPbrYtbfYOt3KbZPeXjzX+n8q6To3EZ4+rO4+iwsfBlfnGx+qd1VtCNrLuk4UTJPlFHFsw0bS6RoJPqocO+YuDWOP2U9B7LagjcbYtr/APkbazA9ADJ+tcnNiIw7Ugdy3Wh7hQsnmtD9m09s/wCPdtpAkqim4y84gTH19aiOJb+xhd8h805uAlcO06vmVp6btDsw3AA11zwvIA5BgDvBjzP9ahdjMU79ob81LH0XCzUklb+l1SWXCWdFExDbkzMATJ3OODieRWfIcZMbc7yV1kGHYNAFq2u0dTcVluBFU7gQ7JkZDDbMgc5ng+hqJsU5+Jw805wjb8I9FS3Z1xJDXz3m7u5goM90KLsNJnmYIk9INTf+bE8kg+iYcQRpSf1Gn2kNbe0WckZ+FAFYl12tyAOMk9No3VZZCI2ktFfVRF+Y0dVmdpXDchEUrDX1t7T8eB+JgoCMFVdvIyBHcBmyB2qaDltc12z2st5EEd5G7pA3lmYmdi4HPA4zJ6Tcghs2QsvEyBrqBSloi4dyM9xrSd/3dm1cbe0qm24mJWQcYhTkmr4a0aKnbjqtrsCwFhiwwdrblW05xIBFskNxnr84qrO8BXoIyRXFXXdH/iaaFXaGaEuMCpNwtFwSTAJbbIG1WEGTAGI5vEcfJbjTuOQSenV7fdUQQ5EfhUYPcaeIyY4VgY5NRlgI1VkOo9y0heDNN47BiHAEAjdMT6gmMkyelPY0m70THOA2Wbqe1FtNLAsoIjavBjgkxIIaP0wIngg652UEA9+yhlxAjF0SO5LXPaeyCdtp2U/xRujwOSJ49a22/wCP4jcOb6n8LMd0zFyKp1Htfc4tIFGDmScEkdfPxq5B/j9f9X+n5P4VWXpe/gb6rE7Q7SvXzN24zeROPHj1J+prbw+Bhg1Y3XmdSsyXEyS/EUpVxV0KForxoWko0rRUTRRQNK0VE0kUJoWimhTlCjQQRpIKQFNJQUqYUERSQVOp0y3F2sMfY+NRSxNlblcpI5XRuzNWW3YZyFdenI/Ssx3Rjr7LhS0G9IitQr9Fo/2eW2m8xgAKu0DxkzMeQGY6UHRYjDD/AEjMTxrb5oddFiNJDlA79/knLXad5iVTZaYLkL3HIjEZ3Hw+eawsSJi49cST3rUw4ha3/Xskbtq4rMLmoYHcRHeJB6ySNvE8HpVUtjGzQrwkJWj2fpVaWcLxh3aWHgdq4YdY3eNVpJ8pygKZoK04ubVCtbZACNoC8/w7nO8EzgSMj1FQmXTW1K0ArTR3aFdneBzvYMpIErtJgqZEjpVYy6bqXKBsrdH2XZRVMEieQSpIOQsz5cZEqKqySPzEH379U8NBC6bsjWoi+6QsJmASW2kTtOciGWc/w1Lhp3B1BV5WCtV5+0Vu99mMSJA3SswYkZBBAPyxV6EZJiS75qu823Zcp23qU95ct2/ee6P7wOx2Egncw3ZgzEmd2BxFakLSACRZPJZ8+I4DRLJfBuoouKe6dgT44z3nBh0WMwI7sS0Zq8wADZZgaXWVZYsvcOxla+guEi4CgH8Ja0VBtW1MAwxYfDxT5HhgvZSRRZnLqxorzJctBFEKy2n+I8Ql3e2IgiY4zAmZxppMxy8N1swRhtOO6j/3cCNuG4AgAC4/vSC28XoA2kSWVgFYAENETTHhpACnY8j36Ku9ZuIT0wqsSLmxtpw5cjnI69MRxUYicDof5T+tbWyybfaVsOBcIDCDnyJwMHPIyDMeYqZsYBtRukW5p2sMsAL4AgyMDbGYzJL8dZqrOzKOydfeqLJL3XP+0vs+NhvWgMZIECRGT8o+9anQnS74pRFKey7a/qs/pHBNewvYNQuRrvbXNIUkkKSKFJFA0kUKSSiaSKFJFA0EQo0kU3RtQLwopKQoIFSAppKapAUxBeilaS9Suklm6jtu2phBv8+F+vWs+XpKNujBf0V+Lo6R4t2n1XrXabMAQEJLFQo3bumSeAM9fA1T/wDYf1mXJ799ysHotobZcvoHsn2VJIu21IMzu3AgiMQeIkHzmub6TxZMxfzK2sBG0QgA7LN9puxjb1DWlKOjJKjcEuBs92M+bDyHSodKVk5XdxXODTvaOCGt5yuCp6nrOfDBpxjzBQ58hpaWl0LKd4uggqfPDSCGzGDmfKq7m6U5OEnJbWh7ThgANwEGZkAjBHI8PAVUfhBuD6qwMSaohOW74eVAFtSQQI/EeThoXoPEmTjqx8LQBmslNE5Oo0QuXm2lZBkFeMwQRI70HnrTIxFG4EAoOLnBe1/aLqjEdxiO7P0JC8kx5VZweE6+fPu0bqDEYnq2ZToTssC3qdpMs7PvCuRwrRul3YQFWM+GPEgdOG/tAFLFcc3aVOs11u6fd3QyxcPvntFtogncoDgl0EAxIyuBxVlkdaqMngF0nY2kQ3Xs5JkLdQFWB4ZXDwOAdwMdfAwc3FzZd9lrYWG22FrHtfa8C6WQKFyBuLdWJED6CK52aUk5YxpzWiHtAt26q1ntMiCXYBRyWIHpTo2ynQblRulYuR7S9vUvsbNolQcb2HM9AP51v9FYBocTObPBvAnkSs/G4iTL/rFDieI8krotKzXG/wAJjmQQNrq0E+8UkzMtnyHzqg59EEmj70WnWlcFtdnOWyJlVEkpEjoQUaW8B3Tk9esjqdoVBQC6jSCVgyMAHdEkDnifLGOnhVEhkhJA48L379Nk+y1fNNXb23HX+FmH0JFemYSQvgY47kBchM3LI4d5VVWFEhSRUaVooGkigaSSBpIqNJFChaSFJFNgUrUFoxStC0QKSSkKaU1TApiFogUkLXNdt692YpDInQEEFvMz08qxMbiHuJZsPqtvA4eNrc+5+izdPaZ2CqpYnoPv6VnrRLw0WV23s92Kloq7EFzhQ2FY8EE+E8eOKhnl6tqz5JnSmm/0voOr7R/ZNONom5cA92G73qSeSBuxNUcJhX4uUMadNyeI98FcdiRhoczx4Da/fFfLu0LtxrpYOHYt/iOxMqYOIHkJxxWtiWwRf64xff8AZV8MZZv9kmnL8o6DW3CSFf8Awmkd6SzRORPniDWe80O9XiAV0PZfY128JW4qtJxHI8wDAPkfXNVXTsBp23jx5JwgsWCVDtjRNpmtoSC1zce6JACgST5yR9av9H4WPFPLTYHv5KljJXwNzApNtVdAYgSR8IDAE/UQPrWi/oIAEtN8hzVBvSBJFmualo+175P7tlOMttP0qoOgTIdRXiVZd0l1Y7L78ky2ra8dzEtHcBAAAYySZOAFALEnGB4imxYMYZpa06X6oOxBnILt0qxuEFrTG4yKFuIYIBO5d9wkBGt7VmDy1yTK7atNpEjuWppNI91UIu6d7w3tehbZuN3pHeKQ52jJWfmM02eTINlLh4w53cpe03tR+yW7aIk3riQzYBW0AFUSogtGB4DwmsmOI4gh8t5LNVpfNacx6sGOI0ePGlw2q9o9Q3wvtHkoH3Jqz+khadB6qs0H92/isi/fdzLszf5iT9PCpGtDdAE+k77OaZn1VsKrHMnau4hfxGIPAPhTJ3UwpzG9pdW2lQ6lDvYNaCnvEyrZEAk9CgAkgmR4TWY5zzCW0NTXkrdDNm5LouznE+8gS5YjooHwwpHPlJEADnAqGRxAN7ChR4+P4TLsroLF4DJBz3j5nrJFQZw8iwTy5D0Tj2QvnWsuh7jsD8TMw8YJJFen4RpjgYw7gC1x0zs0jnDYkqgirKjtCkihStJClaKBFK0VEihaSEUrRQNJFCKVorXXs25zt/MT96i6wKicRHzVTWYJHhRzp4fajtp2ZG0RQJQTFu1OZx6UFE59aKY01JN6xYnanZl1nPeK2IBMmc9QgPXgVm4mJ5cSTTPey08Nio2sGlv4aV6pzsDs1UUsu3iBOJPxAMxIAML6YPzyeKsTyufou27MCWVe5ftHYgXYSxIuOw7uwHn1nw9azpP9swjAsnhy8VZiiayMyuNBYGs7Re/ca7dcAnCgZCjooHlXR4LBx4WIsbudzzP8cFjY3EvxD7I0Gw7lyeo7MK5vXVkFiJBkgzIAxMnk+tYkxcx5Zl196roYJGSNBbsndKu5cwY7oEfhnjHjPrjmqpNFSOJBX0PsKwAiyBhQBziAJ73h1+lZTxnkrhypXA6mLktbqff3XuZwSqz0UHEDpPNd70XhmQwihqd1yuPxBkkonRV+6MwAZrSJpUMwrVT2+7hnkeEEA4BMgwQIieKqYqbKyhxUsAEj6Ct01tWLMRtLgHaxtBV7jFbWw5AJ3tOwyA2CecU2T3LYaKCX1OoW3cKXPfublgW9rOoNtW29/fDBnYWw3H4oJPSUChaN5tO9dPZ0dvS2lupLGO4Dhg3i3hHiMHFZzI5cXOGA9ncnkOXjyWhNiIsHAS74tgOZ5rk9X2Z+0XRdvOCAeBOSf4j4Y4HhXQfp4jlaB2WigPyubPSMjA7LeZ2pJ+yR7R9nFdi1q4AedryVA6Q3QVBNhc5tpVjC9KOjGWRt9439EnZ9m7n42QACe7LE+gwKgbgXXqVbf0xH+xpvv0XR+xvZIszedytwKQoBYSxjHdIkCIjqZxgVi9KuDMsA1O7u4cFp4GR0uaU/DsPufNaeotBG95c3F33MVLcxBC4+FR33gYlhgnbWbA5z2mtBsPyrr6BWiunHAzMA7pnEgyeoGBOOOM0yS67vkgCEl7T9pfs2mO0LvYgAEgKRgtMnwkfMVa6Pw2Z4NaDXu7lXxT7aWXvp3r5aiAkkCMmPL51vXrago1S1NFduAgA7hnBIGACT3mOMCrUePdDq42PVVJcGJNhRWwFkAjMia22SteA5uxWKbaSHcFEpT8yQKiRQtOQilaVo7KGZK1cez7nIX8xP0mh1gTOvZxKVdYMHBFHMpQbFhRilaK3DeYIh2mG56uGyRjwMdKo5tln5G5na7elJhbUgblyesyRHE1K15CiLqOh2Va6dZyePkB6k+lOzFPLzWiqZYk4jxPgeOKObROGuiAvQckQOfHp/OkZaSLLGm6j76SO9POBA/OousNp2SgdEtdusSASAPGQM9IPjkf2ap4iRzzlVuFjWi1oaNEd10t3fF4upI7pQWwHLNK5APEGI3Z8KLyGNzceCuwxlzs3JX9u6pruwWwVtWwFtqYgL4kTlj+pFW8HhepbbviO5+yqYjGiZ5H7eH5WXZthJe7MSQB4mMZFXbrdVnOL+zHusntjSm4Va2m+R3j/Co8BzOeRWdjGAdsDxWr0fKW3G41ySWl7hCncwnhZk+eOT+g4rLeM2oWwK4r6N2D2oxW8HIi2Bgsu7M7YEkiTHMTOJrNbhnGZgbxKlle1sbnHgFjJb2gnj7TXfF4Gy4YuzUN1J7hC7uvE5gdOnWmvkJCAaC6kE0wNxS7qxUBWRgV2qwIc5gSSSoJIwd3hWPNKXuPLgtjDsaxtDxSWhgGXVkNy6UUwffEXQ1ovuYkKe6Tgd0JAI3y0Y1NLQPwrR9l9PavsncNv3aBUbcGBWSf8AEDASZPIKgeGKbiXgNyXqU/DMfm6zgFZ2xrhdfuyRhbf8OOrCevMVfweHGHiDeJ38Vi43EnEzF/7R60kVYxiRIPIwxiQfDb6+NWrVMgXrr9v5QtozQo3GIOPPEcY4P9im2i4tbqa9+/dptNKUDPHSIwAY8MYn1pDRQGUPIba1dInvVtONosBG3KQDvZjHJMSDOPEVxXSRH6uTeyRXhS7jo8ZMMwd3zSdva1wk5JBHBAIcSQSIwQASD4dMARudQAGwVmrWtbtcGC3Mmc+X5RwIqnO4PG32Tmilzfb5W9da0ysVHdBB8OT8jOfKuy6LwzW4YBw1dr+FzGPxTuvL2O+HT8rk9R2DcQ91lYdOQfyEfOpHYRw2KsRdJscO0CCr7XZmoJ2+7g5yWXbGOoPORgZqMYaS6IUj+kcOBmzfIre0w91athiouANAEtIk5gYwM1oRlzIw0rBmImme5vwny4flCypcFjgDALQGZvTgZ+1WYnkjVNfTTlH9BQCk4wcxPn50+62TiQFYbK8gxPofPpTcybmdsVYLYUfCJAkHIz4R/SgXlMzEnfRK2dXKtIPl1YdCcZ61EHKd0NEUffLVTW+AsoF7oG4uIJPiCfn1pwdQ0TSwl1OvXav4UF0DNLSBnzqVr9ETM1ulLd1GidgdjiMFZM4jPSBOfr61AWngs5kzGntDXilbaFRt27SBOBiT0H8+M0BopXEON3doazQ++jOAcgEwSP8Ahkd7zpEWU6KfqeHvx5JbVttXbG2DA5I2jg5wQfKjmpSxjM7Nv+UiQSMZH60CrAIvXdWW7OIBAPAAzk+MeR/KKB2QzWffyULVtSf8QpKnAfuzcWCoMY2RIJiMj1qtluyVZBIrLx86HHvWho9ti1tdCl25vDbnDtbRih2qwGN2wkyThx51HEwSuznYbXz/AIUuKldGDGyiSNa5Kq9aII7wjuk5iI4HjwPzq9qstjwQdNVDU2SxVAMBZOMD58etIiynMeGguO9r37KQIQd78oHJnzj8qBZmBaiJqdmJWfo+yH9+PeBTaBG4kd4GJBBA3TMcHg+orLlwsgBDQtmPpGGgXu18Ftae3dVGV3Fws5O5Rt2qPhUYBKjmPIQOpkweDyOErxRrTu5lVekOkWSDqozpx7+5UscCMgsATH4j0XzrTtZgGvl8u9Su3xaXahBOSdzBBu6d44GTPPTpUUrsjU+CPrZA5w0WODC3bVxXZwFu3NskkqQRbaPwlXLMRxz+GqJObUe+a2msoghP3u0m015PeJ3Gm5cY7LrE3dv7QbdwiVK/BCkQbYnnKDWge/JHK52x9O5bGg0J0uiuksjXCy2gEM915II8yomOgPjxBC0TYgP4Db8qbFv6rDGMEAnf615hIfs6bCJYnHwkyJ5xGMVsmlzXWPz3pXer0twBOZyCRAH4ePHIpKMus6aefmo3tynYFEH4QuI55IOMmmG0W5XDMT43/SChyWZn22reXJz3cHmcnjwH51BPOImZuPAcyreFwzZ3BoG+pPJIa3tW+7H94ouHbaQglV3TDlgTg5AiMA4xI5vq2nV2vEn7LrmnKKCs0xCMLLQpXbdvbxc2gYAFpv8ANwOkmOtMc0kZ/T+U8HWltantpbPurBZdzAwFBjbHd5yMiBNN6OwQxLrf8N+qr47EuhYSwWVi+6jLNBnI5n1NdmGgCtlyhkLjoL71dZcvIBG3BME5844njPNEa7KJzQ2id/fFU6hFaRJSMiDg84JnHyprgpWEt13VDqYkr31E84Ax3hB8PHw4pjjzUgI2B0PuldZuM43sgKkHiMQe8c58M05jtNVG9rWHKHa+6UyyiQne4j/044wetOzptE0Xae9/6XrGgFti0905iTHkSJM00No2k+cyNDePv0TEtBJDGfLMdJ6n0inWVFQugQsDVsu6UDdQdw2jPA/pURIvRacYdlpxH1SeqeBkySOfXyppKnjFnTZenAlzwI548sUrSrkF3Gr1QspguGECCBHIBP5dKcX0ucjiMztaI8VXe7Q3Lu56EweOmM4zFODrTmYfK6ln3HuH4AVIkQeDnieCIjzxS14K2AwDt6/0rtWe4Nzd4CCAZ+VPqgo4x2uyNClfdqoO58wNsDGfH503xU2Zzj2R4qB0ZuIEt3FBJyzA/CJDHugnz88/NjwaGVSxyNa8mQV81N9IDeL7t4TuWwJ2KiyFd5ySYnaMScnpVd0T5T2tArTcVHA3sakqw2VcxckxJY/iP9meKshoqlnuleCXN3KCbAkBxuMDJx8/79KcCKQOcu1GgVhRlChnAmCQMjwEH0ikbTbaSS0KKe9JI3DnhfAgwPTP5YotJRPVgXXqmb2kY7VYjb4TJ6eABH9TScomygWWjX36pj3AKiMQMEjA54/4ulC7UWch3v3SUtbXkYZQw3ER1mIU9BEeNJuqnfmZrsSNP75pXtdlMlkb3aDcMkMzDlIJ/hAJxIGfAGtiHG6BV3ARkC+J9/lLWbTtqBcVlL23JeNqEkFvciZgzCp4ifASK8d8PfNaji2qKc7AtlbbPetoUBYqlwf/AHohZBzgfEPAR1qAnrperadOPgrL3DDQ9Y7c7e+Sc1O64AxJRmzJIxOT+QPArXaA1oDdAuUMpMji/tc+9Lqh3RbbBIDOu7d3RJGREkjmnXronFwy28bbA1Wv4XmuuLjbgNuSDgj8IB9c+k0C7VINYYxl3/tet61nIUYywnpieWPX0/WgHWdEnQtYC493ukhrLt1bluz7ubIdblx2VgswRuF1sKFUxIODug1j4x2YuHEbD3zXTYBgEYcOPv5Ki3YuWF2or3iWce8RhvRGZYgfEGO0NJAALGqZpxs6dyuhaej0gs2ntqguKm5gbkd+5+H0UdI/Wlh4pMW8luw3/HiVFi8THhWtDjqdvyuW06X3vhnVy5ZSxIIPI8MAR4dOK0IoKIYBQCrz4iPqnOzDUFb/AGhrAvnHPhJ+ZnrWs94CwoYS5I2bkfwmSMZ3fP8AvrUTXKy9tq20+5hzI68enjP0p4NlMcMrVYdSCIc91eI4PluFHOKpyZ1RBtu597Jb9o7xKjJgAyREenP9KiJ10U3V9kBxW1bvDDbiCRABxBPMcRxU4Giz3MO1JEtcBO+TgwBnpgzx4ZPhUfaB1VgCMjsomSCQxUJxA4MGBJ6Z+poWhoOF2qO1NXtRQVLg4DEwPy5PnSc6gpcPFmeaNd1LBbvGePTgVCtIdkUo3QQSJnzpFFtEXS7TtC0GHxEsBEmOD1M8eoqYttc/A4tO2hR0gde4cr6HP9/yp7RwQkyO7Q0KruOxOAAB04xRsp7WtA1Vd9ZxMk87ek9SQPlTTyT2Gta/lNDTkoETYWEyCCR9T1/vFLUigoOsAdmfdKVjRXFYyAwIAAEAZyflMZpU4IPmjc3Q170S18sx92oYD6HwmP4QRj+tCydFKwNaM59/zzTmo7PYpDXJYDJB+fOBGeTRdqoGYhofo3Q93vVRtdkWbe0s7M2DIEjgkQMzwOablaN0XYuWSw0ABMPfVxubuhZjcO/u44JgdafYItRCNzDlGt8tq+qoPaKyFUkkEAKQsmcZAHI/nxQz66KX9OaJdtz1Vqa1cB43sAdrDA8o5GfsT0oZr0TDATZZ8I4rL1vaLBii7TvLFAswvIkjxqMuOyuRYdpbmdYoC74+a9p1NlGdrkwokCB/ygsOZbw8807VjbtOOWZ4bl980tdvQE1DqAgV4UcPcZnBB8okknwFU3AEkDzWowEDRHRaYG77i1PeIe4XglcSQxHRAWHjJbyAa95Y0Eak7KdjQ4ku0aN1tNrhqbzrLAKoS2p6KIBbH4jGfpxFWcNCGXzO6x+kcQ5+V/7Rt3clJ7TAEKD3VmTzOccT045qzSzg5t2TufZVtvsrJZmIxAA4A8J6njoOvrTg3jaY7FftaELupVAVERhZIyx4MLiTH95olwCLY3PNnx8PNU32tg7PdDI3qACJZsAKZxHXyzFNJbtSkYJCM2bu8AFk6mwyahmFhmckbXY7h0gKskYAgn6RWBig/OW63fJddhZYTCHWAK5oazTGy63kQqeqBSLXvDzGeI5A/Knx4OR4uQV9VEekYrLYzamupdHF1mJn4hGBGAoHGJ4rXgjbh2gN2WPO84m82/BOahdyqy90QZY+B8h8X9ank4EKkw5XEHXu97Lnrlob4FyfOCM+HNVa13Wo15yWW15rY0/Z9o29zXOPiCwT1wfA1IGCt1RfPKH5Q3wtLttZ8wBMScsBxk+gFDipRbWabpttAgkhu6R1iflIxnrTwxQDEONAjVRS3aAwBPiZ/SjTQiXSE6lVWbRZ4GP7xAOSaA1Kke/KyyheuMrYZWXjH5546GlmISY1rm6ggr2o0zXEhTtB5G39Yn86Lm2NEmSNY+zr5pW12csBbjMYYxnukxEDrM9KiycCpnYg7sA280he0BEAHuk+Bmc4+kfWg4UrLZwdSNR3qi5bKmImOsGmkUpA7MLXTC8vxGAf4OoHn4fWpgQFkZHbDXvVmn1kkkyPU4Mf08POntcmPhoUEtfukuSAQZxGSPDHyqMu1U7GgN1USCWAUCSTKwBEc/LNC7RsNaSVo6Ue7BCuOQSesnH0xRaaVOT/AGEEj3+Uo15rjsXJFpJMZljjHJnp9KbnJOuysBgjYMnxH5K3Q3dhz8TwBM4XGJ4jMwPCkDwTJm5xpsPrz+ytViqH3veyIDeHMsJkCT08fKKXDtKMgF46vT3w8vp5o27nvQ0ERJzGDMcc9AJ8Ptj9LdKfpqZHq4/Ifyk5oiq1XO3ukd0hQAsSSD49Jnmp+jukmYlga74uXhx806s3aB113Vh0tlCLqyJBjb3gScyD8iPnWoWAahN62V46tyTvWne6jjcQoliRxzKhDzM46nFMDTmBU7XMZG5prXb839eCv7I7LfebjjaOk4J6yB0Hz6U4MddlR4rFMyZGaqHbb2y6WVVXJEmSQgHRjtI4hyemfKo5TwU/R7XZS93h7+Si+n3ubRXcmwPbUADcRbLgwJzK7DMmAR51Ve7JotaFmdvWDfZMdmRpSy3FZr9yC5AkLLGEPWRgseASBODT8MA5/WOH/wBfyqnSRJj6mNw//by2CeuLZsv7yRuIySJmc8Ac4q/TWm1hNMszMlaJTU9tC0/kBz49VEnrBmaZJIGqePBGVnf7tLaPtv3lySpKkAd4mJnx6dajElqaXBdWygaPctXUWFO0QkySBLEDEAkzzA48qktUWSEXqa8BqlgHRjcuhSANoKbsSYgzlegxmJotJuyp7Y5oZHe9m/evNUXtSLZZu6sgOTu3Fh/DH4fDPic0i7KbUjYusAG/Dbb8o9na73jEs8jwPABkjjjM/Xmk1+bdKeHIOyNf6UO0nRz7pZnu7Z7qgc90ETEfUwaDiNk6APaM7u++Ovf70WbqndX229xMRgEkRyBUU8zYxbzQ71aja1zMz1Sbs/FAzBPSf0o2OKkykbJmx2epErcZSwnutGM5fwGJ+VEMHAqJ87gac0EDmPorNNpiDtcEYweQfMeootHApkkgIzNTr+72jv4HmBJ8Ke4jgVWGcH4dUs99Q+23BMHkTHn600O5KYRuLbfsjbvFCBHeJ5MYBwTxgZpXSDmB4u9AodquocbYJ6niev6UiReifhmuLO0oanVdROMwDx6/PH1p73WE6OLgUrcui5MkZM7TgnyJ6mortTNaWVp5qK6lSwQWiACNonhslsEwRnA9OlKxdUiY3BuYu338OH8/lKujycOM4nB+lNN2pmubQ2WzotpMl1BMyDIxyIj51K2uKoS2BQBVj2UncWG0tGQZHn3cGaVtvVMD3kUBrXvdUXV3XDsBWTCkjaOOM9eajOrtFK05Y+1rz4q7R6oByIkgMvSMHx5yaQcFHLESwG+R98EHFouVJcY7wxk8xPMU05bSBlDMwA7kvbBJdS3RSCAIz8KycKCfDOKQ1tSuoBrgOf8AJ76709YYLtDDc/eIKmDjpPMwTnzEU8VxVZ4LrI0Hes123H3QMNE8SxkFiCeQIjnjJqMngrgGUdYdvlpove8uIpZn7ghQBJ3ED8Mj4fOs/E9HwznO7Q8wllje6mjtb+Hj39yZstJUbxFwY2yGUFeZ6kzEcYHjVjBYKPD6N1J48fBROAAJo23nsaPv2EzrLTDaq28rjqUE9M5LeYHrzV5w5KCJwNku39f6Ttpwu4hZeR8UnywT1wSY8Yp2ZV3NzUCdO735D1U9ZqyAFWe8cY248SzYCnAoucaoJsUNkk8PP6cVjdoLfN0WQCSVWdo7sSTC4GCck+PpVLEStjcS7cLfwEQmiBbtZWsgSy42sRcWztLj4bZ3P8JHNyGzGFz14hZG6VwkfoOXNPxOKbBE6KHUk14c1jdoq1u4vfncZB65OCfAz485q3ZBFKhA4SsNjZOavtRURVc8iMQxB2xnwE1IZKGqrxYVz3lzfeqTa5aRVS8ouEkSASNk7juEQT3QPnPpQzsygOCnDZXuL4jX3209V7sHTMzbkWQrttDHukDE+OCT08KoYrHRYSPrJNroDmn4kisjjqQLrcLQ0151uhfdjcogsSe8xgkjoB3v7ipMHjIsU0Oj8+YVOSNhjJzaHhyA++iV7QuFtyv3VHdQ7h8ROXxzwZFW3HcKaBobTm6k76cOSJtbgWAF64xUW+7HdSGaN3GZBzmAKVXrueCQflpvwN4+J0Cvs9nwuxlHxie9hjzK/wDDIzwKAGlFRPxALszTw5bePf6q69dRT3baG7yNomJgFyQJjMD1p7nsYC93DVMY17hRccvf9FO01sMRADbQT9jHkTXJdMYr9Y1nUAloJvTjwTHZ3NB4WqrzLuCkEECAAOsyBHoJj/2rp8Mx7ImtlNurX33KRodlsbe/6SYkZDETgEAEAEgxJMAkz96lqtlOddx7pMvpXfapYjdJcmJ2+AAjPA/9hRoqESsZZAutvHmoa/sq28BVj+FlkgDBggcyMz+dBzAnQYp7dSfEFIdkoLYJKOWEjCMR4+HMCfrTG0FZxOaU0CK8Qpdp6+NpMzB4iDPSTmYol4Qw8F2lbqEMN0nIOMgLPEcxzQOhU7XAt00/Kva2jMSpAGCcGf8ALBxNSEt4KIOe1oBHvmoa7YBh14xzun0+R+dJ1J0OY7hIXCWZdokz0H8qjcbVkU1ptagvEdD8jT86p5Af6Vx0at8EluTuwCvQgxESPzpVeyj65zfi27ua2+zLTlSoIYLyRBUEj4SSQBx/c0bCoSgE5tvl5p73FpW3gKG2mQxaIjOGmMx4TSOW1FmkLa4LO1+pO4e6GSDlcyfM9fU0PBTRsBH+w6Dmse9pbatLku3dLGQFGYAyDuOD9KZkaD2ldbK9zaYKHDTXx4UFYLiNJRjJYAeR70RIEQB+YzTqG4Kble2g4bD8evvRR0iOqqUhhuJILAYXiAc8qD8qFOAsJ0pY4kO0NcuanqDqApurbAJiXOzft5JnBjMRHSojm3pMZ1BcI3O24a1auQq1tJSd427YhYGSucAcknOB8qkppCYczZHUarW71/nu2VOtVVCsAVIgkqQABA7uc4BBzExxQOmqkiJcS06jv+vv1Vtq0luLrFiAJ6bs/DPWTM+VPDmjUqNznSf6xWvs92iha7W3zsTc448R6E9TMRREl7JzsJk+I0F739y+Gt8ADa+CCGycYM8UybEBsbnP+EDVHJHAQ/nqPBO617qqAjsenOSPE5EmIFYUPT0U8n+xmXkdz9FFh5RqCaHyWYumKIoYXFVQrPDbdxb8IByo6d0TArdINKyZQ9xqiTYGl6Dj/eiWssG3AxKuAFbJY7gyyT0mBHWKcyi02pXAtojiOHDSivP2XetPunblRjvkFjngd3k5/nUfVuadURiYpG1vp4bL1pRvuOxJ7oKhSI29NxIyYjw+VEAAklBziGtY0cePPu7kwO0vdXLZsy7tbLXw0g22kkDf1wfqQKyukujRjCNSK80eoDo7c6qOlcfJLXO02uMjpO5lbuDMERxPJielS9H4NmEZTNSdyj+mYwOa7axqeKbbT3IRrwXYoMloPxzAK8k54itGj+5VxIy3NiJs8u7v2T+lt9LZ7hIzPwzkkAzzHynjFSNvYKrI/i/flz4e/qqk0NzcQ7Tb5xAY8QIPHnjxFM6t167J5mjygtHa+in2d2Z7pw7MDIYYEATGOfIdB1rE6ddLHh6ZdHc93LzSxGJ61mUDihrrsNCoxJgd0E/bg+fnVP8Ax+OUEyX2dq5nT6IQMJF2PNY95ma4rC24LGDIMR5AjgdfGK6QntWtBjQIyLFDX39lr27piNzFQAogAmRHTw/X0qUFUHMF2QLOu6Z08DaJBYTJIIY89OuR49KktRPBN8Bw5KP7TunJjAAzjqAxHAM803PaXVZa9+ite6Z7ssYEAFYH8Uyc9fp1olyDYgRroq9Nf3fFtIk5JkSMGPOZE0273Ty3KezYUjbtOVLbTHG0mec8RPTmaXZQBkaCB9PdJfU2327QphjGBMZ8QSfqKPgE9jmA5idvfvVY57PHeLhhHEePiMcYNRnfVXhiNgykxobK45XdK+vUtI8M/kKApRTPcAeNa/x5/kqjU6M7jF1AMQG3huByADzz86jJ1Ukcwyi2nyr8pu1+5HqP0qbgFC7/AKnzXat8K+q/7aI3WY/ZV6j47n+mfuajdx8FLH9/wsofAn+l/tqwz4fJMd/0d4/dYHtB+5teo+1QzbBaWC/7O98Ul2L8Y/5/+hqYxWcV8B8vqE7qP33/AIf0p53VZn/H1T/bvx2v9S3/ALac/ceKrYL4H+B+6X7a/en/AEn/AFpsvxeSlwn/AC//AKCzn/e2vRPsKifurg/5u8St7X/CfUfZaB3WXB8Q981V7O/ux6L/AP0qWP4U/H/GfP7KHZ3xX/l96qdIf/DkT5/gjTCfEfQ1yHR3/dqgPwrJf94f8yfY13h+JXx8A8D9k9f/APpG/wAx/wCsU1/wlRx//Jb7/ardT++1H+jViTc+CgZ/yj/+yztf8R/1B/tqo/dW4vsfus/S83fVfvcos+JytSfCz3wCb7I/c3fS1/13KbHumYn4h5/QKF/95Z+f3FSO+IJjP+b1pez3xXP8w/3U+Lcqnjvhb4FaP4W9T/01I3iqo+Ie+KsvcD5feq+K/wCLvBMbv75I6X4R/m/WqfQf/wAJvn9UJN1Xc4/5f1rU5KYfhU3P3rf6Z/SmfuTh/wAh4/lQs/uv+Y/al+1F3/TyWbe/eH1H3aouKvfsHvktnUfuf/1D/qNScFVb8ap7M+Bfn9zSGybJ/wBD5I6T93Z+f2NMZsEcR8T/AHyR7U+If51/SpuITIuPgUo3wN/qGk7ZSD4h4LG1PNv0f7iqr+C0GbO8k3oeG/zfotRKOXh74lf/2Q=="/>
          <p:cNvSpPr>
            <a:spLocks noChangeAspect="1" noChangeArrowheads="1"/>
          </p:cNvSpPr>
          <p:nvPr/>
        </p:nvSpPr>
        <p:spPr bwMode="auto">
          <a:xfrm>
            <a:off x="1222375" y="903784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0" name="Picture 20" descr="http://www.zvezda-adv.ru/images/fotooboi_new/priroda_14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465053"/>
            <a:ext cx="4644007" cy="3385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7" name="Прямоугольник 16"/>
              <p:cNvSpPr/>
              <p:nvPr/>
            </p:nvSpPr>
            <p:spPr>
              <a:xfrm>
                <a:off x="3195464" y="1241823"/>
                <a:ext cx="1614545" cy="112947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3600" i="1">
                          <a:latin typeface="Cambria Math"/>
                        </a:rPr>
                        <m:t>=10</m:t>
                      </m:r>
                      <m:f>
                        <m:fPr>
                          <m:ctrlPr>
                            <a:rPr lang="ru-RU" sz="3600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3600" i="1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ru-RU" sz="3600" i="1">
                              <a:latin typeface="Cambria Math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ru-RU" sz="3600" dirty="0"/>
              </a:p>
            </p:txBody>
          </p:sp>
        </mc:Choice>
        <mc:Fallback>
          <p:sp>
            <p:nvSpPr>
              <p:cNvPr id="17" name="Прямоугольник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95464" y="1241823"/>
                <a:ext cx="1614545" cy="1129476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13912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http://5klass.net/datas/matematika/Matematika-umnozhenie-i-delenie/0012-012-Fizkultminutk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1604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saturation sat="0"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889" t="10000" r="15833" b="59620"/>
          <a:stretch/>
        </p:blipFill>
        <p:spPr>
          <a:xfrm rot="10800000">
            <a:off x="251519" y="332654"/>
            <a:ext cx="8856985" cy="24185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2890936" y="2924944"/>
            <a:ext cx="9169896" cy="21441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</a:pPr>
            <a:r>
              <a:rPr lang="ru-RU" sz="2000" b="1" i="1" dirty="0"/>
              <a:t>Поставьте </a:t>
            </a:r>
            <a:r>
              <a:rPr lang="ru-RU" sz="2000" b="1" i="1" dirty="0" smtClean="0"/>
              <a:t>отметку </a:t>
            </a:r>
          </a:p>
          <a:p>
            <a:pPr>
              <a:spcAft>
                <a:spcPts val="1000"/>
              </a:spcAft>
            </a:pPr>
            <a:r>
              <a:rPr lang="ru-RU" sz="2000" dirty="0" smtClean="0"/>
              <a:t>«</a:t>
            </a:r>
            <a:r>
              <a:rPr lang="ru-RU" sz="2000" dirty="0"/>
              <a:t>5» - все </a:t>
            </a:r>
            <a:r>
              <a:rPr lang="ru-RU" sz="2000" dirty="0" smtClean="0"/>
              <a:t>верно, </a:t>
            </a:r>
            <a:endParaRPr lang="ru-RU" sz="2000" dirty="0" smtClean="0"/>
          </a:p>
          <a:p>
            <a:pPr>
              <a:spcAft>
                <a:spcPts val="1000"/>
              </a:spcAft>
            </a:pPr>
            <a:r>
              <a:rPr lang="ru-RU" sz="2000" dirty="0" smtClean="0"/>
              <a:t>«</a:t>
            </a:r>
            <a:r>
              <a:rPr lang="ru-RU" sz="2000" dirty="0"/>
              <a:t>4» - </a:t>
            </a:r>
            <a:r>
              <a:rPr lang="ru-RU" sz="2000" dirty="0" smtClean="0"/>
              <a:t>1 </a:t>
            </a:r>
            <a:r>
              <a:rPr lang="ru-RU" sz="2000" dirty="0" smtClean="0"/>
              <a:t>неверно, </a:t>
            </a:r>
            <a:endParaRPr lang="ru-RU" sz="2000" dirty="0" smtClean="0"/>
          </a:p>
          <a:p>
            <a:pPr>
              <a:spcAft>
                <a:spcPts val="1000"/>
              </a:spcAft>
            </a:pPr>
            <a:r>
              <a:rPr lang="ru-RU" sz="2000" dirty="0" smtClean="0"/>
              <a:t>«</a:t>
            </a:r>
            <a:r>
              <a:rPr lang="ru-RU" sz="2000" dirty="0"/>
              <a:t>3» - </a:t>
            </a:r>
            <a:r>
              <a:rPr lang="ru-RU" sz="2000" dirty="0" smtClean="0"/>
              <a:t>2 </a:t>
            </a:r>
            <a:r>
              <a:rPr lang="ru-RU" sz="2000" dirty="0" smtClean="0"/>
              <a:t>неверно, </a:t>
            </a:r>
            <a:endParaRPr lang="ru-RU" sz="2000" dirty="0" smtClean="0"/>
          </a:p>
          <a:p>
            <a:pPr>
              <a:spcAft>
                <a:spcPts val="1000"/>
              </a:spcAft>
            </a:pPr>
            <a:r>
              <a:rPr lang="ru-RU" sz="2000" dirty="0" smtClean="0"/>
              <a:t>«</a:t>
            </a:r>
            <a:r>
              <a:rPr lang="ru-RU" sz="2000" dirty="0"/>
              <a:t>2» - неверно </a:t>
            </a:r>
            <a:r>
              <a:rPr lang="ru-RU" sz="2000" dirty="0" smtClean="0"/>
              <a:t>3 </a:t>
            </a:r>
            <a:r>
              <a:rPr lang="ru-RU" sz="2000" dirty="0"/>
              <a:t>и более</a:t>
            </a:r>
            <a:endParaRPr lang="ru-RU" sz="2000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1851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s://i.ytimg.com/vi/4AdjEU4vMNk/hqdefault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81" b="6603"/>
          <a:stretch/>
        </p:blipFill>
        <p:spPr bwMode="auto">
          <a:xfrm>
            <a:off x="484560" y="3001640"/>
            <a:ext cx="3599904" cy="3501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Прямоугольник 3"/>
              <p:cNvSpPr/>
              <p:nvPr/>
            </p:nvSpPr>
            <p:spPr>
              <a:xfrm>
                <a:off x="467544" y="414704"/>
                <a:ext cx="7848872" cy="24382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ru-RU" sz="2800" dirty="0" smtClean="0"/>
                  <a:t>	Дельфину </a:t>
                </a:r>
                <a:r>
                  <a:rPr lang="ru-RU" sz="2800" dirty="0"/>
                  <a:t>нужно проплыть через отверстие квадратной формы. Он знает, что  проплывет в том случае, если площадь отверстия </a:t>
                </a:r>
                <a:r>
                  <a:rPr lang="ru-RU" sz="2800" dirty="0" smtClean="0"/>
                  <a:t>не менее </a:t>
                </a:r>
              </a:p>
              <a:p>
                <a:pPr algn="just"/>
                <a:r>
                  <a:rPr lang="en-US" sz="2800" dirty="0" smtClean="0"/>
                  <a:t>5</a:t>
                </a:r>
                <a:r>
                  <a:rPr lang="ru-RU" sz="2800" dirty="0" smtClean="0"/>
                  <a:t> </a:t>
                </a:r>
                <a:r>
                  <a:rPr lang="ru-RU" sz="2800" dirty="0"/>
                  <a:t>м</a:t>
                </a:r>
                <a:r>
                  <a:rPr lang="ru-RU" sz="2800" baseline="30000" dirty="0"/>
                  <a:t>2</a:t>
                </a:r>
                <a:r>
                  <a:rPr lang="ru-RU" sz="2800" dirty="0"/>
                  <a:t>. А перед ним проем, у которого сумма длин сторон </a:t>
                </a:r>
                <a14:m>
                  <m:oMath xmlns:m="http://schemas.openxmlformats.org/officeDocument/2006/math">
                    <m:r>
                      <a:rPr lang="ru-RU" sz="2800" i="1">
                        <a:latin typeface="Cambria Math"/>
                      </a:rPr>
                      <m:t>9</m:t>
                    </m:r>
                    <m:f>
                      <m:fPr>
                        <m:ctrlPr>
                          <a:rPr lang="ru-RU" sz="2800" i="1">
                            <a:latin typeface="Cambria Math"/>
                          </a:rPr>
                        </m:ctrlPr>
                      </m:fPr>
                      <m:num>
                        <m:r>
                          <a:rPr lang="ru-RU" sz="2800" i="1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ru-RU" sz="2800" i="1">
                            <a:latin typeface="Cambria Math"/>
                          </a:rPr>
                          <m:t>3</m:t>
                        </m:r>
                      </m:den>
                    </m:f>
                    <m:r>
                      <a:rPr lang="ru-RU" sz="2800" i="1">
                        <a:latin typeface="Cambria Math"/>
                      </a:rPr>
                      <m:t> м</m:t>
                    </m:r>
                  </m:oMath>
                </a14:m>
                <a:r>
                  <a:rPr lang="ru-RU" sz="2800" dirty="0"/>
                  <a:t>. Проплывет ли дельфин? </a:t>
                </a:r>
              </a:p>
            </p:txBody>
          </p:sp>
        </mc:Choice>
        <mc:Fallback xmlns="">
          <p:sp>
            <p:nvSpPr>
              <p:cNvPr id="4" name="Прямоугольник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544" y="414704"/>
                <a:ext cx="7848872" cy="2438232"/>
              </a:xfrm>
              <a:prstGeom prst="rect">
                <a:avLst/>
              </a:prstGeom>
              <a:blipFill rotWithShape="1">
                <a:blip r:embed="rId3"/>
                <a:stretch>
                  <a:fillRect l="-1632" t="-2250" r="-1554" b="-200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Прямоугольник 5"/>
              <p:cNvSpPr/>
              <p:nvPr/>
            </p:nvSpPr>
            <p:spPr>
              <a:xfrm>
                <a:off x="5076056" y="3001640"/>
                <a:ext cx="3384376" cy="3379688"/>
              </a:xfrm>
              <a:prstGeom prst="rect">
                <a:avLst/>
              </a:prstGeom>
            </p:spPr>
            <p:style>
              <a:lnRef idx="3">
                <a:schemeClr val="lt1"/>
              </a:lnRef>
              <a:fillRef idx="1">
                <a:schemeClr val="accent2"/>
              </a:fillRef>
              <a:effectRef idx="1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3600" i="1">
                          <a:solidFill>
                            <a:schemeClr val="tx1"/>
                          </a:solidFill>
                          <a:latin typeface="Cambria Math"/>
                        </a:rPr>
                        <m:t>P</m:t>
                      </m:r>
                      <m:r>
                        <a:rPr lang="en-US" sz="36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=4</m:t>
                      </m:r>
                      <m:r>
                        <a:rPr lang="en-US" sz="3600" b="0" i="1" smtClean="0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∙</m:t>
                      </m:r>
                      <m:r>
                        <a:rPr lang="en-US" sz="36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𝑎</m:t>
                      </m:r>
                    </m:oMath>
                  </m:oMathPara>
                </a14:m>
                <a:endParaRPr lang="ru-RU" sz="54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6" name="Прямоугольник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76056" y="3001640"/>
                <a:ext cx="3384376" cy="3379688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TextBox 4"/>
              <p:cNvSpPr txBox="1"/>
              <p:nvPr/>
            </p:nvSpPr>
            <p:spPr>
              <a:xfrm>
                <a:off x="5171008" y="4953942"/>
                <a:ext cx="3433440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000" b="0" i="1" smtClean="0">
                          <a:latin typeface="Cambria Math"/>
                        </a:rPr>
                        <m:t>𝑆</m:t>
                      </m:r>
                      <m:r>
                        <a:rPr lang="en-US" sz="4000" b="0" i="1" smtClean="0"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sz="4000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4000" b="0" i="1" smtClean="0">
                              <a:latin typeface="Cambria Math"/>
                            </a:rPr>
                            <m:t>𝑎</m:t>
                          </m:r>
                          <m:r>
                            <a:rPr lang="en-US" sz="4000" b="0" i="1" smtClean="0">
                              <a:latin typeface="Cambria Math"/>
                              <a:ea typeface="Cambria Math"/>
                            </a:rPr>
                            <m:t>∙</m:t>
                          </m:r>
                          <m:r>
                            <a:rPr lang="en-US" sz="4000" b="0" i="1" smtClean="0">
                              <a:latin typeface="Cambria Math"/>
                              <a:ea typeface="Cambria Math"/>
                            </a:rPr>
                            <m:t>𝑎</m:t>
                          </m:r>
                          <m:r>
                            <a:rPr lang="en-US" sz="4000" b="0" i="1" smtClean="0">
                              <a:latin typeface="Cambria Math"/>
                              <a:ea typeface="Cambria Math"/>
                            </a:rPr>
                            <m:t>=</m:t>
                          </m:r>
                          <m:r>
                            <a:rPr lang="en-US" sz="4000" b="0" i="1" smtClean="0">
                              <a:latin typeface="Cambria Math"/>
                            </a:rPr>
                            <m:t>𝑎</m:t>
                          </m:r>
                        </m:e>
                        <m:sup>
                          <m:r>
                            <a:rPr lang="en-US" sz="4000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ru-RU" sz="4000" dirty="0"/>
              </a:p>
            </p:txBody>
          </p:sp>
        </mc:Choice>
        <mc:Fallback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71008" y="4953942"/>
                <a:ext cx="3433440" cy="707886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6"/>
              <p:cNvSpPr/>
              <p:nvPr/>
            </p:nvSpPr>
            <p:spPr>
              <a:xfrm>
                <a:off x="4499992" y="4305870"/>
                <a:ext cx="761042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5400" i="1">
                          <a:latin typeface="Cambria Math"/>
                        </a:rPr>
                        <m:t>𝑎</m:t>
                      </m:r>
                    </m:oMath>
                  </m:oMathPara>
                </a14:m>
                <a:endParaRPr lang="ru-RU" sz="5400" dirty="0"/>
              </a:p>
            </p:txBody>
          </p:sp>
        </mc:Choice>
        <mc:Fallback xmlns="">
          <p:sp>
            <p:nvSpPr>
              <p:cNvPr id="7" name="Прямоугольник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992" y="4305870"/>
                <a:ext cx="761042" cy="923330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Прямоугольник 8"/>
              <p:cNvSpPr/>
              <p:nvPr/>
            </p:nvSpPr>
            <p:spPr>
              <a:xfrm>
                <a:off x="6372200" y="2217638"/>
                <a:ext cx="761042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5400" i="1">
                          <a:latin typeface="Cambria Math"/>
                        </a:rPr>
                        <m:t>𝑎</m:t>
                      </m:r>
                    </m:oMath>
                  </m:oMathPara>
                </a14:m>
                <a:endParaRPr lang="ru-RU" sz="5400" dirty="0"/>
              </a:p>
            </p:txBody>
          </p:sp>
        </mc:Choice>
        <mc:Fallback>
          <p:sp>
            <p:nvSpPr>
              <p:cNvPr id="9" name="Прямоугольник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72200" y="2217638"/>
                <a:ext cx="761042" cy="923330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59884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/>
      <p:bldP spid="7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http://elitefon.ru/images/201211/elitefon.ru_25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8018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55776" y="2276872"/>
            <a:ext cx="410445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  <a:latin typeface="Times New Roman" pitchFamily="18" charset="0"/>
                <a:ea typeface="Adobe Ming Std L" pitchFamily="18" charset="-128"/>
                <a:cs typeface="Times New Roman" pitchFamily="18" charset="0"/>
              </a:rPr>
              <a:t>Смешанные </a:t>
            </a:r>
          </a:p>
          <a:p>
            <a:pPr algn="ctr"/>
            <a:r>
              <a:rPr lang="ru-RU" sz="4000" b="1" dirty="0" smtClean="0">
                <a:solidFill>
                  <a:srgbClr val="0070C0"/>
                </a:solidFill>
                <a:latin typeface="Times New Roman" pitchFamily="18" charset="0"/>
                <a:ea typeface="Adobe Ming Std L" pitchFamily="18" charset="-128"/>
                <a:cs typeface="Times New Roman" pitchFamily="18" charset="0"/>
              </a:rPr>
              <a:t>дроби</a:t>
            </a:r>
            <a:endParaRPr lang="ru-RU" sz="4000" b="1" dirty="0">
              <a:solidFill>
                <a:srgbClr val="0070C0"/>
              </a:solidFill>
              <a:latin typeface="Times New Roman" pitchFamily="18" charset="0"/>
              <a:ea typeface="Adobe Ming Std L" pitchFamily="18" charset="-128"/>
              <a:cs typeface="Times New Roman" pitchFamily="18" charset="0"/>
            </a:endParaRPr>
          </a:p>
        </p:txBody>
      </p:sp>
      <p:grpSp>
        <p:nvGrpSpPr>
          <p:cNvPr id="79" name="Группа 78"/>
          <p:cNvGrpSpPr/>
          <p:nvPr/>
        </p:nvGrpSpPr>
        <p:grpSpPr>
          <a:xfrm>
            <a:off x="3851920" y="1988840"/>
            <a:ext cx="5004556" cy="893713"/>
            <a:chOff x="2555776" y="1988840"/>
            <a:chExt cx="5004556" cy="893713"/>
          </a:xfrm>
        </p:grpSpPr>
        <p:cxnSp>
          <p:nvCxnSpPr>
            <p:cNvPr id="5" name="Прямая со стрелкой 4"/>
            <p:cNvCxnSpPr/>
            <p:nvPr/>
          </p:nvCxnSpPr>
          <p:spPr>
            <a:xfrm flipH="1" flipV="1">
              <a:off x="2555776" y="1988840"/>
              <a:ext cx="612068" cy="43204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TextBox 5"/>
            <p:cNvSpPr txBox="1"/>
            <p:nvPr/>
          </p:nvSpPr>
          <p:spPr>
            <a:xfrm>
              <a:off x="5724128" y="2420888"/>
              <a:ext cx="18362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>
                  <a:solidFill>
                    <a:srgbClr val="00B050"/>
                  </a:solidFill>
                </a:rPr>
                <a:t>сравнивать</a:t>
              </a:r>
              <a:endParaRPr lang="ru-RU" sz="2400" b="1" dirty="0">
                <a:solidFill>
                  <a:srgbClr val="00B050"/>
                </a:solidFill>
              </a:endParaRPr>
            </a:p>
          </p:txBody>
        </p:sp>
      </p:grpSp>
      <p:cxnSp>
        <p:nvCxnSpPr>
          <p:cNvPr id="24" name="Прямая со стрелкой 23"/>
          <p:cNvCxnSpPr/>
          <p:nvPr/>
        </p:nvCxnSpPr>
        <p:spPr>
          <a:xfrm flipV="1">
            <a:off x="5454412" y="1906624"/>
            <a:ext cx="243027" cy="56125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5130062" y="548680"/>
            <a:ext cx="20342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B050"/>
                </a:solidFill>
              </a:rPr>
              <a:t>Переводить  смешанную дробь в неправильную</a:t>
            </a:r>
            <a:endParaRPr lang="ru-RU" sz="2000" b="1" dirty="0">
              <a:solidFill>
                <a:srgbClr val="00B050"/>
              </a:solidFill>
            </a:endParaRPr>
          </a:p>
        </p:txBody>
      </p:sp>
      <p:cxnSp>
        <p:nvCxnSpPr>
          <p:cNvPr id="30" name="Прямая со стрелкой 29"/>
          <p:cNvCxnSpPr/>
          <p:nvPr/>
        </p:nvCxnSpPr>
        <p:spPr>
          <a:xfrm>
            <a:off x="5580112" y="2938591"/>
            <a:ext cx="324036" cy="6617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5220072" y="3543399"/>
            <a:ext cx="22322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B050"/>
                </a:solidFill>
              </a:rPr>
              <a:t>складывать</a:t>
            </a:r>
            <a:endParaRPr lang="ru-RU" sz="2400" b="1" dirty="0">
              <a:solidFill>
                <a:srgbClr val="00B050"/>
              </a:solidFill>
            </a:endParaRPr>
          </a:p>
        </p:txBody>
      </p:sp>
      <p:cxnSp>
        <p:nvCxnSpPr>
          <p:cNvPr id="41" name="Прямая со стрелкой 40"/>
          <p:cNvCxnSpPr/>
          <p:nvPr/>
        </p:nvCxnSpPr>
        <p:spPr>
          <a:xfrm flipH="1">
            <a:off x="3779912" y="3531579"/>
            <a:ext cx="288032" cy="40147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3167844" y="3903439"/>
            <a:ext cx="17641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B050"/>
                </a:solidFill>
              </a:rPr>
              <a:t>вычитать</a:t>
            </a:r>
            <a:endParaRPr lang="ru-RU" sz="2400" b="1" dirty="0">
              <a:solidFill>
                <a:srgbClr val="00B050"/>
              </a:solidFill>
            </a:endParaRPr>
          </a:p>
        </p:txBody>
      </p:sp>
      <p:cxnSp>
        <p:nvCxnSpPr>
          <p:cNvPr id="56" name="Прямая со стрелкой 55"/>
          <p:cNvCxnSpPr/>
          <p:nvPr/>
        </p:nvCxnSpPr>
        <p:spPr>
          <a:xfrm flipH="1" flipV="1">
            <a:off x="1727684" y="2705874"/>
            <a:ext cx="1044116" cy="304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/>
          <p:cNvSpPr txBox="1"/>
          <p:nvPr/>
        </p:nvSpPr>
        <p:spPr>
          <a:xfrm>
            <a:off x="251520" y="2420888"/>
            <a:ext cx="2088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B050"/>
                </a:solidFill>
              </a:rPr>
              <a:t>умножать</a:t>
            </a:r>
            <a:endParaRPr lang="ru-RU" sz="2400" b="1" dirty="0">
              <a:solidFill>
                <a:srgbClr val="00B050"/>
              </a:solidFill>
            </a:endParaRPr>
          </a:p>
        </p:txBody>
      </p:sp>
      <p:cxnSp>
        <p:nvCxnSpPr>
          <p:cNvPr id="68" name="Прямая со стрелкой 67"/>
          <p:cNvCxnSpPr/>
          <p:nvPr/>
        </p:nvCxnSpPr>
        <p:spPr>
          <a:xfrm flipH="1">
            <a:off x="1270472" y="2936899"/>
            <a:ext cx="2005384" cy="128418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Box 68"/>
          <p:cNvSpPr txBox="1"/>
          <p:nvPr/>
        </p:nvSpPr>
        <p:spPr>
          <a:xfrm>
            <a:off x="755576" y="4077072"/>
            <a:ext cx="1512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B050"/>
                </a:solidFill>
              </a:rPr>
              <a:t>делить</a:t>
            </a:r>
            <a:endParaRPr lang="ru-RU" sz="2400" b="1" dirty="0">
              <a:solidFill>
                <a:srgbClr val="00B05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80556" y="548679"/>
            <a:ext cx="221424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B050"/>
                </a:solidFill>
              </a:rPr>
              <a:t>Переводить неправильную дробь в смешанную </a:t>
            </a:r>
            <a:endParaRPr lang="ru-RU" sz="2000" b="1" dirty="0">
              <a:solidFill>
                <a:srgbClr val="00B050"/>
              </a:solidFill>
            </a:endParaRPr>
          </a:p>
        </p:txBody>
      </p:sp>
      <p:cxnSp>
        <p:nvCxnSpPr>
          <p:cNvPr id="46" name="Прямая со стрелкой 45"/>
          <p:cNvCxnSpPr/>
          <p:nvPr/>
        </p:nvCxnSpPr>
        <p:spPr>
          <a:xfrm flipV="1">
            <a:off x="6121155" y="2708919"/>
            <a:ext cx="899117" cy="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flipH="1">
            <a:off x="2483768" y="3140968"/>
            <a:ext cx="1008112" cy="21602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4794802" y="3543399"/>
            <a:ext cx="785310" cy="146977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230129" y="5442148"/>
            <a:ext cx="40392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00B050"/>
                </a:solidFill>
              </a:rPr>
              <a:t>у</a:t>
            </a:r>
            <a:r>
              <a:rPr lang="ru-RU" sz="2400" b="1" dirty="0" smtClean="0">
                <a:solidFill>
                  <a:srgbClr val="00B050"/>
                </a:solidFill>
              </a:rPr>
              <a:t>множать смешанные дроби рациональным способом</a:t>
            </a:r>
            <a:endParaRPr lang="ru-RU" sz="2400" b="1" dirty="0">
              <a:solidFill>
                <a:srgbClr val="00B05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058544" y="5070375"/>
            <a:ext cx="287982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00B050"/>
                </a:solidFill>
              </a:rPr>
              <a:t>п</a:t>
            </a:r>
            <a:r>
              <a:rPr lang="ru-RU" sz="2400" b="1" dirty="0" smtClean="0">
                <a:solidFill>
                  <a:srgbClr val="00B050"/>
                </a:solidFill>
              </a:rPr>
              <a:t>рименять умножение и деление  при решении задач</a:t>
            </a:r>
            <a:endParaRPr lang="ru-RU" sz="2400" b="1" dirty="0">
              <a:solidFill>
                <a:srgbClr val="00B050"/>
              </a:solidFill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>
            <a:off x="6121155" y="2938591"/>
            <a:ext cx="1691205" cy="160014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7164288" y="4632497"/>
            <a:ext cx="18722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00B050"/>
                </a:solidFill>
              </a:rPr>
              <a:t>в</a:t>
            </a:r>
            <a:r>
              <a:rPr lang="ru-RU" sz="2400" b="1" dirty="0" smtClean="0">
                <a:solidFill>
                  <a:srgbClr val="00B050"/>
                </a:solidFill>
              </a:rPr>
              <a:t>озводить в степень</a:t>
            </a:r>
            <a:endParaRPr lang="ru-RU" sz="2400" b="1" dirty="0">
              <a:solidFill>
                <a:srgbClr val="00B050"/>
              </a:solidFill>
            </a:endParaRPr>
          </a:p>
        </p:txBody>
      </p:sp>
      <p:sp>
        <p:nvSpPr>
          <p:cNvPr id="12" name="Стрелка вправо 11"/>
          <p:cNvSpPr/>
          <p:nvPr/>
        </p:nvSpPr>
        <p:spPr>
          <a:xfrm>
            <a:off x="8460432" y="6381328"/>
            <a:ext cx="576064" cy="360040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>
            <a:hlinkClick r:id="rId2" action="ppaction://hlinksldjump"/>
          </p:cNvPr>
          <p:cNvSpPr/>
          <p:nvPr/>
        </p:nvSpPr>
        <p:spPr>
          <a:xfrm>
            <a:off x="7668344" y="6381328"/>
            <a:ext cx="648072" cy="36004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1275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1906902"/>
              </p:ext>
            </p:extLst>
          </p:nvPr>
        </p:nvGraphicFramePr>
        <p:xfrm>
          <a:off x="827584" y="1196752"/>
          <a:ext cx="7521575" cy="3816424"/>
        </p:xfrm>
        <a:graphic>
          <a:graphicData uri="http://schemas.openxmlformats.org/drawingml/2006/table">
            <a:tbl>
              <a:tblPr>
                <a:tableStyleId>{2A488322-F2BA-4B5B-9748-0D474271808F}</a:tableStyleId>
              </a:tblPr>
              <a:tblGrid>
                <a:gridCol w="7521575"/>
              </a:tblGrid>
              <a:tr h="381642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800" dirty="0">
                          <a:effectLst/>
                        </a:rPr>
                        <a:t>1) Параграф </a:t>
                      </a:r>
                      <a:r>
                        <a:rPr lang="ru-RU" sz="2800" dirty="0" smtClean="0">
                          <a:effectLst/>
                        </a:rPr>
                        <a:t>4.17, № 1025</a:t>
                      </a:r>
                      <a:r>
                        <a:rPr lang="ru-RU" sz="2800" dirty="0">
                          <a:effectLst/>
                        </a:rPr>
                        <a:t>, 1026 ( для всех).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800" dirty="0">
                          <a:effectLst/>
                        </a:rPr>
                        <a:t>2) 921, 1016 (исследование) – на дополнительную оценку</a:t>
                      </a:r>
                      <a:r>
                        <a:rPr lang="ru-RU" sz="2800" dirty="0" smtClean="0">
                          <a:effectLst/>
                        </a:rPr>
                        <a:t>.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800" kern="1200" dirty="0" smtClean="0">
                          <a:effectLst/>
                        </a:rPr>
                        <a:t>3) По желанию составить задачу на смешанные дроби.</a:t>
                      </a:r>
                      <a:endParaRPr lang="ru-RU" sz="2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835696" y="404664"/>
            <a:ext cx="59766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Arial Black" pitchFamily="34" charset="0"/>
              </a:rPr>
              <a:t>Домашнее задание</a:t>
            </a:r>
            <a:endParaRPr lang="ru-RU" sz="3200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2776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0803" y="476265"/>
            <a:ext cx="6480719" cy="168852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223628" y="2361074"/>
            <a:ext cx="151216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>
                <a:solidFill>
                  <a:srgbClr val="FF0000"/>
                </a:solidFill>
              </a:rPr>
              <a:t>и</a:t>
            </a:r>
          </a:p>
        </p:txBody>
      </p:sp>
      <p:grpSp>
        <p:nvGrpSpPr>
          <p:cNvPr id="11" name="Группа 10"/>
          <p:cNvGrpSpPr/>
          <p:nvPr/>
        </p:nvGrpSpPr>
        <p:grpSpPr>
          <a:xfrm>
            <a:off x="2735796" y="1988840"/>
            <a:ext cx="8936260" cy="2909032"/>
            <a:chOff x="1763688" y="1666885"/>
            <a:chExt cx="6624736" cy="1820768"/>
          </a:xfrm>
        </p:grpSpPr>
        <p:sp>
          <p:nvSpPr>
            <p:cNvPr id="8" name="TextBox 7"/>
            <p:cNvSpPr txBox="1"/>
            <p:nvPr/>
          </p:nvSpPr>
          <p:spPr>
            <a:xfrm>
              <a:off x="3484712" y="1844824"/>
              <a:ext cx="367208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600" dirty="0" smtClean="0"/>
                <a:t>’</a:t>
              </a:r>
              <a:endParaRPr lang="ru-RU" sz="9600" dirty="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763688" y="2079432"/>
              <a:ext cx="662473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4000" b="1" dirty="0" smtClean="0"/>
                <a:t>Д    </a:t>
              </a:r>
              <a:endParaRPr lang="ru-RU" sz="4000" b="1" dirty="0"/>
            </a:p>
          </p:txBody>
        </p:sp>
        <p:pic>
          <p:nvPicPr>
            <p:cNvPr id="7170" name="Picture 2" descr="http://www.lookmi.ru/forest-animals/deer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77579" y="1666885"/>
              <a:ext cx="1116360" cy="12106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TextBox 6"/>
            <p:cNvSpPr txBox="1"/>
            <p:nvPr/>
          </p:nvSpPr>
          <p:spPr>
            <a:xfrm>
              <a:off x="2404492" y="2779767"/>
              <a:ext cx="135200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4000" b="1" dirty="0" smtClean="0"/>
                <a:t>О=Е</a:t>
              </a:r>
              <a:r>
                <a:rPr lang="ru-RU" dirty="0" smtClean="0"/>
                <a:t> </a:t>
              </a:r>
              <a:endParaRPr lang="ru-RU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4060676" y="2079432"/>
              <a:ext cx="2232248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4400" dirty="0" smtClean="0"/>
                <a:t>ИЕ</a:t>
              </a:r>
              <a:endParaRPr lang="ru-RU" sz="4400" dirty="0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2339752" y="4365104"/>
            <a:ext cx="83529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i="1" dirty="0" smtClean="0">
                <a:solidFill>
                  <a:srgbClr val="FF0000"/>
                </a:solidFill>
              </a:rPr>
              <a:t>смешанных дробей</a:t>
            </a:r>
            <a:endParaRPr lang="ru-RU" sz="40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8339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0320180"/>
              </p:ext>
            </p:extLst>
          </p:nvPr>
        </p:nvGraphicFramePr>
        <p:xfrm>
          <a:off x="2141984" y="765708"/>
          <a:ext cx="4518248" cy="57247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8" name="Equation" r:id="rId3" imgW="2323800" imgH="3327120" progId="Equation.DSMT4">
                  <p:embed/>
                </p:oleObj>
              </mc:Choice>
              <mc:Fallback>
                <p:oleObj name="Equation" r:id="rId3" imgW="2323800" imgH="332712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1984" y="765708"/>
                        <a:ext cx="4518248" cy="572477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3755999" y="129406"/>
            <a:ext cx="16324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ТЕСТ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97223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mygazeta.com/i/cache/41645_PhotoNew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440" y="5060900"/>
            <a:ext cx="1984152" cy="1802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http://feel-world.com/wp-content/uploads/2011/03/IMG_771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5060900"/>
            <a:ext cx="2659936" cy="1813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2" name="Picture 6" descr="http://www.klopp.ru/uploads/posts/2009-06/thumbs/1245585255_1245515811_rakushki_3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182" y="5060900"/>
            <a:ext cx="1539924" cy="1780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4" name="Picture 8" descr="http://img.videla.ru/29.02.12/rak/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3904" y="5049440"/>
            <a:ext cx="2226984" cy="1824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6" name="Picture 10" descr="http://s39.radikal.ru/i085/0909/26/c2777350ad9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2106" y="5060901"/>
            <a:ext cx="1351902" cy="1824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8" name="Picture 1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072" y="764704"/>
            <a:ext cx="3637969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9" name="Picture 1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6616" y="760389"/>
            <a:ext cx="3698545" cy="3100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57980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55776" y="2276872"/>
            <a:ext cx="410445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  <a:latin typeface="Times New Roman" pitchFamily="18" charset="0"/>
                <a:ea typeface="Adobe Ming Std L" pitchFamily="18" charset="-128"/>
                <a:cs typeface="Times New Roman" pitchFamily="18" charset="0"/>
              </a:rPr>
              <a:t>Смешанные </a:t>
            </a:r>
          </a:p>
          <a:p>
            <a:pPr algn="ctr"/>
            <a:r>
              <a:rPr lang="ru-RU" sz="4000" b="1" dirty="0" smtClean="0">
                <a:solidFill>
                  <a:srgbClr val="0070C0"/>
                </a:solidFill>
                <a:latin typeface="Times New Roman" pitchFamily="18" charset="0"/>
                <a:ea typeface="Adobe Ming Std L" pitchFamily="18" charset="-128"/>
                <a:cs typeface="Times New Roman" pitchFamily="18" charset="0"/>
              </a:rPr>
              <a:t>дроби</a:t>
            </a:r>
            <a:endParaRPr lang="ru-RU" sz="4000" b="1" dirty="0">
              <a:solidFill>
                <a:srgbClr val="0070C0"/>
              </a:solidFill>
              <a:latin typeface="Times New Roman" pitchFamily="18" charset="0"/>
              <a:ea typeface="Adobe Ming Std L" pitchFamily="18" charset="-128"/>
              <a:cs typeface="Times New Roman" pitchFamily="18" charset="0"/>
            </a:endParaRPr>
          </a:p>
        </p:txBody>
      </p:sp>
      <p:grpSp>
        <p:nvGrpSpPr>
          <p:cNvPr id="79" name="Группа 78"/>
          <p:cNvGrpSpPr/>
          <p:nvPr/>
        </p:nvGrpSpPr>
        <p:grpSpPr>
          <a:xfrm>
            <a:off x="3851920" y="1988840"/>
            <a:ext cx="5004556" cy="893713"/>
            <a:chOff x="2555776" y="1988840"/>
            <a:chExt cx="5004556" cy="893713"/>
          </a:xfrm>
        </p:grpSpPr>
        <p:cxnSp>
          <p:nvCxnSpPr>
            <p:cNvPr id="5" name="Прямая со стрелкой 4"/>
            <p:cNvCxnSpPr/>
            <p:nvPr/>
          </p:nvCxnSpPr>
          <p:spPr>
            <a:xfrm flipH="1" flipV="1">
              <a:off x="2555776" y="1988840"/>
              <a:ext cx="612068" cy="43204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TextBox 5"/>
            <p:cNvSpPr txBox="1"/>
            <p:nvPr/>
          </p:nvSpPr>
          <p:spPr>
            <a:xfrm>
              <a:off x="5724128" y="2420888"/>
              <a:ext cx="18362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>
                  <a:solidFill>
                    <a:srgbClr val="00B050"/>
                  </a:solidFill>
                </a:rPr>
                <a:t>сравнивать</a:t>
              </a:r>
              <a:endParaRPr lang="ru-RU" sz="2400" b="1" dirty="0">
                <a:solidFill>
                  <a:srgbClr val="00B050"/>
                </a:solidFill>
              </a:endParaRPr>
            </a:p>
          </p:txBody>
        </p:sp>
      </p:grpSp>
      <p:cxnSp>
        <p:nvCxnSpPr>
          <p:cNvPr id="24" name="Прямая со стрелкой 23"/>
          <p:cNvCxnSpPr/>
          <p:nvPr/>
        </p:nvCxnSpPr>
        <p:spPr>
          <a:xfrm flipV="1">
            <a:off x="5454412" y="1906624"/>
            <a:ext cx="243027" cy="56125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5130062" y="548680"/>
            <a:ext cx="20342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B050"/>
                </a:solidFill>
              </a:rPr>
              <a:t>Переводить  смешанную дробь в неправильную</a:t>
            </a:r>
            <a:endParaRPr lang="ru-RU" sz="2000" b="1" dirty="0">
              <a:solidFill>
                <a:srgbClr val="00B050"/>
              </a:solidFill>
            </a:endParaRPr>
          </a:p>
        </p:txBody>
      </p:sp>
      <p:cxnSp>
        <p:nvCxnSpPr>
          <p:cNvPr id="30" name="Прямая со стрелкой 29"/>
          <p:cNvCxnSpPr/>
          <p:nvPr/>
        </p:nvCxnSpPr>
        <p:spPr>
          <a:xfrm>
            <a:off x="5580112" y="2938591"/>
            <a:ext cx="324036" cy="6617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5220072" y="3543399"/>
            <a:ext cx="22322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B050"/>
                </a:solidFill>
              </a:rPr>
              <a:t>складывать</a:t>
            </a:r>
            <a:endParaRPr lang="ru-RU" sz="2400" b="1" dirty="0">
              <a:solidFill>
                <a:srgbClr val="00B050"/>
              </a:solidFill>
            </a:endParaRPr>
          </a:p>
        </p:txBody>
      </p:sp>
      <p:cxnSp>
        <p:nvCxnSpPr>
          <p:cNvPr id="41" name="Прямая со стрелкой 40"/>
          <p:cNvCxnSpPr/>
          <p:nvPr/>
        </p:nvCxnSpPr>
        <p:spPr>
          <a:xfrm flipH="1">
            <a:off x="3779912" y="3531579"/>
            <a:ext cx="288032" cy="40147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3167844" y="3903439"/>
            <a:ext cx="17641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B050"/>
                </a:solidFill>
              </a:rPr>
              <a:t>вычитать</a:t>
            </a:r>
            <a:endParaRPr lang="ru-RU" sz="2400" b="1" dirty="0">
              <a:solidFill>
                <a:srgbClr val="00B050"/>
              </a:solidFill>
            </a:endParaRPr>
          </a:p>
        </p:txBody>
      </p:sp>
      <p:cxnSp>
        <p:nvCxnSpPr>
          <p:cNvPr id="56" name="Прямая со стрелкой 55"/>
          <p:cNvCxnSpPr/>
          <p:nvPr/>
        </p:nvCxnSpPr>
        <p:spPr>
          <a:xfrm flipH="1" flipV="1">
            <a:off x="1727684" y="2705874"/>
            <a:ext cx="1044116" cy="304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/>
          <p:cNvSpPr txBox="1"/>
          <p:nvPr/>
        </p:nvSpPr>
        <p:spPr>
          <a:xfrm>
            <a:off x="251520" y="2420888"/>
            <a:ext cx="2088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B050"/>
                </a:solidFill>
              </a:rPr>
              <a:t>умножать</a:t>
            </a:r>
            <a:endParaRPr lang="ru-RU" sz="2400" b="1" dirty="0">
              <a:solidFill>
                <a:srgbClr val="00B050"/>
              </a:solidFill>
            </a:endParaRPr>
          </a:p>
        </p:txBody>
      </p:sp>
      <p:cxnSp>
        <p:nvCxnSpPr>
          <p:cNvPr id="68" name="Прямая со стрелкой 67"/>
          <p:cNvCxnSpPr/>
          <p:nvPr/>
        </p:nvCxnSpPr>
        <p:spPr>
          <a:xfrm flipH="1">
            <a:off x="1270472" y="2936899"/>
            <a:ext cx="2005384" cy="128418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Box 68"/>
          <p:cNvSpPr txBox="1"/>
          <p:nvPr/>
        </p:nvSpPr>
        <p:spPr>
          <a:xfrm>
            <a:off x="755576" y="4077072"/>
            <a:ext cx="1512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B050"/>
                </a:solidFill>
              </a:rPr>
              <a:t>делить</a:t>
            </a:r>
            <a:endParaRPr lang="ru-RU" sz="2400" b="1" dirty="0">
              <a:solidFill>
                <a:srgbClr val="00B05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80556" y="548679"/>
            <a:ext cx="221424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B050"/>
                </a:solidFill>
              </a:rPr>
              <a:t>Переводить неправильную дробь в смешанную </a:t>
            </a:r>
            <a:endParaRPr lang="ru-RU" sz="2000" b="1" dirty="0">
              <a:solidFill>
                <a:srgbClr val="00B050"/>
              </a:solidFill>
            </a:endParaRPr>
          </a:p>
        </p:txBody>
      </p:sp>
      <p:cxnSp>
        <p:nvCxnSpPr>
          <p:cNvPr id="46" name="Прямая со стрелкой 45"/>
          <p:cNvCxnSpPr/>
          <p:nvPr/>
        </p:nvCxnSpPr>
        <p:spPr>
          <a:xfrm flipV="1">
            <a:off x="6121155" y="2708919"/>
            <a:ext cx="899117" cy="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22258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>
                <a:solidFill>
                  <a:srgbClr val="0070C0"/>
                </a:solidFill>
              </a:rPr>
              <a:t>Чему мы </a:t>
            </a:r>
            <a:r>
              <a:rPr lang="ru-RU" sz="3200" b="1" smtClean="0">
                <a:solidFill>
                  <a:srgbClr val="0070C0"/>
                </a:solidFill>
              </a:rPr>
              <a:t>должны учиться?</a:t>
            </a:r>
            <a:endParaRPr lang="ru-RU" sz="3200" b="1" dirty="0">
              <a:solidFill>
                <a:srgbClr val="0070C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1560" y="1124744"/>
            <a:ext cx="784887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arenR"/>
            </a:pPr>
            <a:r>
              <a:rPr lang="ru-RU" sz="2800" dirty="0" smtClean="0"/>
              <a:t>Отработка техники вычислительных навыков на умножение и деление смешанных дробей</a:t>
            </a:r>
          </a:p>
          <a:p>
            <a:pPr marL="342900" indent="-342900">
              <a:buAutoNum type="arabicParenR"/>
            </a:pPr>
            <a:r>
              <a:rPr lang="ru-RU" sz="2800" dirty="0" smtClean="0"/>
              <a:t>Учиться выполнять умножение смешанных дробей на натуральное число с помощью распределительного закона, учиться возводить смешанную дробь в степень.</a:t>
            </a:r>
          </a:p>
          <a:p>
            <a:pPr marL="342900" indent="-342900">
              <a:buAutoNum type="arabicParenR"/>
            </a:pPr>
            <a:r>
              <a:rPr lang="ru-RU" sz="2800" dirty="0" smtClean="0"/>
              <a:t>Учиться применять умножение и деление смешанных дробей при решении задач.</a:t>
            </a:r>
          </a:p>
          <a:p>
            <a:pPr marL="342900" indent="-342900">
              <a:buAutoNum type="arabicParenR"/>
            </a:pP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786744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8"/>
            <a:ext cx="9144000" cy="685775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5536" y="548680"/>
            <a:ext cx="7056784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Подводное </a:t>
            </a:r>
          </a:p>
          <a:p>
            <a:pPr algn="ctr"/>
            <a:r>
              <a:rPr lang="ru-RU" sz="9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погружение</a:t>
            </a:r>
            <a:endParaRPr lang="ru-RU" sz="9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1125" y="4665910"/>
            <a:ext cx="87736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13. </a:t>
            </a:r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05.       Классная работа 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10727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5657211"/>
            <a:ext cx="7520940" cy="54864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3300"/>
                </a:solidFill>
              </a:rPr>
              <a:t>Найдите ошибку</a:t>
            </a:r>
            <a:endParaRPr lang="ru-RU" dirty="0">
              <a:solidFill>
                <a:srgbClr val="FF3300"/>
              </a:solidFill>
            </a:endParaRPr>
          </a:p>
        </p:txBody>
      </p:sp>
      <p:pic>
        <p:nvPicPr>
          <p:cNvPr id="9218" name="Picture 2" descr="http://www.deep-diver.ru/img/komplekt-podvodnaya-ohota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4977680"/>
            <a:ext cx="1907703" cy="1907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517912" y="1124744"/>
                <a:ext cx="3698385" cy="90178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800" b="0" i="0" smtClean="0">
                          <a:latin typeface="Cambria Math"/>
                        </a:rPr>
                        <m:t>1</m:t>
                      </m:r>
                      <m:f>
                        <m:fPr>
                          <m:ctrlPr>
                            <a:rPr lang="ru-RU" sz="28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2800" b="0" i="0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ru-RU" sz="2800" b="0" i="0" smtClean="0">
                              <a:latin typeface="Cambria Math"/>
                            </a:rPr>
                            <m:t>5</m:t>
                          </m:r>
                        </m:den>
                      </m:f>
                      <m:r>
                        <a:rPr lang="ru-RU" sz="2800" b="0" i="0" smtClean="0">
                          <a:latin typeface="Cambria Math"/>
                          <a:ea typeface="Cambria Math"/>
                        </a:rPr>
                        <m:t>∙</m:t>
                      </m:r>
                      <m:f>
                        <m:fPr>
                          <m:ctrlPr>
                            <a:rPr lang="ru-RU" sz="280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ru-RU" sz="2800" b="0" i="0" smtClean="0">
                              <a:latin typeface="Cambria Math"/>
                              <a:ea typeface="Cambria Math"/>
                            </a:rPr>
                            <m:t>1</m:t>
                          </m:r>
                        </m:num>
                        <m:den>
                          <m:r>
                            <a:rPr lang="ru-RU" sz="2800" b="0" i="0" smtClean="0">
                              <a:latin typeface="Cambria Math"/>
                              <a:ea typeface="Cambria Math"/>
                            </a:rPr>
                            <m:t>6</m:t>
                          </m:r>
                        </m:den>
                      </m:f>
                      <m:r>
                        <a:rPr lang="ru-RU" sz="2800" b="0" i="0" smtClean="0">
                          <a:latin typeface="Cambria Math"/>
                          <a:ea typeface="Cambria Math"/>
                        </a:rPr>
                        <m:t>=1</m:t>
                      </m:r>
                      <m:f>
                        <m:fPr>
                          <m:ctrlPr>
                            <a:rPr lang="ru-RU" sz="280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ru-RU" sz="2800" b="0" i="0" smtClean="0">
                              <a:latin typeface="Cambria Math"/>
                              <a:ea typeface="Cambria Math"/>
                            </a:rPr>
                            <m:t>1∙1</m:t>
                          </m:r>
                        </m:num>
                        <m:den>
                          <m:r>
                            <a:rPr lang="ru-RU" sz="2800" b="0" i="0" smtClean="0">
                              <a:latin typeface="Cambria Math"/>
                              <a:ea typeface="Cambria Math"/>
                            </a:rPr>
                            <m:t>5∙6</m:t>
                          </m:r>
                        </m:den>
                      </m:f>
                      <m:r>
                        <a:rPr lang="ru-RU" sz="2800" b="0" i="0" smtClean="0">
                          <a:latin typeface="Cambria Math"/>
                          <a:ea typeface="Cambria Math"/>
                        </a:rPr>
                        <m:t>=1</m:t>
                      </m:r>
                      <m:f>
                        <m:fPr>
                          <m:ctrlPr>
                            <a:rPr lang="ru-RU" sz="280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ru-RU" sz="2800" b="0" i="0" smtClean="0">
                              <a:latin typeface="Cambria Math"/>
                              <a:ea typeface="Cambria Math"/>
                            </a:rPr>
                            <m:t>1</m:t>
                          </m:r>
                        </m:num>
                        <m:den>
                          <m:r>
                            <a:rPr lang="ru-RU" sz="2800" b="0" i="0" smtClean="0">
                              <a:latin typeface="Cambria Math"/>
                              <a:ea typeface="Cambria Math"/>
                            </a:rPr>
                            <m:t>30</m:t>
                          </m:r>
                        </m:den>
                      </m:f>
                    </m:oMath>
                  </m:oMathPara>
                </a14:m>
                <a:endParaRPr lang="ru-RU" sz="2800" dirty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7912" y="1124744"/>
                <a:ext cx="3698385" cy="901785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9219" name="Группа 9218"/>
          <p:cNvGrpSpPr/>
          <p:nvPr/>
        </p:nvGrpSpPr>
        <p:grpSpPr>
          <a:xfrm>
            <a:off x="683568" y="116632"/>
            <a:ext cx="7704856" cy="1098704"/>
            <a:chOff x="581224" y="899428"/>
            <a:chExt cx="7704856" cy="1098704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" name="TextBox 2"/>
                <p:cNvSpPr txBox="1"/>
                <p:nvPr/>
              </p:nvSpPr>
              <p:spPr>
                <a:xfrm>
                  <a:off x="581224" y="1052736"/>
                  <a:ext cx="7704856" cy="7887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ru-RU" sz="3200" b="0" i="1" smtClean="0">
                          <a:latin typeface="Cambria Math" pitchFamily="18" charset="0"/>
                          <a:ea typeface="Cambria Math" pitchFamily="18" charset="0"/>
                        </a:rPr>
                        <m:t>8∙3</m:t>
                      </m:r>
                      <m:f>
                        <m:fPr>
                          <m:ctrlPr>
                            <a:rPr lang="ru-RU" sz="3200" i="1" smtClean="0">
                              <a:latin typeface="Cambria Math"/>
                              <a:ea typeface="Cambria Math" pitchFamily="18" charset="0"/>
                            </a:rPr>
                          </m:ctrlPr>
                        </m:fPr>
                        <m:num>
                          <m:r>
                            <a:rPr lang="ru-RU" sz="3200" b="0" i="1" smtClean="0">
                              <a:latin typeface="Cambria Math" pitchFamily="18" charset="0"/>
                              <a:ea typeface="Cambria Math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ru-RU" sz="3200" b="0" i="1" smtClean="0">
                              <a:latin typeface="Cambria Math" pitchFamily="18" charset="0"/>
                              <a:ea typeface="Cambria Math" pitchFamily="18" charset="0"/>
                            </a:rPr>
                            <m:t>4</m:t>
                          </m:r>
                        </m:den>
                      </m:f>
                      <m:r>
                        <a:rPr lang="ru-RU" sz="3200" b="0" i="1" smtClean="0">
                          <a:latin typeface="Cambria Math" pitchFamily="18" charset="0"/>
                          <a:ea typeface="Cambria Math" pitchFamily="18" charset="0"/>
                        </a:rPr>
                        <m:t>=8∙</m:t>
                      </m:r>
                      <m:f>
                        <m:fPr>
                          <m:ctrlPr>
                            <a:rPr lang="ru-RU" sz="3200" b="0" i="1" smtClean="0">
                              <a:latin typeface="Cambria Math"/>
                              <a:ea typeface="Cambria Math" pitchFamily="18" charset="0"/>
                            </a:rPr>
                          </m:ctrlPr>
                        </m:fPr>
                        <m:num>
                          <m:r>
                            <a:rPr lang="ru-RU" sz="3200" b="0" i="1" smtClean="0">
                              <a:latin typeface="Cambria Math" pitchFamily="18" charset="0"/>
                              <a:ea typeface="Cambria Math" pitchFamily="18" charset="0"/>
                            </a:rPr>
                            <m:t>12</m:t>
                          </m:r>
                        </m:num>
                        <m:den>
                          <m:r>
                            <a:rPr lang="ru-RU" sz="3200" b="0" i="1" smtClean="0">
                              <a:latin typeface="Cambria Math" pitchFamily="18" charset="0"/>
                              <a:ea typeface="Cambria Math" pitchFamily="18" charset="0"/>
                            </a:rPr>
                            <m:t>4</m:t>
                          </m:r>
                        </m:den>
                      </m:f>
                    </m:oMath>
                  </a14:m>
                  <a:r>
                    <a:rPr lang="ru-RU" sz="3200" i="1" dirty="0" smtClean="0">
                      <a:latin typeface="Cambria Math" pitchFamily="18" charset="0"/>
                      <a:ea typeface="Cambria Math" pitchFamily="18" charset="0"/>
                    </a:rPr>
                    <a:t>=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ru-RU" sz="3200" i="1" dirty="0" smtClean="0">
                              <a:latin typeface="Cambria Math"/>
                              <a:ea typeface="Cambria Math" pitchFamily="18" charset="0"/>
                            </a:rPr>
                          </m:ctrlPr>
                        </m:fPr>
                        <m:num>
                          <m:r>
                            <a:rPr lang="ru-RU" sz="3200" b="0" i="1" dirty="0" smtClean="0">
                              <a:latin typeface="Cambria Math" pitchFamily="18" charset="0"/>
                              <a:ea typeface="Cambria Math" pitchFamily="18" charset="0"/>
                            </a:rPr>
                            <m:t>8∙12</m:t>
                          </m:r>
                        </m:num>
                        <m:den>
                          <m:r>
                            <a:rPr lang="ru-RU" sz="3200" b="0" i="1" dirty="0" smtClean="0">
                              <a:latin typeface="Cambria Math" pitchFamily="18" charset="0"/>
                              <a:ea typeface="Cambria Math" pitchFamily="18" charset="0"/>
                            </a:rPr>
                            <m:t>4</m:t>
                          </m:r>
                        </m:den>
                      </m:f>
                      <m:r>
                        <a:rPr lang="ru-RU" sz="3200" b="0" i="1" dirty="0" smtClean="0">
                          <a:latin typeface="Cambria Math"/>
                          <a:ea typeface="Cambria Math" pitchFamily="18" charset="0"/>
                        </a:rPr>
                        <m:t>=</m:t>
                      </m:r>
                      <m:f>
                        <m:fPr>
                          <m:ctrlPr>
                            <a:rPr lang="ru-RU" sz="3200" i="1" dirty="0" smtClean="0">
                              <a:latin typeface="Cambria Math"/>
                              <a:ea typeface="Cambria Math" pitchFamily="18" charset="0"/>
                            </a:rPr>
                          </m:ctrlPr>
                        </m:fPr>
                        <m:num>
                          <m:r>
                            <a:rPr lang="ru-RU" sz="3200" b="0" i="1" dirty="0" smtClean="0">
                              <a:latin typeface="Cambria Math" pitchFamily="18" charset="0"/>
                              <a:ea typeface="Cambria Math" pitchFamily="18" charset="0"/>
                            </a:rPr>
                            <m:t>24</m:t>
                          </m:r>
                        </m:num>
                        <m:den>
                          <m:r>
                            <a:rPr lang="ru-RU" sz="3200" b="0" i="1" dirty="0" smtClean="0">
                              <a:latin typeface="Cambria Math" pitchFamily="18" charset="0"/>
                              <a:ea typeface="Cambria Math" pitchFamily="18" charset="0"/>
                            </a:rPr>
                            <m:t>1</m:t>
                          </m:r>
                        </m:den>
                      </m:f>
                      <m:r>
                        <a:rPr lang="ru-RU" sz="3200" b="0" i="1" dirty="0" smtClean="0">
                          <a:latin typeface="Cambria Math" pitchFamily="18" charset="0"/>
                          <a:ea typeface="Cambria Math" pitchFamily="18" charset="0"/>
                        </a:rPr>
                        <m:t>=24</m:t>
                      </m:r>
                    </m:oMath>
                  </a14:m>
                  <a:endParaRPr lang="ru-RU" sz="3200" i="1" dirty="0">
                    <a:latin typeface="Cambria Math" pitchFamily="18" charset="0"/>
                    <a:ea typeface="Cambria Math" pitchFamily="18" charset="0"/>
                  </a:endParaRPr>
                </a:p>
              </p:txBody>
            </p:sp>
          </mc:Choice>
          <mc:Fallback xmlns="">
            <p:sp>
              <p:nvSpPr>
                <p:cNvPr id="3" name="TextBox 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81224" y="1052736"/>
                  <a:ext cx="7704856" cy="788742"/>
                </a:xfrm>
                <a:prstGeom prst="rect">
                  <a:avLst/>
                </a:prstGeom>
                <a:blipFill rotWithShape="1">
                  <a:blip r:embed="rId5"/>
                  <a:stretch>
                    <a:fillRect b="-10000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6" name="Прямая соединительная линия 5"/>
            <p:cNvCxnSpPr/>
            <p:nvPr/>
          </p:nvCxnSpPr>
          <p:spPr>
            <a:xfrm flipV="1">
              <a:off x="3563888" y="1556792"/>
              <a:ext cx="144016" cy="28468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/>
          </p:nvCxnSpPr>
          <p:spPr>
            <a:xfrm flipV="1">
              <a:off x="3347864" y="1052736"/>
              <a:ext cx="216024" cy="28803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TextBox 10"/>
            <p:cNvSpPr txBox="1"/>
            <p:nvPr/>
          </p:nvSpPr>
          <p:spPr>
            <a:xfrm>
              <a:off x="3167844" y="899428"/>
              <a:ext cx="3240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2</a:t>
              </a:r>
              <a:endParaRPr lang="ru-RU" dirty="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707904" y="1628800"/>
              <a:ext cx="4598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1</a:t>
              </a:r>
              <a:endParaRPr lang="ru-RU" dirty="0"/>
            </a:p>
          </p:txBody>
        </p:sp>
      </p:grpSp>
      <p:grpSp>
        <p:nvGrpSpPr>
          <p:cNvPr id="29" name="Группа 28"/>
          <p:cNvGrpSpPr/>
          <p:nvPr/>
        </p:nvGrpSpPr>
        <p:grpSpPr>
          <a:xfrm>
            <a:off x="631677" y="2105944"/>
            <a:ext cx="3306154" cy="1035025"/>
            <a:chOff x="709236" y="2996952"/>
            <a:chExt cx="3541891" cy="1245196"/>
          </a:xfrm>
        </p:grpSpPr>
        <p:graphicFrame>
          <p:nvGraphicFramePr>
            <p:cNvPr id="20" name="Объект 1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44366263"/>
                </p:ext>
              </p:extLst>
            </p:nvPr>
          </p:nvGraphicFramePr>
          <p:xfrm>
            <a:off x="709236" y="3140968"/>
            <a:ext cx="3541891" cy="10081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247" name="Equation" r:id="rId6" imgW="1231560" imgH="393480" progId="Equation.DSMT4">
                    <p:embed/>
                  </p:oleObj>
                </mc:Choice>
                <mc:Fallback>
                  <p:oleObj name="Equation" r:id="rId6" imgW="1231560" imgH="39348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709236" y="3140968"/>
                          <a:ext cx="3541891" cy="100811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cxnSp>
          <p:nvCxnSpPr>
            <p:cNvPr id="22" name="Прямая соединительная линия 21"/>
            <p:cNvCxnSpPr/>
            <p:nvPr/>
          </p:nvCxnSpPr>
          <p:spPr>
            <a:xfrm flipV="1">
              <a:off x="2645600" y="3212976"/>
              <a:ext cx="413488" cy="28803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Прямая соединительная линия 23"/>
            <p:cNvCxnSpPr/>
            <p:nvPr/>
          </p:nvCxnSpPr>
          <p:spPr>
            <a:xfrm flipV="1">
              <a:off x="3093265" y="3250952"/>
              <a:ext cx="413488" cy="28803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Прямая соединительная линия 24"/>
            <p:cNvCxnSpPr/>
            <p:nvPr/>
          </p:nvCxnSpPr>
          <p:spPr>
            <a:xfrm flipV="1">
              <a:off x="2557156" y="3797300"/>
              <a:ext cx="413488" cy="28803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Прямая соединительная линия 25"/>
            <p:cNvCxnSpPr/>
            <p:nvPr/>
          </p:nvCxnSpPr>
          <p:spPr>
            <a:xfrm flipV="1">
              <a:off x="3037232" y="3797300"/>
              <a:ext cx="413488" cy="28803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Box 22"/>
            <p:cNvSpPr txBox="1"/>
            <p:nvPr/>
          </p:nvSpPr>
          <p:spPr>
            <a:xfrm>
              <a:off x="2302996" y="2996952"/>
              <a:ext cx="3967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1</a:t>
              </a:r>
              <a:endParaRPr lang="ru-RU" dirty="0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2348368" y="3872815"/>
              <a:ext cx="5764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1</a:t>
              </a:r>
              <a:endParaRPr lang="ru-RU" dirty="0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3218531" y="3872816"/>
              <a:ext cx="5764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/>
                <a:t>5</a:t>
              </a: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3491880" y="2996952"/>
              <a:ext cx="5764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/>
                <a:t>3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9217" name="TextBox 9216"/>
              <p:cNvSpPr txBox="1"/>
              <p:nvPr/>
            </p:nvSpPr>
            <p:spPr>
              <a:xfrm>
                <a:off x="598589" y="3317614"/>
                <a:ext cx="5261056" cy="7918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0" dirty="0" smtClean="0">
                    <a:latin typeface="Cambria Math" pitchFamily="18" charset="0"/>
                    <a:ea typeface="Cambria Math" pitchFamily="18" charset="0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200" i="1" smtClean="0">
                            <a:latin typeface="Cambria Math"/>
                            <a:ea typeface="Cambria Math" pitchFamily="18" charset="0"/>
                          </a:rPr>
                        </m:ctrlPr>
                      </m:fPr>
                      <m:num>
                        <m:r>
                          <a:rPr lang="en-US" sz="3200" b="0" i="1" smtClean="0">
                            <a:latin typeface="Cambria Math" pitchFamily="18" charset="0"/>
                            <a:ea typeface="Cambria Math" pitchFamily="18" charset="0"/>
                          </a:rPr>
                          <m:t>2</m:t>
                        </m:r>
                      </m:num>
                      <m:den>
                        <m:r>
                          <a:rPr lang="en-US" sz="3200" b="0" i="1" smtClean="0">
                            <a:latin typeface="Cambria Math" pitchFamily="18" charset="0"/>
                            <a:ea typeface="Cambria Math" pitchFamily="18" charset="0"/>
                          </a:rPr>
                          <m:t>5</m:t>
                        </m:r>
                      </m:den>
                    </m:f>
                    <m:r>
                      <a:rPr lang="en-US" sz="3200" b="0" i="1" smtClean="0">
                        <a:latin typeface="Cambria Math" pitchFamily="18" charset="0"/>
                        <a:ea typeface="Cambria Math" pitchFamily="18" charset="0"/>
                      </a:rPr>
                      <m:t>:3=2</m:t>
                    </m:r>
                    <m:f>
                      <m:fPr>
                        <m:ctrlPr>
                          <a:rPr lang="en-US" sz="3200" b="0" i="1" smtClean="0">
                            <a:latin typeface="Cambria Math"/>
                            <a:ea typeface="Cambria Math" pitchFamily="18" charset="0"/>
                          </a:rPr>
                        </m:ctrlPr>
                      </m:fPr>
                      <m:num>
                        <m:r>
                          <a:rPr lang="en-US" sz="3200" b="0" i="1" smtClean="0">
                            <a:latin typeface="Cambria Math" pitchFamily="18" charset="0"/>
                            <a:ea typeface="Cambria Math" pitchFamily="18" charset="0"/>
                          </a:rPr>
                          <m:t>2</m:t>
                        </m:r>
                      </m:num>
                      <m:den>
                        <m:r>
                          <a:rPr lang="en-US" sz="3200" b="0" i="1" smtClean="0">
                            <a:latin typeface="Cambria Math" pitchFamily="18" charset="0"/>
                            <a:ea typeface="Cambria Math" pitchFamily="18" charset="0"/>
                          </a:rPr>
                          <m:t>5</m:t>
                        </m:r>
                      </m:den>
                    </m:f>
                    <m:r>
                      <a:rPr lang="en-US" sz="3200" b="0" i="1" smtClean="0">
                        <a:latin typeface="Cambria Math" pitchFamily="18" charset="0"/>
                        <a:ea typeface="Cambria Math" pitchFamily="18" charset="0"/>
                      </a:rPr>
                      <m:t>:</m:t>
                    </m:r>
                    <m:f>
                      <m:fPr>
                        <m:ctrlPr>
                          <a:rPr lang="en-US" sz="3200" b="0" i="1" smtClean="0">
                            <a:latin typeface="Cambria Math"/>
                            <a:ea typeface="Cambria Math" pitchFamily="18" charset="0"/>
                          </a:rPr>
                        </m:ctrlPr>
                      </m:fPr>
                      <m:num>
                        <m:r>
                          <a:rPr lang="en-US" sz="3200" b="0" i="1" smtClean="0">
                            <a:latin typeface="Cambria Math" pitchFamily="18" charset="0"/>
                            <a:ea typeface="Cambria Math" pitchFamily="18" charset="0"/>
                          </a:rPr>
                          <m:t>3</m:t>
                        </m:r>
                      </m:num>
                      <m:den>
                        <m:r>
                          <a:rPr lang="en-US" sz="3200" b="0" i="1" smtClean="0">
                            <a:latin typeface="Cambria Math" pitchFamily="18" charset="0"/>
                            <a:ea typeface="Cambria Math" pitchFamily="1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3200" i="1" dirty="0" smtClean="0">
                            <a:latin typeface="Cambria Math"/>
                            <a:ea typeface="Cambria Math" pitchFamily="18" charset="0"/>
                          </a:rPr>
                        </m:ctrlPr>
                      </m:fPr>
                      <m:num>
                        <m:r>
                          <a:rPr lang="en-US" sz="3200" b="0" i="1" dirty="0" smtClean="0">
                            <a:latin typeface="Cambria Math" pitchFamily="18" charset="0"/>
                            <a:ea typeface="Cambria Math" pitchFamily="18" charset="0"/>
                          </a:rPr>
                          <m:t>12∙3</m:t>
                        </m:r>
                      </m:num>
                      <m:den>
                        <m:r>
                          <a:rPr lang="en-US" sz="3200" b="0" i="1" dirty="0" smtClean="0">
                            <a:latin typeface="Cambria Math" pitchFamily="18" charset="0"/>
                            <a:ea typeface="Cambria Math" pitchFamily="18" charset="0"/>
                          </a:rPr>
                          <m:t>5∙1</m:t>
                        </m:r>
                      </m:den>
                    </m:f>
                    <m:r>
                      <a:rPr lang="en-US" sz="3200" b="0" i="1" dirty="0" smtClean="0">
                        <a:latin typeface="Cambria Math" pitchFamily="18" charset="0"/>
                        <a:ea typeface="Cambria Math" pitchFamily="18" charset="0"/>
                      </a:rPr>
                      <m:t>=</m:t>
                    </m:r>
                    <m:f>
                      <m:fPr>
                        <m:ctrlPr>
                          <a:rPr lang="en-US" sz="3200" b="0" i="1" dirty="0" smtClean="0">
                            <a:latin typeface="Cambria Math"/>
                            <a:ea typeface="Cambria Math" pitchFamily="18" charset="0"/>
                          </a:rPr>
                        </m:ctrlPr>
                      </m:fPr>
                      <m:num>
                        <m:r>
                          <a:rPr lang="en-US" sz="3200" b="0" i="1" dirty="0" smtClean="0">
                            <a:latin typeface="Cambria Math" pitchFamily="18" charset="0"/>
                            <a:ea typeface="Cambria Math" pitchFamily="18" charset="0"/>
                          </a:rPr>
                          <m:t>36</m:t>
                        </m:r>
                      </m:num>
                      <m:den>
                        <m:r>
                          <a:rPr lang="en-US" sz="3200" b="0" i="1" dirty="0" smtClean="0">
                            <a:latin typeface="Cambria Math" pitchFamily="18" charset="0"/>
                            <a:ea typeface="Cambria Math" pitchFamily="18" charset="0"/>
                          </a:rPr>
                          <m:t>5</m:t>
                        </m:r>
                      </m:den>
                    </m:f>
                    <m:r>
                      <a:rPr lang="en-US" sz="3200" b="0" i="1" dirty="0" smtClean="0">
                        <a:latin typeface="Cambria Math" pitchFamily="18" charset="0"/>
                        <a:ea typeface="Cambria Math" pitchFamily="18" charset="0"/>
                      </a:rPr>
                      <m:t>=7</m:t>
                    </m:r>
                    <m:f>
                      <m:fPr>
                        <m:ctrlPr>
                          <a:rPr lang="en-US" sz="3200" b="0" i="1" dirty="0" smtClean="0">
                            <a:latin typeface="Cambria Math"/>
                            <a:ea typeface="Cambria Math" pitchFamily="18" charset="0"/>
                          </a:rPr>
                        </m:ctrlPr>
                      </m:fPr>
                      <m:num>
                        <m:r>
                          <a:rPr lang="en-US" sz="3200" b="0" i="1" dirty="0" smtClean="0">
                            <a:latin typeface="Cambria Math" pitchFamily="18" charset="0"/>
                            <a:ea typeface="Cambria Math" pitchFamily="18" charset="0"/>
                          </a:rPr>
                          <m:t>1</m:t>
                        </m:r>
                      </m:num>
                      <m:den>
                        <m:r>
                          <a:rPr lang="en-US" sz="3200" b="0" i="1" dirty="0" smtClean="0">
                            <a:latin typeface="Cambria Math" pitchFamily="18" charset="0"/>
                            <a:ea typeface="Cambria Math" pitchFamily="18" charset="0"/>
                          </a:rPr>
                          <m:t>5</m:t>
                        </m:r>
                      </m:den>
                    </m:f>
                  </m:oMath>
                </a14:m>
                <a:endParaRPr lang="ru-RU" sz="3200" dirty="0">
                  <a:latin typeface="Cambria Math" pitchFamily="18" charset="0"/>
                  <a:ea typeface="Cambria Math" pitchFamily="18" charset="0"/>
                </a:endParaRPr>
              </a:p>
            </p:txBody>
          </p:sp>
        </mc:Choice>
        <mc:Fallback xmlns="">
          <p:sp>
            <p:nvSpPr>
              <p:cNvPr id="9217" name="TextBox 92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8589" y="3317614"/>
                <a:ext cx="5261056" cy="791820"/>
              </a:xfrm>
              <a:prstGeom prst="rect">
                <a:avLst/>
              </a:prstGeom>
              <a:blipFill rotWithShape="1">
                <a:blip r:embed="rId8"/>
                <a:stretch>
                  <a:fillRect l="-2665" b="-1000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220" name="TextBox 9219"/>
              <p:cNvSpPr txBox="1"/>
              <p:nvPr/>
            </p:nvSpPr>
            <p:spPr>
              <a:xfrm>
                <a:off x="2355251" y="4133293"/>
                <a:ext cx="5559664" cy="95801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000" b="0" i="1" smtClean="0">
                          <a:latin typeface="Cambria Math"/>
                        </a:rPr>
                        <m:t>3</m:t>
                      </m:r>
                      <m:f>
                        <m:fPr>
                          <m:ctrlPr>
                            <a:rPr lang="ru-RU" sz="30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3000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en-US" sz="3000" b="0" i="1" smtClean="0">
                              <a:latin typeface="Cambria Math"/>
                            </a:rPr>
                            <m:t>2</m:t>
                          </m:r>
                        </m:den>
                      </m:f>
                      <m:r>
                        <a:rPr lang="en-US" sz="3000" b="0" i="1" smtClean="0">
                          <a:latin typeface="Cambria Math"/>
                        </a:rPr>
                        <m:t>:1</m:t>
                      </m:r>
                      <m:f>
                        <m:fPr>
                          <m:ctrlPr>
                            <a:rPr lang="en-US" sz="3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3000" b="0" i="1" smtClean="0">
                              <a:latin typeface="Cambria Math"/>
                            </a:rPr>
                            <m:t>3</m:t>
                          </m:r>
                        </m:num>
                        <m:den>
                          <m:r>
                            <a:rPr lang="en-US" sz="3000" b="0" i="1" smtClean="0">
                              <a:latin typeface="Cambria Math"/>
                            </a:rPr>
                            <m:t>4</m:t>
                          </m:r>
                        </m:den>
                      </m:f>
                      <m:r>
                        <a:rPr lang="en-US" sz="3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3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3000" b="0" i="1" smtClean="0">
                              <a:latin typeface="Cambria Math"/>
                            </a:rPr>
                            <m:t>7</m:t>
                          </m:r>
                        </m:num>
                        <m:den>
                          <m:r>
                            <a:rPr lang="en-US" sz="3000" b="0" i="1" smtClean="0">
                              <a:latin typeface="Cambria Math"/>
                            </a:rPr>
                            <m:t>2</m:t>
                          </m:r>
                        </m:den>
                      </m:f>
                      <m:r>
                        <a:rPr lang="en-US" sz="3000" b="0" i="1" smtClean="0">
                          <a:latin typeface="Cambria Math"/>
                        </a:rPr>
                        <m:t>:</m:t>
                      </m:r>
                      <m:f>
                        <m:fPr>
                          <m:ctrlPr>
                            <a:rPr lang="en-US" sz="3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3000" b="0" i="1" smtClean="0">
                              <a:latin typeface="Cambria Math"/>
                            </a:rPr>
                            <m:t>7</m:t>
                          </m:r>
                        </m:num>
                        <m:den>
                          <m:r>
                            <a:rPr lang="en-US" sz="3000" b="0" i="1" smtClean="0">
                              <a:latin typeface="Cambria Math"/>
                            </a:rPr>
                            <m:t>4</m:t>
                          </m:r>
                        </m:den>
                      </m:f>
                      <m:r>
                        <a:rPr lang="en-US" sz="3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3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3000" b="0" i="1" smtClean="0">
                              <a:latin typeface="Cambria Math"/>
                            </a:rPr>
                            <m:t>7</m:t>
                          </m:r>
                          <m:r>
                            <a:rPr lang="en-US" sz="3000" b="0" i="1" smtClean="0">
                              <a:latin typeface="Cambria Math"/>
                              <a:ea typeface="Cambria Math"/>
                            </a:rPr>
                            <m:t>∙4</m:t>
                          </m:r>
                        </m:num>
                        <m:den>
                          <m:r>
                            <a:rPr lang="en-US" sz="3000" b="0" i="1" smtClean="0">
                              <a:latin typeface="Cambria Math"/>
                            </a:rPr>
                            <m:t>2</m:t>
                          </m:r>
                          <m:r>
                            <a:rPr lang="en-US" sz="3000" b="0" i="1" smtClean="0">
                              <a:latin typeface="Cambria Math"/>
                              <a:ea typeface="Cambria Math"/>
                            </a:rPr>
                            <m:t>∙7</m:t>
                          </m:r>
                        </m:den>
                      </m:f>
                      <m:r>
                        <a:rPr lang="en-US" sz="3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3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3000" b="0" i="1" smtClean="0">
                              <a:latin typeface="Cambria Math"/>
                            </a:rPr>
                            <m:t>4</m:t>
                          </m:r>
                        </m:num>
                        <m:den>
                          <m:r>
                            <a:rPr lang="en-US" sz="3000" b="0" i="1" smtClean="0">
                              <a:latin typeface="Cambria Math"/>
                            </a:rPr>
                            <m:t>2</m:t>
                          </m:r>
                        </m:den>
                      </m:f>
                      <m:r>
                        <a:rPr lang="en-US" sz="3000" b="0" i="1" smtClean="0">
                          <a:latin typeface="Cambria Math"/>
                        </a:rPr>
                        <m:t>=2</m:t>
                      </m:r>
                      <m:f>
                        <m:fPr>
                          <m:ctrlPr>
                            <a:rPr lang="en-US" sz="3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3000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en-US" sz="3000" b="0" i="1" smtClean="0">
                              <a:latin typeface="Cambria Math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ru-RU" sz="3000" dirty="0"/>
              </a:p>
            </p:txBody>
          </p:sp>
        </mc:Choice>
        <mc:Fallback xmlns="">
          <p:sp>
            <p:nvSpPr>
              <p:cNvPr id="9220" name="TextBox 92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55251" y="4133293"/>
                <a:ext cx="5559664" cy="958019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222" name="Прямая соединительная линия 9221"/>
          <p:cNvCxnSpPr/>
          <p:nvPr/>
        </p:nvCxnSpPr>
        <p:spPr>
          <a:xfrm flipV="1">
            <a:off x="2804729" y="301298"/>
            <a:ext cx="385968" cy="256674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9223" name="TextBox 9222"/>
          <p:cNvSpPr txBox="1"/>
          <p:nvPr/>
        </p:nvSpPr>
        <p:spPr>
          <a:xfrm>
            <a:off x="2490732" y="130712"/>
            <a:ext cx="641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13</a:t>
            </a:r>
            <a:endParaRPr lang="ru-RU" dirty="0"/>
          </a:p>
        </p:txBody>
      </p:sp>
      <p:cxnSp>
        <p:nvCxnSpPr>
          <p:cNvPr id="9225" name="Прямая соединительная линия 9224"/>
          <p:cNvCxnSpPr/>
          <p:nvPr/>
        </p:nvCxnSpPr>
        <p:spPr>
          <a:xfrm flipV="1">
            <a:off x="1979712" y="1215336"/>
            <a:ext cx="2236585" cy="811193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226" name="TextBox 9225"/>
              <p:cNvSpPr txBox="1"/>
              <p:nvPr/>
            </p:nvSpPr>
            <p:spPr>
              <a:xfrm>
                <a:off x="4355976" y="1159063"/>
                <a:ext cx="1598515" cy="90178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28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/>
                            </a:rPr>
                            <m:t>6</m:t>
                          </m:r>
                        </m:num>
                        <m:den>
                          <m:r>
                            <a:rPr lang="en-US" sz="2800" b="0" i="1" smtClean="0">
                              <a:latin typeface="Cambria Math"/>
                            </a:rPr>
                            <m:t>5</m:t>
                          </m:r>
                        </m:den>
                      </m:f>
                      <m:r>
                        <a:rPr lang="ru-RU" sz="2800" i="1" smtClean="0">
                          <a:latin typeface="Cambria Math"/>
                          <a:ea typeface="Cambria Math"/>
                        </a:rPr>
                        <m:t>∙</m:t>
                      </m:r>
                      <m:f>
                        <m:fPr>
                          <m:ctrlPr>
                            <a:rPr lang="ru-RU" sz="280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1</m:t>
                          </m:r>
                        </m:num>
                        <m:den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6</m:t>
                          </m:r>
                        </m:den>
                      </m:f>
                      <m:r>
                        <a:rPr lang="en-US" sz="2800" b="0" i="1" smtClean="0"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en-US" sz="28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1</m:t>
                          </m:r>
                        </m:num>
                        <m:den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ru-RU" sz="2800" dirty="0"/>
              </a:p>
            </p:txBody>
          </p:sp>
        </mc:Choice>
        <mc:Fallback xmlns="">
          <p:sp>
            <p:nvSpPr>
              <p:cNvPr id="9226" name="TextBox 92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55976" y="1159063"/>
                <a:ext cx="1598515" cy="901785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228" name="Прямая соединительная линия 9227"/>
          <p:cNvCxnSpPr/>
          <p:nvPr/>
        </p:nvCxnSpPr>
        <p:spPr>
          <a:xfrm flipV="1">
            <a:off x="2119361" y="2105944"/>
            <a:ext cx="319802" cy="25631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9230" name="Прямая соединительная линия 9229"/>
          <p:cNvCxnSpPr/>
          <p:nvPr/>
        </p:nvCxnSpPr>
        <p:spPr>
          <a:xfrm flipV="1">
            <a:off x="2997713" y="2890913"/>
            <a:ext cx="272475" cy="237173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9234" name="TextBox 9233"/>
          <p:cNvSpPr txBox="1"/>
          <p:nvPr/>
        </p:nvSpPr>
        <p:spPr>
          <a:xfrm>
            <a:off x="1907704" y="1988840"/>
            <a:ext cx="1820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5</a:t>
            </a:r>
            <a:endParaRPr lang="ru-RU" dirty="0"/>
          </a:p>
        </p:txBody>
      </p:sp>
      <p:sp>
        <p:nvSpPr>
          <p:cNvPr id="9235" name="TextBox 9234"/>
          <p:cNvSpPr txBox="1"/>
          <p:nvPr/>
        </p:nvSpPr>
        <p:spPr>
          <a:xfrm>
            <a:off x="3126773" y="2924944"/>
            <a:ext cx="3651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</a:t>
            </a:r>
            <a:endParaRPr lang="ru-RU" dirty="0"/>
          </a:p>
        </p:txBody>
      </p:sp>
      <p:cxnSp>
        <p:nvCxnSpPr>
          <p:cNvPr id="9237" name="Прямая соединительная линия 9236"/>
          <p:cNvCxnSpPr>
            <a:stCxn id="9217" idx="2"/>
          </p:cNvCxnSpPr>
          <p:nvPr/>
        </p:nvCxnSpPr>
        <p:spPr>
          <a:xfrm flipV="1">
            <a:off x="3229117" y="3317614"/>
            <a:ext cx="2423003" cy="79182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238" name="TextBox 9237"/>
              <p:cNvSpPr txBox="1"/>
              <p:nvPr/>
            </p:nvSpPr>
            <p:spPr>
              <a:xfrm>
                <a:off x="5724128" y="3357260"/>
                <a:ext cx="2899320" cy="7918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dirty="0" smtClean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2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3200" b="0" i="1" smtClean="0">
                            <a:latin typeface="Cambria Math"/>
                          </a:rPr>
                          <m:t>12 </m:t>
                        </m:r>
                        <m:r>
                          <a:rPr lang="en-US" sz="3200" b="0" i="1" smtClean="0">
                            <a:latin typeface="Cambria Math"/>
                            <a:ea typeface="Cambria Math"/>
                          </a:rPr>
                          <m:t>∙ 1</m:t>
                        </m:r>
                      </m:num>
                      <m:den>
                        <m:r>
                          <a:rPr lang="en-US" sz="3200" b="0" i="1" smtClean="0">
                            <a:latin typeface="Cambria Math"/>
                          </a:rPr>
                          <m:t>5 </m:t>
                        </m:r>
                        <m:r>
                          <a:rPr lang="en-US" sz="3200" b="0" i="1" smtClean="0">
                            <a:latin typeface="Cambria Math"/>
                            <a:ea typeface="Cambria Math"/>
                          </a:rPr>
                          <m:t>∙3</m:t>
                        </m:r>
                      </m:den>
                    </m:f>
                    <m:r>
                      <a:rPr lang="en-US" sz="3200" b="0" i="1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sz="3200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3200" b="0" i="1" smtClean="0">
                            <a:latin typeface="Cambria Math"/>
                          </a:rPr>
                          <m:t>4 </m:t>
                        </m:r>
                        <m:r>
                          <a:rPr lang="en-US" sz="3200" b="0" i="1" smtClean="0">
                            <a:latin typeface="Cambria Math"/>
                            <a:ea typeface="Cambria Math"/>
                          </a:rPr>
                          <m:t>∙1</m:t>
                        </m:r>
                      </m:num>
                      <m:den>
                        <m:r>
                          <a:rPr lang="en-US" sz="3200" b="0" i="1" smtClean="0">
                            <a:latin typeface="Cambria Math"/>
                          </a:rPr>
                          <m:t>5 </m:t>
                        </m:r>
                        <m:r>
                          <a:rPr lang="en-US" sz="3200" b="0" i="1" smtClean="0">
                            <a:latin typeface="Cambria Math"/>
                            <a:ea typeface="Cambria Math"/>
                          </a:rPr>
                          <m:t>∙1</m:t>
                        </m:r>
                      </m:den>
                    </m:f>
                    <m:r>
                      <a:rPr lang="en-US" sz="3200" b="0" i="1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sz="3200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3200" b="0" i="1" smtClean="0">
                            <a:latin typeface="Cambria Math"/>
                          </a:rPr>
                          <m:t>4</m:t>
                        </m:r>
                      </m:num>
                      <m:den>
                        <m:r>
                          <a:rPr lang="en-US" sz="3200" b="0" i="1" smtClean="0">
                            <a:latin typeface="Cambria Math"/>
                          </a:rPr>
                          <m:t>5</m:t>
                        </m:r>
                      </m:den>
                    </m:f>
                  </m:oMath>
                </a14:m>
                <a:endParaRPr lang="ru-RU" sz="3200" dirty="0"/>
              </a:p>
            </p:txBody>
          </p:sp>
        </mc:Choice>
        <mc:Fallback xmlns="">
          <p:sp>
            <p:nvSpPr>
              <p:cNvPr id="9238" name="TextBox 92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24128" y="3357260"/>
                <a:ext cx="2899320" cy="791820"/>
              </a:xfrm>
              <a:prstGeom prst="rect">
                <a:avLst/>
              </a:prstGeom>
              <a:blipFill rotWithShape="1">
                <a:blip r:embed="rId11"/>
                <a:stretch>
                  <a:fillRect l="-5462" b="-1076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240" name="Прямая соединительная линия 9239"/>
          <p:cNvCxnSpPr/>
          <p:nvPr/>
        </p:nvCxnSpPr>
        <p:spPr>
          <a:xfrm flipV="1">
            <a:off x="7308304" y="4293096"/>
            <a:ext cx="432048" cy="684584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9241" name="TextBox 9240"/>
          <p:cNvSpPr txBox="1"/>
          <p:nvPr/>
        </p:nvSpPr>
        <p:spPr>
          <a:xfrm>
            <a:off x="7947121" y="4293096"/>
            <a:ext cx="6441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2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124667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217" grpId="0"/>
      <p:bldP spid="9220" grpId="0"/>
      <p:bldP spid="9223" grpId="0"/>
      <p:bldP spid="9226" grpId="0"/>
      <p:bldP spid="9234" grpId="0"/>
      <p:bldP spid="9235" grpId="0"/>
      <p:bldP spid="9238" grpId="0"/>
      <p:bldP spid="924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4" name="Picture 98" descr="Картинки по запросу береговой ветер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24" y="0"/>
            <a:ext cx="2609850" cy="175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9522" y="116632"/>
            <a:ext cx="7520940" cy="54864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Соотнесите</a:t>
            </a:r>
            <a:endParaRPr lang="ru-RU" b="1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0" name="Таблица 9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49652479"/>
                  </p:ext>
                </p:extLst>
              </p:nvPr>
            </p:nvGraphicFramePr>
            <p:xfrm>
              <a:off x="1619672" y="692696"/>
              <a:ext cx="6192688" cy="4824536"/>
            </p:xfrm>
            <a:graphic>
              <a:graphicData uri="http://schemas.openxmlformats.org/drawingml/2006/table">
                <a:tbl>
                  <a:tblPr firstRow="1" firstCol="1" bandRow="1">
                    <a:tableStyleId>{0505E3EF-67EA-436B-97B2-0124C06EBD24}</a:tableStyleId>
                  </a:tblPr>
                  <a:tblGrid>
                    <a:gridCol w="3095600"/>
                    <a:gridCol w="3097088"/>
                  </a:tblGrid>
                  <a:tr h="936104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2400" b="0" i="1" kern="1200" smtClean="0">
                                        <a:solidFill>
                                          <a:schemeClr val="dk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2400" b="0" i="0" kern="1200">
                                        <a:solidFill>
                                          <a:schemeClr val="dk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2</m:t>
                                    </m:r>
                                  </m:num>
                                  <m:den>
                                    <m:r>
                                      <a:rPr lang="ru-RU" sz="2400" b="0" i="0" kern="1200">
                                        <a:solidFill>
                                          <a:schemeClr val="dk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3</m:t>
                                    </m:r>
                                  </m:den>
                                </m:f>
                                <m:r>
                                  <a:rPr lang="ru-RU" sz="2400" b="0" i="0" kern="1200">
                                    <a:solidFill>
                                      <a:schemeClr val="dk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∙(</m:t>
                                </m:r>
                                <m:f>
                                  <m:fPr>
                                    <m:ctrlPr>
                                      <a:rPr lang="ru-RU" sz="2400" b="0" i="1" kern="1200">
                                        <a:solidFill>
                                          <a:schemeClr val="dk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2400" b="0" i="0" kern="1200">
                                        <a:solidFill>
                                          <a:schemeClr val="dk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ru-RU" sz="2400" b="0" i="0" kern="1200">
                                        <a:solidFill>
                                          <a:schemeClr val="dk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5</m:t>
                                    </m:r>
                                  </m:den>
                                </m:f>
                                <m:r>
                                  <a:rPr lang="ru-RU" sz="2400" b="0" i="0" kern="1200">
                                    <a:solidFill>
                                      <a:schemeClr val="dk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+</m:t>
                                </m:r>
                                <m:f>
                                  <m:fPr>
                                    <m:ctrlPr>
                                      <a:rPr lang="ru-RU" sz="2400" b="0" i="1" kern="1200">
                                        <a:solidFill>
                                          <a:schemeClr val="dk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2400" b="0" i="0" kern="1200">
                                        <a:solidFill>
                                          <a:schemeClr val="dk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3</m:t>
                                    </m:r>
                                  </m:num>
                                  <m:den>
                                    <m:r>
                                      <a:rPr lang="ru-RU" sz="2400" b="0" i="0" kern="1200">
                                        <a:solidFill>
                                          <a:schemeClr val="dk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4</m:t>
                                    </m:r>
                                  </m:den>
                                </m:f>
                                <m:r>
                                  <a:rPr lang="ru-RU" sz="2400" b="0" i="0" kern="1200">
                                    <a:solidFill>
                                      <a:schemeClr val="dk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ru-RU" sz="2400" b="0" i="0" dirty="0">
                            <a:solidFill>
                              <a:srgbClr val="0070C0"/>
                            </a:solidFill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3600" b="0" i="0" kern="1200" dirty="0" smtClean="0">
                              <a:solidFill>
                                <a:schemeClr val="dk1"/>
                              </a:solidFill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4 </a:t>
                          </a:r>
                          <a14:m>
                            <m:oMath xmlns:m="http://schemas.openxmlformats.org/officeDocument/2006/math">
                              <m:r>
                                <a:rPr lang="ru-RU" sz="3600" b="0" i="0" kern="1200">
                                  <a:solidFill>
                                    <a:schemeClr val="dk1"/>
                                  </a:solidFill>
                                  <a:effectLst/>
                                  <a:latin typeface="Times New Roman" pitchFamily="18" charset="0"/>
                                  <a:ea typeface="Calibri"/>
                                  <a:cs typeface="Times New Roman" pitchFamily="18" charset="0"/>
                                </a:rPr>
                                <m:t>∙</m:t>
                              </m:r>
                              <m:r>
                                <a:rPr lang="ru-RU" sz="3600" b="0" i="0" kern="1200">
                                  <a:solidFill>
                                    <a:schemeClr val="dk1"/>
                                  </a:solidFill>
                                  <a:effectLst/>
                                  <a:latin typeface="Times New Roman" pitchFamily="18" charset="0"/>
                                  <a:ea typeface="Calibri"/>
                                  <a:cs typeface="Times New Roman" pitchFamily="18" charset="0"/>
                                </a:rPr>
                                <m:t>𝑎</m:t>
                              </m:r>
                            </m:oMath>
                          </a14:m>
                          <a:endParaRPr lang="ru-RU" sz="3600" b="0" i="0" kern="1200" dirty="0">
                            <a:solidFill>
                              <a:schemeClr val="dk1"/>
                            </a:solidFill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  <a:tr h="936104"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2400" b="0" i="0" kern="1200" dirty="0" smtClean="0">
                              <a:solidFill>
                                <a:schemeClr val="dk1"/>
                              </a:solidFill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Периметр </a:t>
                          </a:r>
                          <a:endParaRPr lang="en-US" sz="2400" b="0" i="0" kern="1200" dirty="0" smtClean="0">
                            <a:solidFill>
                              <a:schemeClr val="dk1"/>
                            </a:solidFill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  <a:p>
                          <a:pPr marL="0" algn="ctr" defTabSz="914400" rtl="0" eaLnBrk="1" latinLnBrk="0" hangingPunct="1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2400" b="0" i="0" kern="1200" dirty="0" smtClean="0">
                              <a:solidFill>
                                <a:schemeClr val="dk1"/>
                              </a:solidFill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квадрата, </a:t>
                          </a:r>
                          <a:r>
                            <a:rPr lang="en-US" sz="2400" b="0" i="0" kern="1200" dirty="0" smtClean="0">
                              <a:solidFill>
                                <a:schemeClr val="dk1"/>
                              </a:solidFill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P</a:t>
                          </a:r>
                          <a:endParaRPr lang="ru-RU" sz="2400" b="0" i="0" kern="1200" dirty="0">
                            <a:solidFill>
                              <a:schemeClr val="dk1"/>
                            </a:solidFill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2400" b="0" i="1" kern="1200" smtClean="0">
                                        <a:solidFill>
                                          <a:schemeClr val="dk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2400" b="0" i="0" kern="1200">
                                        <a:solidFill>
                                          <a:schemeClr val="dk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2</m:t>
                                    </m:r>
                                  </m:num>
                                  <m:den>
                                    <m:r>
                                      <a:rPr lang="ru-RU" sz="2400" b="0" i="0" kern="1200">
                                        <a:solidFill>
                                          <a:schemeClr val="dk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5</m:t>
                                    </m:r>
                                  </m:den>
                                </m:f>
                                <m:r>
                                  <a:rPr lang="ru-RU" sz="2400" b="0" i="0" kern="1200">
                                    <a:solidFill>
                                      <a:schemeClr val="dk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∙</m:t>
                                </m:r>
                                <m:f>
                                  <m:fPr>
                                    <m:ctrlPr>
                                      <a:rPr lang="ru-RU" sz="2400" b="0" i="1" kern="1200">
                                        <a:solidFill>
                                          <a:schemeClr val="dk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2400" b="0" i="0" kern="1200">
                                        <a:solidFill>
                                          <a:schemeClr val="dk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ru-RU" sz="2400" b="0" i="0" kern="1200">
                                        <a:solidFill>
                                          <a:schemeClr val="dk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5</m:t>
                                    </m:r>
                                  </m:den>
                                </m:f>
                                <m:r>
                                  <a:rPr lang="ru-RU" sz="2400" b="0" i="0" kern="1200">
                                    <a:solidFill>
                                      <a:schemeClr val="dk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+</m:t>
                                </m:r>
                                <m:f>
                                  <m:fPr>
                                    <m:ctrlPr>
                                      <a:rPr lang="ru-RU" sz="2400" b="0" i="1" kern="1200">
                                        <a:solidFill>
                                          <a:schemeClr val="dk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2400" b="0" i="0" kern="1200">
                                        <a:solidFill>
                                          <a:schemeClr val="dk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2</m:t>
                                    </m:r>
                                  </m:num>
                                  <m:den>
                                    <m:r>
                                      <a:rPr lang="ru-RU" sz="2400" b="0" i="0" kern="1200">
                                        <a:solidFill>
                                          <a:schemeClr val="dk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5</m:t>
                                    </m:r>
                                  </m:den>
                                </m:f>
                                <m:r>
                                  <a:rPr lang="ru-RU" sz="2400" b="0" i="0" kern="1200">
                                    <a:solidFill>
                                      <a:schemeClr val="dk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∙</m:t>
                                </m:r>
                                <m:f>
                                  <m:fPr>
                                    <m:ctrlPr>
                                      <a:rPr lang="ru-RU" sz="2400" b="0" i="1" kern="1200">
                                        <a:solidFill>
                                          <a:schemeClr val="dk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2400" b="0" i="0" kern="1200">
                                        <a:solidFill>
                                          <a:schemeClr val="dk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3</m:t>
                                    </m:r>
                                  </m:num>
                                  <m:den>
                                    <m:r>
                                      <a:rPr lang="ru-RU" sz="2400" b="0" i="0" kern="1200">
                                        <a:solidFill>
                                          <a:schemeClr val="dk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4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2400" b="0" i="0" dirty="0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  <a:tr h="1008112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3</m:t>
                                    </m:r>
                                  </m:num>
                                  <m:den>
                                    <m: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2</m:t>
                                    </m:r>
                                  </m:den>
                                </m:f>
                                <m:r>
                                  <a:rPr lang="ru-RU" sz="18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∙</m:t>
                                </m:r>
                                <m:f>
                                  <m:f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3</m:t>
                                    </m:r>
                                  </m:num>
                                  <m:den>
                                    <m: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2</m:t>
                                    </m:r>
                                  </m:den>
                                </m:f>
                                <m:r>
                                  <a:rPr lang="ru-RU" sz="18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∙</m:t>
                                </m:r>
                                <m:f>
                                  <m:f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3</m:t>
                                    </m:r>
                                  </m:num>
                                  <m:den>
                                    <m: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2</m:t>
                                    </m:r>
                                  </m:den>
                                </m:f>
                                <m:r>
                                  <a:rPr lang="ru-RU" sz="18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3∙3∙3</m:t>
                                    </m:r>
                                  </m:num>
                                  <m:den>
                                    <m: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2∙2∙2</m:t>
                                    </m:r>
                                  </m:den>
                                </m:f>
                                <m:r>
                                  <a:rPr lang="ru-RU" sz="18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27</m:t>
                                    </m:r>
                                  </m:num>
                                  <m:den>
                                    <m: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8</m:t>
                                    </m:r>
                                  </m:den>
                                </m:f>
                                <m:r>
                                  <a:rPr lang="ru-RU" sz="18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=3</m:t>
                                </m:r>
                                <m:f>
                                  <m:f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3</m:t>
                                    </m:r>
                                  </m:num>
                                  <m:den>
                                    <m: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8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3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20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20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2</m:t>
                                    </m:r>
                                  </m:num>
                                  <m:den>
                                    <m:r>
                                      <a:rPr lang="ru-RU" sz="20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5</m:t>
                                    </m:r>
                                  </m:den>
                                </m:f>
                                <m:r>
                                  <a:rPr lang="ru-RU" sz="20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∙</m:t>
                                </m:r>
                                <m:f>
                                  <m:fPr>
                                    <m:ctrlPr>
                                      <a:rPr lang="ru-RU" sz="20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20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2</m:t>
                                    </m:r>
                                  </m:num>
                                  <m:den>
                                    <m:r>
                                      <a:rPr lang="ru-RU" sz="20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5</m:t>
                                    </m:r>
                                  </m:den>
                                </m:f>
                                <m:r>
                                  <a:rPr lang="ru-RU" sz="20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∙</m:t>
                                </m:r>
                                <m:f>
                                  <m:fPr>
                                    <m:ctrlPr>
                                      <a:rPr lang="ru-RU" sz="20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20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2</m:t>
                                    </m:r>
                                  </m:num>
                                  <m:den>
                                    <m:r>
                                      <a:rPr lang="ru-RU" sz="20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5</m:t>
                                    </m:r>
                                  </m:den>
                                </m:f>
                                <m:r>
                                  <a:rPr lang="ru-RU" sz="20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ru-RU" sz="20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20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2∙2∙2</m:t>
                                    </m:r>
                                  </m:num>
                                  <m:den>
                                    <m:r>
                                      <a:rPr lang="ru-RU" sz="20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5∙5∙5</m:t>
                                    </m:r>
                                  </m:den>
                                </m:f>
                                <m:r>
                                  <a:rPr lang="ru-RU" sz="20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ru-RU" sz="20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20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8</m:t>
                                    </m:r>
                                  </m:num>
                                  <m:den>
                                    <m:r>
                                      <a:rPr lang="ru-RU" sz="20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125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3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</a:tr>
                  <a:tr h="1008112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ru-RU" sz="2800" b="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sSupPr>
                                  <m:e>
                                    <m:r>
                                      <a:rPr lang="ru-RU" sz="2800" b="0" i="0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(</m:t>
                                    </m:r>
                                    <m:f>
                                      <m:fPr>
                                        <m:ctrlPr>
                                          <a:rPr lang="ru-RU" sz="2800" b="0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ru-RU" sz="2800" b="0" i="0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2</m:t>
                                        </m:r>
                                      </m:num>
                                      <m:den>
                                        <m:r>
                                          <a:rPr lang="ru-RU" sz="2800" b="0" i="0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5</m:t>
                                        </m:r>
                                      </m:den>
                                    </m:f>
                                    <m:r>
                                      <a:rPr lang="ru-RU" sz="2800" b="0" i="0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)</m:t>
                                    </m:r>
                                  </m:e>
                                  <m:sup>
                                    <m:r>
                                      <a:rPr lang="ru-RU" sz="2800" b="0" i="0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3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ru-RU" sz="2400" b="0" i="0" dirty="0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2400" b="0" i="0" dirty="0" smtClean="0"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Площадь </a:t>
                          </a:r>
                        </a:p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2400" b="0" i="0" dirty="0" smtClean="0"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квадрата, </a:t>
                          </a:r>
                          <a:r>
                            <a:rPr lang="en-US" sz="2400" b="0" i="0" dirty="0" smtClean="0"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S</a:t>
                          </a:r>
                          <a:endParaRPr lang="ru-RU" sz="2400" b="0" i="0" dirty="0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/>
                    </a:tc>
                  </a:tr>
                  <a:tr h="936104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 kern="1200" smtClean="0">
                                    <a:solidFill>
                                      <a:schemeClr val="dk1"/>
                                    </a:solidFill>
                                    <a:effectLst/>
                                    <a:latin typeface="+mn-lt"/>
                                    <a:ea typeface="+mn-ea"/>
                                    <a:cs typeface="+mn-cs"/>
                                  </a:rPr>
                                  <m:t>𝑎</m:t>
                                </m:r>
                                <m:r>
                                  <a:rPr lang="en-US" sz="1800" b="1" i="1" kern="1200" smtClean="0">
                                    <a:solidFill>
                                      <a:schemeClr val="dk1"/>
                                    </a:solidFill>
                                    <a:effectLst/>
                                    <a:latin typeface="+mn-lt"/>
                                    <a:ea typeface="+mn-ea"/>
                                    <a:cs typeface="+mn-cs"/>
                                  </a:rPr>
                                  <m:t>∙</m:t>
                                </m:r>
                                <m:r>
                                  <a:rPr lang="en-US" sz="1800" b="1" i="1" kern="1200" smtClean="0">
                                    <a:solidFill>
                                      <a:schemeClr val="dk1"/>
                                    </a:solidFill>
                                    <a:effectLst/>
                                    <a:latin typeface="+mn-lt"/>
                                    <a:ea typeface="+mn-ea"/>
                                    <a:cs typeface="+mn-cs"/>
                                  </a:rPr>
                                  <m:t>𝑎</m:t>
                                </m:r>
                                <m:r>
                                  <a:rPr lang="en-US" sz="1800" b="1" i="1" kern="1200" smtClean="0">
                                    <a:solidFill>
                                      <a:schemeClr val="dk1"/>
                                    </a:solidFill>
                                    <a:effectLst/>
                                    <a:latin typeface="+mn-lt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sSup>
                                  <m:sSupPr>
                                    <m:ctrlPr>
                                      <a:rPr lang="ru-RU" sz="1800" b="1" i="1" kern="1200">
                                        <a:solidFill>
                                          <a:schemeClr val="dk1"/>
                                        </a:solidFill>
                                        <a:effectLst/>
                                        <a:latin typeface="+mn-lt"/>
                                        <a:ea typeface="+mn-ea"/>
                                        <a:cs typeface="+mn-cs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800" b="1" i="1" kern="1200">
                                        <a:solidFill>
                                          <a:schemeClr val="dk1"/>
                                        </a:solidFill>
                                        <a:effectLst/>
                                        <a:latin typeface="+mn-lt"/>
                                        <a:ea typeface="+mn-ea"/>
                                        <a:cs typeface="+mn-cs"/>
                                      </a:rPr>
                                      <m:t>𝑎</m:t>
                                    </m:r>
                                  </m:e>
                                  <m:sup>
                                    <m:r>
                                      <a:rPr lang="en-US" sz="1800" b="1" i="1" kern="1200">
                                        <a:solidFill>
                                          <a:schemeClr val="dk1"/>
                                        </a:solidFill>
                                        <a:effectLst/>
                                        <a:latin typeface="+mn-lt"/>
                                        <a:ea typeface="+mn-ea"/>
                                        <a:cs typeface="+mn-cs"/>
                                      </a:rPr>
                                      <m:t>2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ru-RU" sz="2400" b="0" i="0" dirty="0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ru-RU" sz="2400" b="0" i="1" smtClean="0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sSupPr>
                                  <m:e>
                                    <m:r>
                                      <a:rPr lang="ru-RU" sz="2400" b="0" i="0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(</m:t>
                                    </m:r>
                                    <m:f>
                                      <m:fPr>
                                        <m:ctrlPr>
                                          <a:rPr lang="ru-RU" sz="2400" b="0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ru-RU" sz="2400" b="0" i="0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3</m:t>
                                        </m:r>
                                      </m:num>
                                      <m:den>
                                        <m:r>
                                          <a:rPr lang="ru-RU" sz="2400" b="0" i="0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2</m:t>
                                        </m:r>
                                      </m:den>
                                    </m:f>
                                    <m:r>
                                      <a:rPr lang="ru-RU" sz="2400" b="0" i="0" spc="-300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)</m:t>
                                    </m:r>
                                  </m:e>
                                  <m:sup>
                                    <m:r>
                                      <a:rPr lang="ru-RU" sz="2400" b="0" i="0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3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ru-RU" sz="2400" b="0" i="0" dirty="0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10" name="Таблица 9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49652479"/>
                  </p:ext>
                </p:extLst>
              </p:nvPr>
            </p:nvGraphicFramePr>
            <p:xfrm>
              <a:off x="1619672" y="692696"/>
              <a:ext cx="6192688" cy="4824536"/>
            </p:xfrm>
            <a:graphic>
              <a:graphicData uri="http://schemas.openxmlformats.org/drawingml/2006/table">
                <a:tbl>
                  <a:tblPr firstRow="1" firstCol="1" bandRow="1">
                    <a:tableStyleId>{0505E3EF-67EA-436B-97B2-0124C06EBD24}</a:tableStyleId>
                  </a:tblPr>
                  <a:tblGrid>
                    <a:gridCol w="3095600"/>
                    <a:gridCol w="3097088"/>
                  </a:tblGrid>
                  <a:tr h="936104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blipFill rotWithShape="1">
                          <a:blip r:embed="rId4"/>
                          <a:stretch>
                            <a:fillRect l="-197" t="-11765" r="-100000" b="-41764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blipFill rotWithShape="1">
                          <a:blip r:embed="rId4"/>
                          <a:stretch>
                            <a:fillRect l="-100197" t="-11765" b="-417647"/>
                          </a:stretch>
                        </a:blipFill>
                      </a:tcPr>
                    </a:tc>
                  </a:tr>
                  <a:tr h="936104"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2400" b="0" i="0" kern="1200" dirty="0" smtClean="0">
                              <a:solidFill>
                                <a:schemeClr val="dk1"/>
                              </a:solidFill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Периметр </a:t>
                          </a:r>
                          <a:endParaRPr lang="en-US" sz="2400" b="0" i="0" kern="1200" dirty="0" smtClean="0">
                            <a:solidFill>
                              <a:schemeClr val="dk1"/>
                            </a:solidFill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  <a:p>
                          <a:pPr marL="0" algn="ctr" defTabSz="914400" rtl="0" eaLnBrk="1" latinLnBrk="0" hangingPunct="1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2400" b="0" i="0" kern="1200" dirty="0" smtClean="0">
                              <a:solidFill>
                                <a:schemeClr val="dk1"/>
                              </a:solidFill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квадрата, </a:t>
                          </a:r>
                          <a:r>
                            <a:rPr lang="en-US" sz="2400" b="0" i="0" kern="1200" dirty="0" smtClean="0">
                              <a:solidFill>
                                <a:schemeClr val="dk1"/>
                              </a:solidFill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P</a:t>
                          </a:r>
                          <a:endParaRPr lang="ru-RU" sz="2400" b="0" i="0" kern="1200" dirty="0">
                            <a:solidFill>
                              <a:schemeClr val="dk1"/>
                            </a:solidFill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blipFill rotWithShape="1">
                          <a:blip r:embed="rId4"/>
                          <a:stretch>
                            <a:fillRect l="-100197" t="-111039" b="-314935"/>
                          </a:stretch>
                        </a:blipFill>
                      </a:tcPr>
                    </a:tc>
                  </a:tr>
                  <a:tr h="1008112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blipFill rotWithShape="1">
                          <a:blip r:embed="rId4"/>
                          <a:stretch>
                            <a:fillRect l="-197" t="-196970" r="-100000" b="-19393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blipFill rotWithShape="1">
                          <a:blip r:embed="rId4"/>
                          <a:stretch>
                            <a:fillRect l="-100197" t="-196970" b="-193939"/>
                          </a:stretch>
                        </a:blipFill>
                      </a:tcPr>
                    </a:tc>
                  </a:tr>
                  <a:tr h="1008112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blipFill rotWithShape="1">
                          <a:blip r:embed="rId4"/>
                          <a:stretch>
                            <a:fillRect l="-197" t="-295181" r="-100000" b="-9277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2400" b="0" i="0" dirty="0" smtClean="0"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Площадь </a:t>
                          </a:r>
                        </a:p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2400" b="0" i="0" dirty="0" smtClean="0"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квадрата, </a:t>
                          </a:r>
                          <a:r>
                            <a:rPr lang="en-US" sz="2400" b="0" i="0" dirty="0" smtClean="0"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S</a:t>
                          </a:r>
                          <a:endParaRPr lang="ru-RU" sz="2400" b="0" i="0" dirty="0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/>
                    </a:tc>
                  </a:tr>
                  <a:tr h="936104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blipFill rotWithShape="1">
                          <a:blip r:embed="rId4"/>
                          <a:stretch>
                            <a:fillRect l="-197" t="-428758" r="-100000" b="-6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blipFill rotWithShape="1">
                          <a:blip r:embed="rId4"/>
                          <a:stretch>
                            <a:fillRect l="-100197" t="-428758" b="-654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cxnSp>
        <p:nvCxnSpPr>
          <p:cNvPr id="22" name="Прямая соединительная линия 21"/>
          <p:cNvCxnSpPr/>
          <p:nvPr/>
        </p:nvCxnSpPr>
        <p:spPr>
          <a:xfrm flipV="1">
            <a:off x="4499992" y="1340768"/>
            <a:ext cx="465032" cy="792088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flipV="1">
            <a:off x="4225432" y="4005064"/>
            <a:ext cx="1210664" cy="864096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flipV="1">
            <a:off x="4336464" y="3408809"/>
            <a:ext cx="628560" cy="918567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4139952" y="3356992"/>
            <a:ext cx="1296144" cy="1807716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4139952" y="1277974"/>
            <a:ext cx="1080120" cy="800905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81110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 descr="http://www.ekskursiivmeksike.ru/wp-content/uploads/2014/11/%D0%9A%D0%BE%D1%81%D1%83%D0%BC%D0%B5%D0%BB%D1%8C.-%D0%9F%D0%BE%D0%B3%D1%80%D1%83%D0%B6%D0%B5%D0%BD%D0%B8%D0%B5-%D1%81-%D0%B0%D0%BA%D0%B2%D0%B0%D0%BB%D0%B0%D0%BD%D0%B3%D0%BE%D0%BC.-%D0%9C%D0%B5%D0%BA%D1%81%D0%B8%D0%BA%D0%B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6093"/>
            <a:ext cx="9252520" cy="6942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436096" y="3731548"/>
            <a:ext cx="343782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bg1"/>
                </a:solidFill>
              </a:rPr>
              <a:t>Счастливого плавания</a:t>
            </a:r>
            <a:endParaRPr lang="ru-RU" sz="4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1745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www.inokean.ru/images/tihiy/koral/20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ass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75091" cy="70284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TextBox 2"/>
              <p:cNvSpPr txBox="1"/>
              <p:nvPr/>
            </p:nvSpPr>
            <p:spPr>
              <a:xfrm>
                <a:off x="395536" y="476672"/>
                <a:ext cx="1124026" cy="149508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800" b="0" i="1" smtClean="0">
                          <a:solidFill>
                            <a:schemeClr val="bg1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m:t>7</m:t>
                      </m:r>
                      <m:f>
                        <m:fPr>
                          <m:ctrlPr>
                            <a:rPr lang="en-US" sz="4800" b="0" i="1" smtClean="0">
                              <a:solidFill>
                                <a:schemeClr val="bg1"/>
                              </a:solidFill>
                              <a:latin typeface="Cambria Math" pitchFamily="18" charset="0"/>
                              <a:ea typeface="Cambria Math" pitchFamily="18" charset="0"/>
                            </a:rPr>
                          </m:ctrlPr>
                        </m:fPr>
                        <m:num>
                          <m:r>
                            <a:rPr lang="en-US" sz="4800" b="0" i="1" smtClean="0">
                              <a:solidFill>
                                <a:schemeClr val="bg1"/>
                              </a:solidFill>
                              <a:latin typeface="Cambria Math" pitchFamily="18" charset="0"/>
                              <a:ea typeface="Cambria Math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US" sz="4800" b="0" i="1" smtClean="0">
                              <a:solidFill>
                                <a:schemeClr val="bg1"/>
                              </a:solidFill>
                              <a:latin typeface="Cambria Math" pitchFamily="18" charset="0"/>
                              <a:ea typeface="Cambria Math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ru-RU" sz="4800" dirty="0">
                  <a:solidFill>
                    <a:schemeClr val="bg1"/>
                  </a:solidFill>
                  <a:latin typeface="Cambria Math" pitchFamily="18" charset="0"/>
                  <a:ea typeface="Cambria Math" pitchFamily="18" charset="0"/>
                </a:endParaRPr>
              </a:p>
            </p:txBody>
          </p:sp>
        </mc:Choice>
        <mc:Fallback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6" y="476672"/>
                <a:ext cx="1124026" cy="1495089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TextBox 3"/>
              <p:cNvSpPr txBox="1"/>
              <p:nvPr/>
            </p:nvSpPr>
            <p:spPr>
              <a:xfrm>
                <a:off x="1475656" y="764785"/>
                <a:ext cx="1842171" cy="115204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4800" dirty="0" smtClean="0">
                    <a:solidFill>
                      <a:schemeClr val="bg1"/>
                    </a:solidFill>
                    <a:latin typeface="Cambria Math" pitchFamily="18" charset="0"/>
                    <a:ea typeface="Cambria Math" pitchFamily="18" charset="0"/>
                  </a:rPr>
                  <a:t>=7 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800" i="1" smtClean="0">
                            <a:solidFill>
                              <a:schemeClr val="bg1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</m:ctrlPr>
                      </m:fPr>
                      <m:num>
                        <m:r>
                          <a:rPr lang="en-US" sz="4800" b="0" i="1" smtClean="0">
                            <a:solidFill>
                              <a:schemeClr val="bg1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5</m:t>
                        </m:r>
                      </m:num>
                      <m:den>
                        <m:r>
                          <a:rPr lang="en-US" sz="4800" b="0" i="1" smtClean="0">
                            <a:solidFill>
                              <a:schemeClr val="bg1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6</m:t>
                        </m:r>
                      </m:den>
                    </m:f>
                  </m:oMath>
                </a14:m>
                <a:endParaRPr lang="ru-RU" sz="4800" dirty="0">
                  <a:solidFill>
                    <a:schemeClr val="bg1"/>
                  </a:solidFill>
                  <a:latin typeface="Cambria Math" pitchFamily="18" charset="0"/>
                  <a:ea typeface="Cambria Math" pitchFamily="18" charset="0"/>
                </a:endParaRPr>
              </a:p>
            </p:txBody>
          </p:sp>
        </mc:Choice>
        <mc:Fallback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75656" y="764785"/>
                <a:ext cx="1842171" cy="1152047"/>
              </a:xfrm>
              <a:prstGeom prst="rect">
                <a:avLst/>
              </a:prstGeom>
              <a:blipFill rotWithShape="1">
                <a:blip r:embed="rId5"/>
                <a:stretch>
                  <a:fillRect l="-14901" r="-331" b="-1216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Прямоугольник 5"/>
              <p:cNvSpPr/>
              <p:nvPr/>
            </p:nvSpPr>
            <p:spPr>
              <a:xfrm>
                <a:off x="4599584" y="496549"/>
                <a:ext cx="1124026" cy="147521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4800" i="1" smtClean="0">
                          <a:solidFill>
                            <a:schemeClr val="bg1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m:t>1</m:t>
                      </m:r>
                      <m:f>
                        <m:fPr>
                          <m:ctrlPr>
                            <a:rPr lang="ru-RU" sz="4800" i="1">
                              <a:solidFill>
                                <a:schemeClr val="bg1"/>
                              </a:solidFill>
                              <a:latin typeface="Cambria Math" pitchFamily="18" charset="0"/>
                              <a:ea typeface="Cambria Math" pitchFamily="18" charset="0"/>
                            </a:rPr>
                          </m:ctrlPr>
                        </m:fPr>
                        <m:num>
                          <m:r>
                            <a:rPr lang="ru-RU" sz="4800" i="1">
                              <a:solidFill>
                                <a:schemeClr val="bg1"/>
                              </a:solidFill>
                              <a:latin typeface="Cambria Math" pitchFamily="18" charset="0"/>
                              <a:ea typeface="Cambria Math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ru-RU" sz="4800" i="1">
                              <a:solidFill>
                                <a:schemeClr val="bg1"/>
                              </a:solidFill>
                              <a:latin typeface="Cambria Math" pitchFamily="18" charset="0"/>
                              <a:ea typeface="Cambria Math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ru-RU" sz="4800" dirty="0">
                  <a:solidFill>
                    <a:schemeClr val="bg1"/>
                  </a:solidFill>
                  <a:latin typeface="Cambria Math" pitchFamily="18" charset="0"/>
                  <a:ea typeface="Cambria Math" pitchFamily="18" charset="0"/>
                </a:endParaRPr>
              </a:p>
            </p:txBody>
          </p:sp>
        </mc:Choice>
        <mc:Fallback>
          <p:sp>
            <p:nvSpPr>
              <p:cNvPr id="6" name="Прямоугольник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99584" y="496549"/>
                <a:ext cx="1124026" cy="1475212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Прямоугольник 6"/>
              <p:cNvSpPr/>
              <p:nvPr/>
            </p:nvSpPr>
            <p:spPr>
              <a:xfrm>
                <a:off x="5580112" y="513628"/>
                <a:ext cx="2386102" cy="147521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4800" i="1">
                          <a:solidFill>
                            <a:schemeClr val="bg1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m:t>=1+</m:t>
                      </m:r>
                      <m:f>
                        <m:fPr>
                          <m:ctrlPr>
                            <a:rPr lang="ru-RU" sz="4800" i="1">
                              <a:solidFill>
                                <a:schemeClr val="bg1"/>
                              </a:solidFill>
                              <a:latin typeface="Cambria Math" pitchFamily="18" charset="0"/>
                              <a:ea typeface="Cambria Math" pitchFamily="18" charset="0"/>
                            </a:rPr>
                          </m:ctrlPr>
                        </m:fPr>
                        <m:num>
                          <m:r>
                            <a:rPr lang="ru-RU" sz="4800" i="1">
                              <a:solidFill>
                                <a:schemeClr val="bg1"/>
                              </a:solidFill>
                              <a:latin typeface="Cambria Math" pitchFamily="18" charset="0"/>
                              <a:ea typeface="Cambria Math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ru-RU" sz="4800" i="1">
                              <a:solidFill>
                                <a:schemeClr val="bg1"/>
                              </a:solidFill>
                              <a:latin typeface="Cambria Math" pitchFamily="18" charset="0"/>
                              <a:ea typeface="Cambria Math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ru-RU" sz="4800" dirty="0">
                  <a:solidFill>
                    <a:schemeClr val="bg1"/>
                  </a:solidFill>
                  <a:latin typeface="Cambria Math" pitchFamily="18" charset="0"/>
                  <a:ea typeface="Cambria Math" pitchFamily="18" charset="0"/>
                </a:endParaRPr>
              </a:p>
            </p:txBody>
          </p:sp>
        </mc:Choice>
        <mc:Fallback>
          <p:sp>
            <p:nvSpPr>
              <p:cNvPr id="7" name="Прямоугольник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80112" y="513628"/>
                <a:ext cx="2386102" cy="1475212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48832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Углы">
  <a:themeElements>
    <a:clrScheme name="Углы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Углы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Углы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2373</TotalTime>
  <Words>794</Words>
  <Application>Microsoft Office PowerPoint</Application>
  <PresentationFormat>Экран (4:3)</PresentationFormat>
  <Paragraphs>109</Paragraphs>
  <Slides>21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21</vt:i4>
      </vt:variant>
    </vt:vector>
  </HeadingPairs>
  <TitlesOfParts>
    <vt:vector size="24" baseType="lpstr">
      <vt:lpstr>Углы</vt:lpstr>
      <vt:lpstr>Equation</vt:lpstr>
      <vt:lpstr>MathType 6.0 Equation</vt:lpstr>
      <vt:lpstr>Презентация PowerPoint</vt:lpstr>
      <vt:lpstr>Презентация PowerPoint</vt:lpstr>
      <vt:lpstr>Презентация PowerPoint</vt:lpstr>
      <vt:lpstr>Чему мы должны учиться?</vt:lpstr>
      <vt:lpstr>Презентация PowerPoint</vt:lpstr>
      <vt:lpstr>Найдите ошибку</vt:lpstr>
      <vt:lpstr>Соотнесите</vt:lpstr>
      <vt:lpstr>Презентация PowerPoint</vt:lpstr>
      <vt:lpstr>Презентация PowerPoint</vt:lpstr>
      <vt:lpstr>Презентация PowerPoint</vt:lpstr>
      <vt:lpstr>Презентация PowerPoint</vt:lpstr>
      <vt:lpstr>Чтобы умножить смешанную дробь на натуральное число, нужно смешанную дробь перевести в неправильную, а потом ее числитель умножить на это число, а знаменатель оставить прежним и выделить целую часть.  Чтобы умножить смешанную дробь на натуральное число, нужно целую часть умножить на это число, а потом числитель дробной части умножить на это число, а знаменатель оставить прежним и полученные результаты сложить. 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RWI</dc:creator>
  <cp:lastModifiedBy>RWI</cp:lastModifiedBy>
  <cp:revision>75</cp:revision>
  <dcterms:created xsi:type="dcterms:W3CDTF">2016-04-10T12:17:43Z</dcterms:created>
  <dcterms:modified xsi:type="dcterms:W3CDTF">2016-05-12T18:45:55Z</dcterms:modified>
</cp:coreProperties>
</file>