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258" r:id="rId4"/>
    <p:sldId id="271" r:id="rId5"/>
    <p:sldId id="259" r:id="rId6"/>
    <p:sldId id="260" r:id="rId7"/>
    <p:sldId id="262" r:id="rId8"/>
    <p:sldId id="263" r:id="rId9"/>
    <p:sldId id="272" r:id="rId10"/>
    <p:sldId id="270" r:id="rId11"/>
    <p:sldId id="268" r:id="rId12"/>
    <p:sldId id="264" r:id="rId13"/>
    <p:sldId id="266" r:id="rId14"/>
    <p:sldId id="273" r:id="rId15"/>
    <p:sldId id="275" r:id="rId16"/>
    <p:sldId id="267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bizcase.ru/company/blog/programmist-1c-v-shtate-plyusy-i-minusy/" TargetMode="External"/><Relationship Id="rId13" Type="http://schemas.openxmlformats.org/officeDocument/2006/relationships/hyperlink" Target="https://mymedrus.ru/&#1085;&#1072;&#1079;&#1074;&#1072;&#1085;&#1080;&#1103;-&#1092;&#1088;&#1072;&#1085;&#1094;&#1091;&#1079;&#1089;&#1082;&#1080;&#1093;-&#1073;&#1083;&#1102;&#1076;-&#1085;&#1072;-&#1088;&#1091;&#1089;&#1089;&#1082;&#1086;&#1084;/" TargetMode="External"/><Relationship Id="rId3" Type="http://schemas.openxmlformats.org/officeDocument/2006/relationships/hyperlink" Target="https://www.sites.google.com/site/sajtpsihologapoproforientacii/znacenie-vnimania-i-pamati-v-professionalnoj-deatelnosti" TargetMode="External"/><Relationship Id="rId7" Type="http://schemas.openxmlformats.org/officeDocument/2006/relationships/hyperlink" Target="https://pickimage.ru/detskie-risunki/profession/letchik/" TargetMode="External"/><Relationship Id="rId12" Type="http://schemas.openxmlformats.org/officeDocument/2006/relationships/hyperlink" Target="https://ru.dreamstime.com/illustration/&#1082;&#1086;&#1085;&#1090;&#1088;&#1086;&#1083;&#1077;&#1088;.html?pg=22" TargetMode="External"/><Relationship Id="rId2" Type="http://schemas.openxmlformats.org/officeDocument/2006/relationships/hyperlink" Target="https://pandia.ru/text/79/100/75440.ph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abazavr.ru/prezentaciya-uchitelnica-s-ukazkoj-u-doski.php" TargetMode="External"/><Relationship Id="rId11" Type="http://schemas.openxmlformats.org/officeDocument/2006/relationships/hyperlink" Target="https://www.freepng.ru/png-3kdygh/" TargetMode="External"/><Relationship Id="rId5" Type="http://schemas.openxmlformats.org/officeDocument/2006/relationships/hyperlink" Target="https://www.pngwing.com/ru/free-png-xfihg" TargetMode="External"/><Relationship Id="rId10" Type="http://schemas.openxmlformats.org/officeDocument/2006/relationships/hyperlink" Target="https://img.clipartlook.com/black-white-waiter-clipart-waiter-clipart-550_400.jpg" TargetMode="External"/><Relationship Id="rId4" Type="http://schemas.openxmlformats.org/officeDocument/2006/relationships/hyperlink" Target="https://pochit.ru/pshologiya/29604/index.html" TargetMode="External"/><Relationship Id="rId9" Type="http://schemas.openxmlformats.org/officeDocument/2006/relationships/hyperlink" Target="https://printonic.ru/kartinki/obshchestvo/professii/voditel/item-8272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6552728" cy="1080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какой ноги вы сегодня встали?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1484784"/>
            <a:ext cx="6552728" cy="1080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Сколько человек вы встретили по дороге в школу?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636912"/>
            <a:ext cx="6552728" cy="1080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Сколько ступенек при входе в школу?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3789040"/>
            <a:ext cx="6552728" cy="1080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вчера кушали на завтрак?</a:t>
            </a: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4941168"/>
            <a:ext cx="6552728" cy="1080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Какого числа началась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четверть?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d2d0ab1da438563ce933984a500f3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9752" y="2420888"/>
            <a:ext cx="4536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Назову тебя по имени…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88640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d9e90f0c73c8bd92a3d85b32cba8334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588224" y="332656"/>
            <a:ext cx="2014732" cy="3121158"/>
          </a:xfrm>
        </p:spPr>
      </p:pic>
      <p:pic>
        <p:nvPicPr>
          <p:cNvPr id="5" name="Рисунок 4" descr="png-transparent-teacher-cartoon-school-teacher-fictional-character-shoe-gir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852333" cy="3429001"/>
          </a:xfrm>
          <a:prstGeom prst="rect">
            <a:avLst/>
          </a:prstGeom>
        </p:spPr>
      </p:pic>
      <p:pic>
        <p:nvPicPr>
          <p:cNvPr id="6" name="Рисунок 5" descr="letchik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1700808"/>
            <a:ext cx="1911894" cy="3140968"/>
          </a:xfrm>
          <a:prstGeom prst="rect">
            <a:avLst/>
          </a:prstGeom>
        </p:spPr>
      </p:pic>
      <p:pic>
        <p:nvPicPr>
          <p:cNvPr id="7" name="Рисунок 6" descr="img_5710ad4b164f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404664"/>
            <a:ext cx="2991779" cy="2708920"/>
          </a:xfrm>
          <a:prstGeom prst="rect">
            <a:avLst/>
          </a:prstGeom>
        </p:spPr>
      </p:pic>
      <p:pic>
        <p:nvPicPr>
          <p:cNvPr id="8" name="Рисунок 7" descr="Animation-for-Web-Designer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756770"/>
            <a:ext cx="3019732" cy="2101230"/>
          </a:xfrm>
          <a:prstGeom prst="rect">
            <a:avLst/>
          </a:prstGeom>
        </p:spPr>
      </p:pic>
      <p:pic>
        <p:nvPicPr>
          <p:cNvPr id="9" name="Рисунок 8" descr="157190426233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68144" y="3789040"/>
            <a:ext cx="2343917" cy="2743206"/>
          </a:xfrm>
          <a:prstGeom prst="rect">
            <a:avLst/>
          </a:prstGeom>
        </p:spPr>
      </p:pic>
      <p:pic>
        <p:nvPicPr>
          <p:cNvPr id="10" name="Рисунок 9" descr="kisspng-waiter-stock-photography-vector-graphics-royalty-f-5ce1c61dac9a95.787775871558300189707.jpg"/>
          <p:cNvPicPr>
            <a:picLocks noChangeAspect="1"/>
          </p:cNvPicPr>
          <p:nvPr/>
        </p:nvPicPr>
        <p:blipFill>
          <a:blip r:embed="rId8" cstate="print"/>
          <a:srcRect l="28534" r="22860"/>
          <a:stretch>
            <a:fillRect/>
          </a:stretch>
        </p:blipFill>
        <p:spPr>
          <a:xfrm>
            <a:off x="3635896" y="3356992"/>
            <a:ext cx="1914436" cy="35010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>
            <a:off x="323528" y="548680"/>
            <a:ext cx="7632848" cy="1728192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 может быть непроизвольны и произвольным.</a:t>
            </a:r>
          </a:p>
          <a:p>
            <a: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Непроизвольное</a:t>
            </a:r>
            <a:r>
              <a:rPr lang="ru-RU" sz="2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Внимание без усилий</a:t>
            </a:r>
          </a:p>
          <a:p>
            <a: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Произвольное 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Внимание с волевым усилием.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5" name="Загнутый угол 4"/>
          <p:cNvSpPr/>
          <p:nvPr/>
        </p:nvSpPr>
        <p:spPr>
          <a:xfrm>
            <a:off x="683568" y="2420888"/>
            <a:ext cx="7992888" cy="1395536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 внимания приводят к ошибкам в работе.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Основной недостаток внимания – рассеянность.</a:t>
            </a:r>
          </a:p>
          <a:p>
            <a:pPr algn="ctr"/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251520" y="4005064"/>
            <a:ext cx="7704856" cy="2376264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ЛЕТЧИКИ, АВИАДИСПЕТЧЕРЫ, МАШИНИСТЫ, ВОДИТЕЛИ, ОПЕРАТОРЫ ПРОИЗВОДСТВ, связанных с повышенной ответственностью, перед выходом и на рабочее место проходят медицинскую экспертизу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7467600" cy="4873625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Загнутый угол 4"/>
          <p:cNvSpPr/>
          <p:nvPr/>
        </p:nvSpPr>
        <p:spPr>
          <a:xfrm>
            <a:off x="3995936" y="1412776"/>
            <a:ext cx="4572032" cy="4824536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Виды памяти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Зрительная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Слуховая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Осязательная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Обонятельная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Вкусовая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Словесно – логическая </a:t>
            </a:r>
          </a:p>
          <a:p>
            <a:pPr algn="ctr"/>
            <a:endParaRPr lang="ru-RU" dirty="0"/>
          </a:p>
        </p:txBody>
      </p:sp>
      <p:sp>
        <p:nvSpPr>
          <p:cNvPr id="6" name="Загнутый угол 5"/>
          <p:cNvSpPr/>
          <p:nvPr/>
        </p:nvSpPr>
        <p:spPr>
          <a:xfrm>
            <a:off x="395536" y="692696"/>
            <a:ext cx="3240360" cy="4022188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Внимание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Непроизвольное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Произвольное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4294967295"/>
          </p:nvPr>
        </p:nvSpPr>
        <p:spPr>
          <a:xfrm>
            <a:off x="0" y="4365104"/>
            <a:ext cx="7467600" cy="2108721"/>
          </a:xfrm>
        </p:spPr>
        <p:txBody>
          <a:bodyPr>
            <a:normAutofit/>
          </a:bodyPr>
          <a:lstStyle/>
          <a:p>
            <a:pPr lvl="1">
              <a:buNone/>
            </a:pPr>
            <a:endParaRPr lang="ru-RU" sz="2000" dirty="0" smtClean="0"/>
          </a:p>
        </p:txBody>
      </p:sp>
      <p:sp>
        <p:nvSpPr>
          <p:cNvPr id="5" name="Овал 4"/>
          <p:cNvSpPr/>
          <p:nvPr/>
        </p:nvSpPr>
        <p:spPr>
          <a:xfrm>
            <a:off x="611560" y="188640"/>
            <a:ext cx="5328592" cy="273630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Игра </a:t>
            </a:r>
          </a:p>
          <a:p>
            <a:pPr marL="0" lvl="1"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«Не собьюсь»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923928" y="1916832"/>
            <a:ext cx="4896544" cy="273630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1"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Метод заучивания 10 слов.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83568" y="3717032"/>
            <a:ext cx="5472608" cy="266429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Заказ в кафе</a:t>
            </a:r>
            <a:endParaRPr lang="ru-RU" sz="2800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521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552450"/>
            <a:ext cx="7620000" cy="57531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Рефлексия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было особенно интересно на уроке?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2. Что было трудно на уроке?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3. Что нового узнали на уроке?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4. Что меня удивило?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5. Что заставило задуматься?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6. Над чем надо поработать?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7. Как память и внимание могут вам помочь в выборе профессии?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 fontScale="92500" lnSpcReduction="20000"/>
          </a:bodyPr>
          <a:lstStyle/>
          <a:p>
            <a:endParaRPr lang="ru-RU" sz="1800" b="1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r>
              <a:rPr lang="en-US" sz="18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https://pamyatplus.ru/harakteristika/vnimanie-i-pamyat.html</a:t>
            </a:r>
            <a:endParaRPr lang="ru-RU" sz="1800" b="1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r>
              <a:rPr lang="en-US" sz="18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pandia.ru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2"/>
              </a:rPr>
              <a:t>›text/79/100/75440.php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b="1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sites.google.com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›site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3"/>
              </a:rPr>
              <a:t>…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znacenie-vnimania-i-pamati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3"/>
              </a:rPr>
              <a:t>…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b="1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pochit.ru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›pshologiya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/29604/index.html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Дети в круге, картинка: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https://www.pngwing.com/ru/free-png-xfihg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Учитель у доски, картинка: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https://habazavr.ru/prezentaciya-uchitelnica-s-ukazkoj-u-doski.php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Летчик, картинка: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https://pickimage.ru/detskie-risunki/profession/letchik/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Программист, картинка: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https://bizcase.ru/company/blog/programmist-1c-v-shtate-plyusy-i-minusy/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Водитель автобуса, картинка: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https://printonic.ru/kartinki/obshchestvo/professii/voditel/item-8272/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Официант, картинка: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https://img.clipartlook.com/black-white-waiter-clipart-waiter-clipart-550_400.jpg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Врач, картинка: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https://www.freepng.ru/png-3kdygh/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Сыщик, картинка: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https://ru.dreamstime.com/illustration/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12"/>
              </a:rPr>
              <a:t>контролер.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  <a:hlinkClick r:id="rId12"/>
              </a:rPr>
              <a:t>html?pg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12"/>
              </a:rPr>
              <a:t>=22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Меню, картинка: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https://mymedrus.ru/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  <a:hlinkClick r:id="rId13"/>
              </a:rPr>
              <a:t>названия-французских-блюд-на-русском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13"/>
              </a:rPr>
              <a:t>/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339752" y="1340768"/>
            <a:ext cx="6172200" cy="1894362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Память и внимание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в выборе профессии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Захарова И.Е., учитель ИЗО и технологии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МАОУ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Красночетайской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Красночетайского района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Чувашской Республики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4294967295"/>
          </p:nvPr>
        </p:nvSpPr>
        <p:spPr>
          <a:xfrm>
            <a:off x="539552" y="404664"/>
            <a:ext cx="7920880" cy="60691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условий для формирования интереса у обучающихся к процессу выбора профессии.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понятий «память» и «внимание», их свойств;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-развитие внимания, памяти, познавательной активности учащихся;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-воспитание интереса к предмету;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проведение диагностики объема внимания и кратковременной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памяти;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-соотнесение полученных данных самодиагностики с требованиями выбранной профессии.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9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75874"/>
            <a:ext cx="9144000" cy="470625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Задание. «Двойной счет»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Самостоятельно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Записывайте числа от 1 до 20, одновременно ведя вслух обратный отсчет. Например, пишите «1», а вслух говорите «20», «2» - «19» и т. д.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 на внимание «Муха»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6900"/>
                <a:gridCol w="1866900"/>
                <a:gridCol w="1866900"/>
                <a:gridCol w="18669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*</a:t>
                      </a:r>
                    </a:p>
                    <a:p>
                      <a:endParaRPr lang="ru-RU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 descr="kisspng-insect-pollinator-membrane-5c6e5bf2954ab3.0570550915507363706115.jpg"/>
          <p:cNvPicPr>
            <a:picLocks noChangeAspect="1"/>
          </p:cNvPicPr>
          <p:nvPr/>
        </p:nvPicPr>
        <p:blipFill>
          <a:blip r:embed="rId2" cstate="print"/>
          <a:srcRect t="5371" r="3328" b="8699"/>
          <a:stretch>
            <a:fillRect/>
          </a:stretch>
        </p:blipFill>
        <p:spPr>
          <a:xfrm>
            <a:off x="2555776" y="4005064"/>
            <a:ext cx="1296144" cy="11521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ертикальный свиток 10"/>
          <p:cNvSpPr/>
          <p:nvPr/>
        </p:nvSpPr>
        <p:spPr>
          <a:xfrm>
            <a:off x="2771800" y="4077072"/>
            <a:ext cx="6120680" cy="2520280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3923928" y="188640"/>
            <a:ext cx="5220072" cy="374441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0" y="260648"/>
            <a:ext cx="4644008" cy="4680520"/>
          </a:xfrm>
          <a:prstGeom prst="verticalScroll">
            <a:avLst/>
          </a:prstGeom>
        </p:spPr>
        <p:style>
          <a:lnRef idx="2">
            <a:schemeClr val="accent6"/>
          </a:lnRef>
          <a:fillRef idx="1001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332656"/>
            <a:ext cx="3816424" cy="4608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/>
              <a:t>          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СловарьОжигова</a:t>
            </a:r>
            <a:endParaRPr lang="ru-RU" sz="2200" dirty="0" smtClean="0"/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      ПАМЯТЬ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, -и, ж. 1. Способность сохранять и воспроизводить в сознании прежние впечатления, опыт, а также самый запас хранящихся в сознании впечатлений, опыта. </a:t>
            </a:r>
            <a:endParaRPr lang="ru-RU" sz="26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4008" y="188640"/>
            <a:ext cx="4089648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Словарь Даля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Память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(мнить,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мнети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способность помнить, не забывать прошлого; свойство души хранить, помнить сознанье о былом.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3995678"/>
            <a:ext cx="55801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Психологический словарь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Память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(англ.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memory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- запоминание,     сохранение и последующее воспроизведение индивидом его опыта. </a:t>
            </a:r>
            <a:endParaRPr lang="ru-RU" sz="28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251520" y="260648"/>
            <a:ext cx="4248472" cy="4752528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Словарь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Ожигова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Сосредоточенность мыслей или зрения, слуха на чём-нибудь.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2411760" y="3717032"/>
            <a:ext cx="5976664" cy="2952328"/>
          </a:xfrm>
          <a:prstGeom prst="vertic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Психологический словарь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(англ.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attention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- процесс и состояние избирательной настройки субъекта на восприятие приоритетной информации и выполнение поставленных задач. </a:t>
            </a: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3923928" y="260648"/>
            <a:ext cx="5220072" cy="3456384"/>
          </a:xfrm>
          <a:prstGeom prst="verticalScroll">
            <a:avLst/>
          </a:prstGeom>
        </p:spPr>
        <p:style>
          <a:lnRef idx="2">
            <a:schemeClr val="accent4"/>
          </a:lnRef>
          <a:fillRef idx="1002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Словарь Даля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ВНИМАНИЕ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— сосредоточенность познавательной и практической деятельности субъекта в данный момент времени на определенном объекте или действии.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0" y="1643050"/>
            <a:ext cx="5220072" cy="4956582"/>
          </a:xfrm>
          <a:prstGeom prst="verticalScroll">
            <a:avLst/>
          </a:prstGeom>
        </p:spPr>
        <p:style>
          <a:lnRef idx="2">
            <a:schemeClr val="accent4"/>
          </a:lnRef>
          <a:fillRef idx="1002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Словарь Даля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ВНИМАНИЕ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— сосредоточенность познавательной и практической деятельности субъекта в данный момент времени на определенном объекте или действии.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3923928" y="188640"/>
            <a:ext cx="5220072" cy="374441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Словарь Даля</a:t>
            </a:r>
            <a:endParaRPr lang="ru-RU" sz="3200" dirty="0" smtClean="0"/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Память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 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(мнить,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мнети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 способность помнить, не забывать прошлого; свойство души хранить, помнить сознанье о былом. </a:t>
            </a:r>
            <a:endParaRPr lang="ru-RU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403</TotalTime>
  <Words>420</Words>
  <Application>Microsoft Office PowerPoint</Application>
  <PresentationFormat>Экран (4:3)</PresentationFormat>
  <Paragraphs>104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Слайд 1</vt:lpstr>
      <vt:lpstr>Память и внимание  в выборе профессии</vt:lpstr>
      <vt:lpstr>Слайд 3</vt:lpstr>
      <vt:lpstr>Слайд 4</vt:lpstr>
      <vt:lpstr>Задание. «Двойной счет»</vt:lpstr>
      <vt:lpstr>Игра на внимание «Муха» </vt:lpstr>
      <vt:lpstr>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Рефлексия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Учитель</dc:creator>
  <cp:lastModifiedBy>Fakstrot</cp:lastModifiedBy>
  <cp:revision>44</cp:revision>
  <dcterms:created xsi:type="dcterms:W3CDTF">2021-04-13T08:49:56Z</dcterms:created>
  <dcterms:modified xsi:type="dcterms:W3CDTF">2022-03-07T16:08:02Z</dcterms:modified>
</cp:coreProperties>
</file>