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2" r:id="rId4"/>
    <p:sldId id="256" r:id="rId5"/>
    <p:sldId id="263" r:id="rId6"/>
    <p:sldId id="264" r:id="rId7"/>
    <p:sldId id="265" r:id="rId8"/>
    <p:sldId id="266" r:id="rId9"/>
    <p:sldId id="268" r:id="rId10"/>
    <p:sldId id="269" r:id="rId11"/>
    <p:sldId id="270" r:id="rId12"/>
    <p:sldId id="271" r:id="rId13"/>
    <p:sldId id="272" r:id="rId14"/>
    <p:sldId id="273" r:id="rId15"/>
    <p:sldId id="274" r:id="rId16"/>
    <p:sldId id="275" r:id="rId17"/>
    <p:sldId id="277" r:id="rId18"/>
    <p:sldId id="278" r:id="rId19"/>
    <p:sldId id="279" r:id="rId20"/>
    <p:sldId id="280" r:id="rId21"/>
    <p:sldId id="282" r:id="rId22"/>
    <p:sldId id="281" r:id="rId23"/>
    <p:sldId id="258" r:id="rId24"/>
    <p:sldId id="267" r:id="rId25"/>
    <p:sldId id="276"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8C1F618C-4063-4182-B6D9-F4CBB1DCA3DB}"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5021CB-E6E8-4AF1-B303-1AD3FF66767A}" type="datetimeFigureOut">
              <a:rPr lang="ru-RU" smtClean="0"/>
              <a:pPr/>
              <a:t>02.09.2019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436A08-C70E-4E18-BAAB-9A891670437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5021CB-E6E8-4AF1-B303-1AD3FF66767A}" type="datetimeFigureOut">
              <a:rPr lang="ru-RU" smtClean="0"/>
              <a:pPr/>
              <a:t>02.09.2019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36A08-C70E-4E18-BAAB-9A891670437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slide" Target="slide11.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slide" Target="slide19.xml"/><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image" Target="../media/image40.jpeg"/><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image" Target="../media/image44.jpeg"/><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image" Target="../media/image48.jpeg"/><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52.jpeg"/><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5.jpeg"/><Relationship Id="rId7"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slide" Target="slide3.xml"/><Relationship Id="rId10" Type="http://schemas.openxmlformats.org/officeDocument/2006/relationships/slide" Target="slide10.xml"/><Relationship Id="rId4" Type="http://schemas.openxmlformats.org/officeDocument/2006/relationships/image" Target="../media/image6.png"/><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6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www.polar-bags.ru/cache2/iblock/c02/c02e106d5000943deb4a2ea76c7d3867$$$500$$$500.png" TargetMode="External"/><Relationship Id="rId13" Type="http://schemas.openxmlformats.org/officeDocument/2006/relationships/hyperlink" Target="http://is2.mzstatic.com/image/thumb/Purple30/v4/30/a4/dc/30a4dc04-444f-b362-09f3-1efe2cb136af/source/512x512bb.jpg" TargetMode="External"/><Relationship Id="rId18" Type="http://schemas.openxmlformats.org/officeDocument/2006/relationships/hyperlink" Target="http://edu.convdocs.org/tw_files2/urls_12/15/d-14180/14180_html_43412125.jpg" TargetMode="External"/><Relationship Id="rId3" Type="http://schemas.openxmlformats.org/officeDocument/2006/relationships/hyperlink" Target="http://paulabrown.net/homework-book-cartoon-26.jpg" TargetMode="External"/><Relationship Id="rId7" Type="http://schemas.openxmlformats.org/officeDocument/2006/relationships/hyperlink" Target="http://cdtt1.ru/wp-content/uploads/2017/04/hello_html_128781f8.png" TargetMode="External"/><Relationship Id="rId12" Type="http://schemas.openxmlformats.org/officeDocument/2006/relationships/hyperlink" Target="http://pandia.ru/text/78/455/images/image002_53.jpg" TargetMode="External"/><Relationship Id="rId17" Type="http://schemas.openxmlformats.org/officeDocument/2006/relationships/hyperlink" Target="http://www.playcast.ru/uploads/2015/09/05/14955566.png" TargetMode="External"/><Relationship Id="rId2" Type="http://schemas.openxmlformats.org/officeDocument/2006/relationships/hyperlink" Target="http://900igr.net/datai/obschestvoznanie/EGE-po-istorii-i-obschestvoznaniju/0001-001-Sistema-raboty-uchitelja-istorii-i-obschestvoznanija.jpg" TargetMode="External"/><Relationship Id="rId16" Type="http://schemas.openxmlformats.org/officeDocument/2006/relationships/hyperlink" Target="http://ped-kopilka.ru/upload/blogs/5437_8a4eddfe4f8a7dbb221650268ab927b7.png.jpg" TargetMode="External"/><Relationship Id="rId1" Type="http://schemas.openxmlformats.org/officeDocument/2006/relationships/slideLayout" Target="../slideLayouts/slideLayout7.xml"/><Relationship Id="rId6" Type="http://schemas.openxmlformats.org/officeDocument/2006/relationships/hyperlink" Target="http://i.istockimg.com/file_thumbview_approve/13357426/2/stock-illustration-13357426-trekking-boy-and-girl.jpg" TargetMode="External"/><Relationship Id="rId11" Type="http://schemas.openxmlformats.org/officeDocument/2006/relationships/hyperlink" Target="http://seninvg07.narod.ru/000_main/rebus/fizika/7/f/fizika.jpg" TargetMode="External"/><Relationship Id="rId5" Type="http://schemas.openxmlformats.org/officeDocument/2006/relationships/hyperlink" Target="https://otvet.imgsmail.ru/download/1485244fbfde32b6eec1f875a4ed4f42_i-97.jpg" TargetMode="External"/><Relationship Id="rId15" Type="http://schemas.openxmlformats.org/officeDocument/2006/relationships/hyperlink" Target="http://pohudenieegap.pohudeniekemo.ru/wp-content/uploads/9835befb0b6936599ca86ee93a7962d0.jpg" TargetMode="External"/><Relationship Id="rId10" Type="http://schemas.openxmlformats.org/officeDocument/2006/relationships/hyperlink" Target="http://seninvg07.narod.ru/000_main/rebus/fizika/7/i/izuchaet.jpg" TargetMode="External"/><Relationship Id="rId4" Type="http://schemas.openxmlformats.org/officeDocument/2006/relationships/hyperlink" Target="http://www.www.m.yucolors.com/upload/blogs/21/47/2147fff66b6ad42f357c824a590c66f4_RSZ_690.jpeg" TargetMode="External"/><Relationship Id="rId9" Type="http://schemas.openxmlformats.org/officeDocument/2006/relationships/hyperlink" Target="http://seninvg07.narod.ru/000_main/rebus/fizika/7/ch/chto.jpg" TargetMode="External"/><Relationship Id="rId14" Type="http://schemas.openxmlformats.org/officeDocument/2006/relationships/hyperlink" Target="http://nomad.com.ua/image/prodimg/?type=mlarge&amp;path=/product_images/dir_1/dir_571435/1.jpg"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decem.info/wp-content/uploads/Bigl.jpg" TargetMode="External"/><Relationship Id="rId13" Type="http://schemas.openxmlformats.org/officeDocument/2006/relationships/hyperlink" Target="http://dayswoman.ru/misc/i/gallery/26556/938199.jpg" TargetMode="External"/><Relationship Id="rId18" Type="http://schemas.openxmlformats.org/officeDocument/2006/relationships/hyperlink" Target="http://magspace.ru/uploads/2016/09/24/auto_20-340_1ee759_2bc2d566_orig" TargetMode="External"/><Relationship Id="rId3" Type="http://schemas.openxmlformats.org/officeDocument/2006/relationships/hyperlink" Target="http://danyblog.altervista.org/blog/wp-content/uploads/2010/05/2AA_cub_scouts_sitting_around_fire_hg_clr.gif" TargetMode="External"/><Relationship Id="rId7" Type="http://schemas.openxmlformats.org/officeDocument/2006/relationships/hyperlink" Target="http://dreempics.com/img/picture/Apr/10/433e2c4b39e9e57e60f048c501489c25/9.jpg" TargetMode="External"/><Relationship Id="rId12" Type="http://schemas.openxmlformats.org/officeDocument/2006/relationships/hyperlink" Target="http://parnasse.ru/images/x_e1b22655.jpg" TargetMode="External"/><Relationship Id="rId17" Type="http://schemas.openxmlformats.org/officeDocument/2006/relationships/hyperlink" Target="https://w-dog.net/wallpapers/14/4/442371644236121/ship-sail-swimming-sea-sky.jpg" TargetMode="External"/><Relationship Id="rId2" Type="http://schemas.openxmlformats.org/officeDocument/2006/relationships/hyperlink" Target="https://ds03.infourok.ru/uploads/ex/0574/0006337b-60b8ff22/hello_html_229fb0df.jpg" TargetMode="External"/><Relationship Id="rId16" Type="http://schemas.openxmlformats.org/officeDocument/2006/relationships/hyperlink" Target="http://44fzrf.ru/wp-content/uploads/2017/04/d9418f4aeb965495f7cac553a12095f6.jpg" TargetMode="External"/><Relationship Id="rId20" Type="http://schemas.openxmlformats.org/officeDocument/2006/relationships/hyperlink" Target="http://icon.s.photosight.ru/img/4/a83/3701884_large.jpg" TargetMode="External"/><Relationship Id="rId1" Type="http://schemas.openxmlformats.org/officeDocument/2006/relationships/slideLayout" Target="../slideLayouts/slideLayout7.xml"/><Relationship Id="rId6" Type="http://schemas.openxmlformats.org/officeDocument/2006/relationships/hyperlink" Target="https://im0-tub-ru.yandex.net/i?id=92f84309b16a5309781dd8fc742bc9af&amp;n=33&amp;h=215&amp;w=258" TargetMode="External"/><Relationship Id="rId11" Type="http://schemas.openxmlformats.org/officeDocument/2006/relationships/hyperlink" Target="https://im0-tub-ru.yandex.net/i?id=132c426ce404a794b8a203c30e281025-sr&amp;n=33&amp;h=215&amp;w=225" TargetMode="External"/><Relationship Id="rId5" Type="http://schemas.openxmlformats.org/officeDocument/2006/relationships/hyperlink" Target="http://cpms.byu.edu/wp-content/uploads/2014/11/slider.jpg" TargetMode="External"/><Relationship Id="rId15" Type="http://schemas.openxmlformats.org/officeDocument/2006/relationships/hyperlink" Target="http://3.bp.blogspot.com/-ohBn_YeioMc/U__PT8iAvDI/AAAAAAAAAz8/UykV0nf9SOw/s1600/kaca+pembesar.jpg" TargetMode="External"/><Relationship Id="rId10" Type="http://schemas.openxmlformats.org/officeDocument/2006/relationships/hyperlink" Target="https://conflictresearchgroupintl.com/wp-content/uploads/2013/12/observation-768x576.jpg" TargetMode="External"/><Relationship Id="rId19" Type="http://schemas.openxmlformats.org/officeDocument/2006/relationships/hyperlink" Target="http://fs.nashaucheba.ru/tw_files2/urls_3/1546/d-1545538/img17.jpg" TargetMode="External"/><Relationship Id="rId4" Type="http://schemas.openxmlformats.org/officeDocument/2006/relationships/hyperlink" Target="http://russchool.ucoz.com/_ld/10/23088221.jpeg" TargetMode="External"/><Relationship Id="rId9" Type="http://schemas.openxmlformats.org/officeDocument/2006/relationships/hyperlink" Target="https://im0-tub-ru.yandex.net/i?id=d9c1c1254060f0d170f57f4d7edf10e5&amp;n=33&amp;h=215&amp;w=323" TargetMode="External"/><Relationship Id="rId14" Type="http://schemas.openxmlformats.org/officeDocument/2006/relationships/hyperlink" Target="http://www.icr.su/upload/medialibrary/b25/onckm_04_1_1.jpg"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im0-tub-ru.yandex.net/i?id=dfa2bb88eee8845080cc3e06d2d0f7a5&amp;n=33&amp;h=215&amp;w=373" TargetMode="External"/><Relationship Id="rId13" Type="http://schemas.openxmlformats.org/officeDocument/2006/relationships/hyperlink" Target="https://im0-tub-ru.yandex.net/i?id=cd9b2eb98d96996d1bb3e3e6748b60cd&amp;n=33&amp;h=215&amp;w=287" TargetMode="External"/><Relationship Id="rId18" Type="http://schemas.openxmlformats.org/officeDocument/2006/relationships/hyperlink" Target="http://magazin-stroy.ru/photos/fcat485.jpg" TargetMode="External"/><Relationship Id="rId3" Type="http://schemas.openxmlformats.org/officeDocument/2006/relationships/hyperlink" Target="http://st15.stpulscen.ru/images/product/078/734/729_big.jpg" TargetMode="External"/><Relationship Id="rId21" Type="http://schemas.openxmlformats.org/officeDocument/2006/relationships/hyperlink" Target="http://edikst.ru/misc/i/gallery/35703/977957.jpg" TargetMode="External"/><Relationship Id="rId7" Type="http://schemas.openxmlformats.org/officeDocument/2006/relationships/hyperlink" Target="https://im0-tub-ru.yandex.net/i?id=54d6cb5ef92df8f4e13bec66dace77f3&amp;n=33&amp;h=215&amp;w=323" TargetMode="External"/><Relationship Id="rId12" Type="http://schemas.openxmlformats.org/officeDocument/2006/relationships/hyperlink" Target="http://content.foto.mail.ru/mail/n.p96/_answers/i-77.jpg" TargetMode="External"/><Relationship Id="rId17" Type="http://schemas.openxmlformats.org/officeDocument/2006/relationships/hyperlink" Target="http://lmir.ucoz.com/Kartinki/electric-eel.jpg" TargetMode="External"/><Relationship Id="rId2" Type="http://schemas.openxmlformats.org/officeDocument/2006/relationships/hyperlink" Target="http://parnasse.ru/upload/comments/76561ae471507ad34cb7603a7919b429.jpg" TargetMode="External"/><Relationship Id="rId16" Type="http://schemas.openxmlformats.org/officeDocument/2006/relationships/hyperlink" Target="http://lifeglobe.net/x/entry/458/10618430_9.jpg" TargetMode="External"/><Relationship Id="rId20" Type="http://schemas.openxmlformats.org/officeDocument/2006/relationships/hyperlink" Target="http://images.huffingtonpost.com/2010-12-27-MAGNETSHUTTER.jpg" TargetMode="External"/><Relationship Id="rId1" Type="http://schemas.openxmlformats.org/officeDocument/2006/relationships/slideLayout" Target="../slideLayouts/slideLayout7.xml"/><Relationship Id="rId6" Type="http://schemas.openxmlformats.org/officeDocument/2006/relationships/hyperlink" Target="http://fotoobou.com/upload/iblock/e0b/e0ba123a5c96c9043b3648022c6b28a6.jpg" TargetMode="External"/><Relationship Id="rId11" Type="http://schemas.openxmlformats.org/officeDocument/2006/relationships/hyperlink" Target="https://im0-tub-ru.yandex.net/i?id=f057f4e0d6b11de3cc6e62860668b711&amp;n=33&amp;h=215&amp;w=187" TargetMode="External"/><Relationship Id="rId5" Type="http://schemas.openxmlformats.org/officeDocument/2006/relationships/hyperlink" Target="http://montessoriself.ru/wp-content/uploads/2014/09/dozhdik-9.jpg" TargetMode="External"/><Relationship Id="rId15" Type="http://schemas.openxmlformats.org/officeDocument/2006/relationships/hyperlink" Target="http://59.ngsdo.ru/preview/do/61cfa21635b8000e6130d220c10060e0_1455123484_435_369.jpg" TargetMode="External"/><Relationship Id="rId23" Type="http://schemas.openxmlformats.org/officeDocument/2006/relationships/hyperlink" Target="http://ic.pics.livejournal.com/second_sign/69446644/259522/259522_800.jpg" TargetMode="External"/><Relationship Id="rId10" Type="http://schemas.openxmlformats.org/officeDocument/2006/relationships/hyperlink" Target="https://im0-tub-ru.yandex.net/i?id=c653e5357b36aa315198fdcef9a642b1&amp;n=33&amp;h=215&amp;w=269" TargetMode="External"/><Relationship Id="rId19" Type="http://schemas.openxmlformats.org/officeDocument/2006/relationships/hyperlink" Target="http://putevrad.com/wp-content/uploads/2014/11/0119.jpg" TargetMode="External"/><Relationship Id="rId4" Type="http://schemas.openxmlformats.org/officeDocument/2006/relationships/hyperlink" Target="http://stirkauborka.ru/wp-content/uploads/2015/10/image62.jpg" TargetMode="External"/><Relationship Id="rId9" Type="http://schemas.openxmlformats.org/officeDocument/2006/relationships/hyperlink" Target="https://im0-tub-ru.yandex.net/i?id=2dea4f02c36e922cc19fbf4105c21931&amp;n=33&amp;h=215&amp;w=382" TargetMode="External"/><Relationship Id="rId14" Type="http://schemas.openxmlformats.org/officeDocument/2006/relationships/hyperlink" Target="https://im0-tub-ru.yandex.net/i?id=9954a1c80efeeef2597b748fa98c5fc2&amp;n=33&amp;h=215&amp;w=336" TargetMode="External"/><Relationship Id="rId22" Type="http://schemas.openxmlformats.org/officeDocument/2006/relationships/hyperlink" Target="http://vzglyadzagran.ru/wp-content/uploads/2011/07/1_earths_magnetic_field.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slide" Target="slide2.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2000240"/>
            <a:ext cx="8358246"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День, в который вы ничего не узнали, - это потерянный день. </a:t>
            </a:r>
            <a:endParaRPr lang="ru-RU" sz="2400" i="1" dirty="0" smtClean="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Нам так много надо узнать – у нас так мало на это времени. Самое прекрасное, что мы можем испытать, - это ощущение тайны. Она есть источник всякого подлинного искусства и всей науки.</a:t>
            </a:r>
          </a:p>
          <a:p>
            <a:pPr algn="just"/>
            <a:r>
              <a:rPr lang="ru-RU" sz="2400" dirty="0" smtClean="0">
                <a:latin typeface="Times New Roman" pitchFamily="18" charset="0"/>
                <a:cs typeface="Times New Roman" pitchFamily="18" charset="0"/>
              </a:rPr>
              <a:t>                                                                                   А.</a:t>
            </a:r>
            <a:r>
              <a:rPr lang="ru-RU" sz="2400" b="1" i="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Эйнштейн</a:t>
            </a:r>
            <a:endParaRPr lang="ru-RU" sz="2400" dirty="0">
              <a:latin typeface="Times New Roman" pitchFamily="18" charset="0"/>
              <a:cs typeface="Times New Roman" pitchFamily="18" charset="0"/>
            </a:endParaRPr>
          </a:p>
        </p:txBody>
      </p:sp>
      <p:sp>
        <p:nvSpPr>
          <p:cNvPr id="5" name="TextBox 4"/>
          <p:cNvSpPr txBox="1"/>
          <p:nvPr/>
        </p:nvSpPr>
        <p:spPr>
          <a:xfrm>
            <a:off x="4857720" y="0"/>
            <a:ext cx="428628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400" b="1" smtClean="0">
                <a:latin typeface="Times New Roman" pitchFamily="18" charset="0"/>
                <a:cs typeface="Times New Roman" pitchFamily="18" charset="0"/>
              </a:rPr>
              <a:t>Урок № 1физики  </a:t>
            </a:r>
            <a:r>
              <a:rPr lang="ru-RU" sz="2400" b="1" dirty="0" smtClean="0">
                <a:latin typeface="Times New Roman" pitchFamily="18" charset="0"/>
                <a:cs typeface="Times New Roman" pitchFamily="18" charset="0"/>
              </a:rPr>
              <a:t>в 7 классе</a:t>
            </a:r>
            <a:endParaRPr lang="ru-RU" sz="2400" b="1" dirty="0">
              <a:latin typeface="Times New Roman" pitchFamily="18" charset="0"/>
              <a:cs typeface="Times New Roman" pitchFamily="18" charset="0"/>
            </a:endParaRPr>
          </a:p>
        </p:txBody>
      </p:sp>
      <p:sp>
        <p:nvSpPr>
          <p:cNvPr id="6" name="TextBox 5"/>
          <p:cNvSpPr txBox="1"/>
          <p:nvPr/>
        </p:nvSpPr>
        <p:spPr>
          <a:xfrm>
            <a:off x="214282" y="5286388"/>
            <a:ext cx="7215238"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defRPr/>
            </a:pPr>
            <a:r>
              <a:rPr lang="ru-RU" sz="2400" dirty="0" smtClean="0">
                <a:latin typeface="Times New Roman" pitchFamily="18" charset="0"/>
                <a:cs typeface="Times New Roman" pitchFamily="18" charset="0"/>
              </a:rPr>
              <a:t>Разработчик: Фоминова Елена Владимировна, </a:t>
            </a:r>
          </a:p>
          <a:p>
            <a:pPr algn="ctr">
              <a:defRPr/>
            </a:pPr>
            <a:r>
              <a:rPr lang="ru-RU" sz="2400" dirty="0" smtClean="0">
                <a:latin typeface="Times New Roman" pitchFamily="18" charset="0"/>
                <a:cs typeface="Times New Roman" pitchFamily="18" charset="0"/>
              </a:rPr>
              <a:t>учитель физики и информатики  МБОУ СОШ № 23 </a:t>
            </a:r>
          </a:p>
          <a:p>
            <a:pPr algn="ctr">
              <a:defRPr/>
            </a:pPr>
            <a:r>
              <a:rPr lang="ru-RU" sz="2400" dirty="0" smtClean="0">
                <a:latin typeface="Times New Roman" pitchFamily="18" charset="0"/>
                <a:cs typeface="Times New Roman" pitchFamily="18" charset="0"/>
              </a:rPr>
              <a:t>МО </a:t>
            </a:r>
            <a:r>
              <a:rPr lang="ru-RU" sz="2400" dirty="0" err="1" smtClean="0">
                <a:latin typeface="Times New Roman" pitchFamily="18" charset="0"/>
                <a:cs typeface="Times New Roman" pitchFamily="18" charset="0"/>
              </a:rPr>
              <a:t>Усть-Лабинский</a:t>
            </a:r>
            <a:r>
              <a:rPr lang="ru-RU" sz="2400" dirty="0" smtClean="0">
                <a:latin typeface="Times New Roman" pitchFamily="18" charset="0"/>
                <a:cs typeface="Times New Roman" pitchFamily="18" charset="0"/>
              </a:rPr>
              <a:t> район Краснодарского края</a:t>
            </a:r>
            <a:endParaRPr lang="ru-RU" sz="2400" dirty="0">
              <a:latin typeface="Times New Roman" pitchFamily="18" charset="0"/>
              <a:cs typeface="Times New Roman" pitchFamily="18" charset="0"/>
            </a:endParaRPr>
          </a:p>
        </p:txBody>
      </p:sp>
      <p:pic>
        <p:nvPicPr>
          <p:cNvPr id="7" name="Picture 8" descr="http://paulabrown.net/homework-book-cartoon-26.jpg"/>
          <p:cNvPicPr>
            <a:picLocks noChangeAspect="1" noChangeArrowheads="1"/>
          </p:cNvPicPr>
          <p:nvPr/>
        </p:nvPicPr>
        <p:blipFill>
          <a:blip r:embed="rId2"/>
          <a:srcRect/>
          <a:stretch>
            <a:fillRect/>
          </a:stretch>
        </p:blipFill>
        <p:spPr bwMode="auto">
          <a:xfrm>
            <a:off x="7016907" y="5143512"/>
            <a:ext cx="2127093" cy="1469382"/>
          </a:xfrm>
          <a:prstGeom prst="rect">
            <a:avLst/>
          </a:prstGeom>
          <a:noFill/>
          <a:ln w="9525">
            <a:noFill/>
            <a:miter lim="800000"/>
            <a:headEnd/>
            <a:tailEnd/>
          </a:ln>
          <a:effectLst>
            <a:softEdge rad="127000"/>
          </a:effectLst>
        </p:spPr>
      </p:pic>
      <p:pic>
        <p:nvPicPr>
          <p:cNvPr id="8194" name="Picture 2" descr="http://www.www.m.yucolors.com/upload/blogs/21/47/2147fff66b6ad42f357c824a590c66f4_RSZ_690.jpeg"/>
          <p:cNvPicPr>
            <a:picLocks noChangeAspect="1" noChangeArrowheads="1"/>
          </p:cNvPicPr>
          <p:nvPr/>
        </p:nvPicPr>
        <p:blipFill>
          <a:blip r:embed="rId3"/>
          <a:srcRect/>
          <a:stretch>
            <a:fillRect/>
          </a:stretch>
        </p:blipFill>
        <p:spPr bwMode="auto">
          <a:xfrm>
            <a:off x="1" y="0"/>
            <a:ext cx="2251809" cy="2071677"/>
          </a:xfrm>
          <a:prstGeom prst="rect">
            <a:avLst/>
          </a:prstGeom>
          <a:ln>
            <a:noFill/>
          </a:ln>
          <a:effectLst>
            <a:outerShdw blurRad="292100" dist="139700" dir="2700000" algn="tl" rotWithShape="0">
              <a:srgbClr val="333333">
                <a:alpha val="65000"/>
              </a:srgbClr>
            </a:outerShdw>
            <a:softEdge rad="1270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otvet.imgsmail.ru/download/1485244fbfde32b6eec1f875a4ed4f42_i-97.jpg"/>
          <p:cNvPicPr/>
          <p:nvPr/>
        </p:nvPicPr>
        <p:blipFill>
          <a:blip r:embed="rId2">
            <a:lum bright="-30000"/>
          </a:blip>
          <a:srcRect b="3297"/>
          <a:stretch>
            <a:fillRect/>
          </a:stretch>
        </p:blipFill>
        <p:spPr bwMode="auto">
          <a:xfrm>
            <a:off x="0" y="0"/>
            <a:ext cx="9144000" cy="6858000"/>
          </a:xfrm>
          <a:prstGeom prst="rect">
            <a:avLst/>
          </a:prstGeom>
          <a:noFill/>
          <a:ln w="9525">
            <a:noFill/>
            <a:miter lim="800000"/>
            <a:headEnd/>
            <a:tailEnd/>
          </a:ln>
        </p:spPr>
      </p:pic>
      <p:pic>
        <p:nvPicPr>
          <p:cNvPr id="3" name="Picture 2" descr="http://danyblog.altervista.org/blog/wp-content/uploads/2010/05/2AA_cub_scouts_sitting_around_fire_hg_clr.gif"/>
          <p:cNvPicPr>
            <a:picLocks noChangeAspect="1" noChangeArrowheads="1" noCrop="1"/>
          </p:cNvPicPr>
          <p:nvPr/>
        </p:nvPicPr>
        <p:blipFill>
          <a:blip r:embed="rId3"/>
          <a:srcRect/>
          <a:stretch>
            <a:fillRect/>
          </a:stretch>
        </p:blipFill>
        <p:spPr bwMode="auto">
          <a:xfrm>
            <a:off x="5429250" y="3500438"/>
            <a:ext cx="3714750" cy="2971801"/>
          </a:xfrm>
          <a:prstGeom prst="rect">
            <a:avLst/>
          </a:prstGeom>
          <a:noFill/>
        </p:spPr>
      </p:pic>
      <p:sp>
        <p:nvSpPr>
          <p:cNvPr id="4" name="Управляющая кнопка: далее 3">
            <a:hlinkClick r:id="rId4" action="ppaction://hlinksldjump" highlightClick="1"/>
          </p:cNvPr>
          <p:cNvSpPr/>
          <p:nvPr/>
        </p:nvSpPr>
        <p:spPr>
          <a:xfrm>
            <a:off x="7929586" y="6500834"/>
            <a:ext cx="1000132"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https://im0-tub-ru.yandex.net/i?id=093dbcdead81f0b88ed5d560be45529c&amp;n=33&amp;h=215&amp;w=287">
            <a:hlinkClick r:id="rId5" action="ppaction://hlinksldjump"/>
          </p:cNvPr>
          <p:cNvPicPr/>
          <p:nvPr/>
        </p:nvPicPr>
        <p:blipFill>
          <a:blip r:embed="rId6">
            <a:clrChange>
              <a:clrFrom>
                <a:srgbClr val="FFFFFF"/>
              </a:clrFrom>
              <a:clrTo>
                <a:srgbClr val="FFFFFF">
                  <a:alpha val="0"/>
                </a:srgbClr>
              </a:clrTo>
            </a:clrChange>
          </a:blip>
          <a:srcRect/>
          <a:stretch>
            <a:fillRect/>
          </a:stretch>
        </p:blipFill>
        <p:spPr bwMode="auto">
          <a:xfrm>
            <a:off x="5214942" y="5857892"/>
            <a:ext cx="1214446" cy="785794"/>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Номер слайда 5"/>
          <p:cNvSpPr>
            <a:spLocks noGrp="1"/>
          </p:cNvSpPr>
          <p:nvPr>
            <p:ph type="sldNum" sz="quarter" idx="12"/>
          </p:nvPr>
        </p:nvSpPr>
        <p:spPr/>
        <p:txBody>
          <a:bodyPr/>
          <a:lstStyle/>
          <a:p>
            <a:fld id="{4D3CF4BE-56D6-46EC-9FC8-C0B611C2A2EB}" type="slidenum">
              <a:rPr lang="ru-RU"/>
              <a:pPr/>
              <a:t>11</a:t>
            </a:fld>
            <a:endParaRPr lang="ru-RU"/>
          </a:p>
        </p:txBody>
      </p:sp>
      <p:sp>
        <p:nvSpPr>
          <p:cNvPr id="3074" name="Rectangle 2"/>
          <p:cNvSpPr>
            <a:spLocks noGrp="1" noChangeArrowheads="1"/>
          </p:cNvSpPr>
          <p:nvPr>
            <p:ph type="title"/>
          </p:nvPr>
        </p:nvSpPr>
        <p:spPr>
          <a:xfrm>
            <a:off x="1500166" y="214290"/>
            <a:ext cx="7643834" cy="714356"/>
          </a:xfrm>
        </p:spPr>
        <p:style>
          <a:lnRef idx="0">
            <a:schemeClr val="accent3"/>
          </a:lnRef>
          <a:fillRef idx="3">
            <a:schemeClr val="accent3"/>
          </a:fillRef>
          <a:effectRef idx="3">
            <a:schemeClr val="accent3"/>
          </a:effectRef>
          <a:fontRef idx="minor">
            <a:schemeClr val="lt1"/>
          </a:fontRef>
        </p:style>
        <p:txBody>
          <a:bodyPr>
            <a:noAutofit/>
          </a:bodyPr>
          <a:lstStyle/>
          <a:p>
            <a:pPr algn="ctr"/>
            <a:r>
              <a:rPr lang="ru-RU" sz="3200" b="1" dirty="0">
                <a:solidFill>
                  <a:srgbClr val="CC0000"/>
                </a:solidFill>
                <a:latin typeface="Times New Roman" pitchFamily="18" charset="0"/>
                <a:cs typeface="Times New Roman" pitchFamily="18" charset="0"/>
              </a:rPr>
              <a:t>Некоторые физические термины</a:t>
            </a:r>
          </a:p>
        </p:txBody>
      </p:sp>
      <p:sp>
        <p:nvSpPr>
          <p:cNvPr id="3075" name="Rectangle 3"/>
          <p:cNvSpPr>
            <a:spLocks noGrp="1" noChangeArrowheads="1"/>
          </p:cNvSpPr>
          <p:nvPr>
            <p:ph type="body" idx="1"/>
          </p:nvPr>
        </p:nvSpPr>
        <p:spPr>
          <a:xfrm>
            <a:off x="1785918" y="1214422"/>
            <a:ext cx="7140565" cy="647700"/>
          </a:xfrm>
        </p:spPr>
        <p:txBody>
          <a:bodyPr>
            <a:normAutofit lnSpcReduction="10000"/>
          </a:bodyPr>
          <a:lstStyle/>
          <a:p>
            <a:pPr algn="ctr">
              <a:lnSpc>
                <a:spcPct val="80000"/>
              </a:lnSpc>
              <a:buFontTx/>
              <a:buNone/>
            </a:pPr>
            <a:r>
              <a:rPr lang="ru-RU" sz="2400" b="1" dirty="0">
                <a:solidFill>
                  <a:srgbClr val="008000"/>
                </a:solidFill>
                <a:latin typeface="Times New Roman" pitchFamily="18" charset="0"/>
                <a:cs typeface="Times New Roman" pitchFamily="18" charset="0"/>
              </a:rPr>
              <a:t>Термины</a:t>
            </a:r>
            <a:r>
              <a:rPr lang="ru-RU" sz="2400" dirty="0">
                <a:latin typeface="Times New Roman" pitchFamily="18" charset="0"/>
                <a:cs typeface="Times New Roman" pitchFamily="18" charset="0"/>
              </a:rPr>
              <a:t> - специальные слова, обозначающие физические </a:t>
            </a:r>
            <a:r>
              <a:rPr lang="ru-RU" sz="2400" dirty="0" smtClean="0">
                <a:latin typeface="Times New Roman" pitchFamily="18" charset="0"/>
                <a:cs typeface="Times New Roman" pitchFamily="18" charset="0"/>
              </a:rPr>
              <a:t>понятия.</a:t>
            </a:r>
            <a:endParaRPr lang="ru-RU" sz="2400" dirty="0">
              <a:latin typeface="Times New Roman" pitchFamily="18" charset="0"/>
              <a:cs typeface="Times New Roman" pitchFamily="18" charset="0"/>
            </a:endParaRPr>
          </a:p>
        </p:txBody>
      </p:sp>
      <p:sp>
        <p:nvSpPr>
          <p:cNvPr id="3076" name="Text Box 4"/>
          <p:cNvSpPr txBox="1">
            <a:spLocks noChangeArrowheads="1"/>
          </p:cNvSpPr>
          <p:nvPr/>
        </p:nvSpPr>
        <p:spPr bwMode="auto">
          <a:xfrm>
            <a:off x="428596" y="2214554"/>
            <a:ext cx="3959225" cy="1938992"/>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400" b="1" dirty="0">
                <a:solidFill>
                  <a:srgbClr val="CC0000"/>
                </a:solidFill>
                <a:latin typeface="Times New Roman" pitchFamily="18" charset="0"/>
                <a:cs typeface="Times New Roman" pitchFamily="18" charset="0"/>
              </a:rPr>
              <a:t>Физическое тело</a:t>
            </a:r>
            <a:r>
              <a:rPr lang="ru-RU" sz="2400" dirty="0">
                <a:latin typeface="Times New Roman" pitchFamily="18" charset="0"/>
                <a:cs typeface="Times New Roman" pitchFamily="18" charset="0"/>
              </a:rPr>
              <a:t> – </a:t>
            </a:r>
          </a:p>
          <a:p>
            <a:pPr algn="ctr"/>
            <a:r>
              <a:rPr lang="ru-RU" sz="2400" b="1" i="1" dirty="0">
                <a:latin typeface="Times New Roman" pitchFamily="18" charset="0"/>
                <a:cs typeface="Times New Roman" pitchFamily="18" charset="0"/>
              </a:rPr>
              <a:t>любой предмет, вещь и т.п. (обязательно имеет форму и объем</a:t>
            </a:r>
            <a:r>
              <a:rPr lang="ru-RU" sz="2400" i="1" dirty="0" smtClean="0">
                <a:latin typeface="Times New Roman" pitchFamily="18" charset="0"/>
                <a:cs typeface="Times New Roman" pitchFamily="18" charset="0"/>
              </a:rPr>
              <a:t>).</a:t>
            </a:r>
          </a:p>
          <a:p>
            <a:pPr algn="ctr"/>
            <a:endParaRPr lang="ru-RU" sz="2400" i="1" dirty="0">
              <a:latin typeface="Times New Roman" pitchFamily="18" charset="0"/>
              <a:cs typeface="Times New Roman" pitchFamily="18" charset="0"/>
            </a:endParaRPr>
          </a:p>
        </p:txBody>
      </p:sp>
      <p:sp>
        <p:nvSpPr>
          <p:cNvPr id="3077" name="Text Box 5"/>
          <p:cNvSpPr txBox="1">
            <a:spLocks noChangeArrowheads="1"/>
          </p:cNvSpPr>
          <p:nvPr/>
        </p:nvSpPr>
        <p:spPr bwMode="auto">
          <a:xfrm>
            <a:off x="4786314" y="2214554"/>
            <a:ext cx="4106861" cy="184665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400" b="1" dirty="0">
                <a:solidFill>
                  <a:srgbClr val="CC0000"/>
                </a:solidFill>
                <a:latin typeface="Times New Roman" pitchFamily="18" charset="0"/>
                <a:cs typeface="Times New Roman" pitchFamily="18" charset="0"/>
              </a:rPr>
              <a:t>Вещество</a:t>
            </a:r>
            <a:r>
              <a:rPr lang="ru-RU" sz="2400" dirty="0">
                <a:latin typeface="Times New Roman" pitchFamily="18" charset="0"/>
                <a:cs typeface="Times New Roman" pitchFamily="18" charset="0"/>
              </a:rPr>
              <a:t> -</a:t>
            </a:r>
          </a:p>
          <a:p>
            <a:pPr algn="ctr"/>
            <a:r>
              <a:rPr lang="ru-RU" sz="2400" b="1" i="1" dirty="0">
                <a:latin typeface="Times New Roman" pitchFamily="18" charset="0"/>
                <a:cs typeface="Times New Roman" pitchFamily="18" charset="0"/>
              </a:rPr>
              <a:t>то, из чего состоят физические тела - один из видов </a:t>
            </a:r>
            <a:r>
              <a:rPr lang="ru-RU" sz="2400" b="1" i="1" dirty="0" smtClean="0">
                <a:solidFill>
                  <a:srgbClr val="CC0000"/>
                </a:solidFill>
                <a:latin typeface="Times New Roman" pitchFamily="18" charset="0"/>
                <a:cs typeface="Times New Roman" pitchFamily="18" charset="0"/>
              </a:rPr>
              <a:t>материи.</a:t>
            </a:r>
          </a:p>
          <a:p>
            <a:endParaRPr lang="ru-RU" dirty="0">
              <a:solidFill>
                <a:srgbClr val="CC0000"/>
              </a:solidFill>
            </a:endParaRPr>
          </a:p>
        </p:txBody>
      </p:sp>
      <p:sp>
        <p:nvSpPr>
          <p:cNvPr id="3084" name="Text Box 12"/>
          <p:cNvSpPr txBox="1">
            <a:spLocks noChangeArrowheads="1"/>
          </p:cNvSpPr>
          <p:nvPr/>
        </p:nvSpPr>
        <p:spPr bwMode="auto">
          <a:xfrm>
            <a:off x="285720" y="4714884"/>
            <a:ext cx="8536017" cy="120032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sz="2400" b="1" dirty="0">
                <a:solidFill>
                  <a:srgbClr val="CC0000"/>
                </a:solidFill>
                <a:latin typeface="Times New Roman" pitchFamily="18" charset="0"/>
                <a:cs typeface="Times New Roman" pitchFamily="18" charset="0"/>
              </a:rPr>
              <a:t>Материя</a:t>
            </a:r>
            <a:r>
              <a:rPr lang="ru-RU" sz="2400" dirty="0">
                <a:latin typeface="Times New Roman" pitchFamily="18" charset="0"/>
                <a:cs typeface="Times New Roman" pitchFamily="18" charset="0"/>
              </a:rPr>
              <a:t> - это все то, что существует во Вселенной независимо от нашего сознания (небесные тела, растения, животные, предметы, звук, свет и т.п.)</a:t>
            </a:r>
          </a:p>
        </p:txBody>
      </p:sp>
      <p:pic>
        <p:nvPicPr>
          <p:cNvPr id="14" name="Рисунок 13" descr="https://im0-tub-ru.yandex.net/i?id=093dbcdead81f0b88ed5d560be45529c&amp;n=33&amp;h=215&amp;w=287"/>
          <p:cNvPicPr/>
          <p:nvPr/>
        </p:nvPicPr>
        <p:blipFill>
          <a:blip r:embed="rId2">
            <a:clrChange>
              <a:clrFrom>
                <a:srgbClr val="FFFFFF"/>
              </a:clrFrom>
              <a:clrTo>
                <a:srgbClr val="FFFFFF">
                  <a:alpha val="0"/>
                </a:srgbClr>
              </a:clrTo>
            </a:clrChange>
          </a:blip>
          <a:srcRect/>
          <a:stretch>
            <a:fillRect/>
          </a:stretch>
        </p:blipFill>
        <p:spPr bwMode="auto">
          <a:xfrm>
            <a:off x="3500430" y="1785926"/>
            <a:ext cx="1449483" cy="1085850"/>
          </a:xfrm>
          <a:prstGeom prst="rect">
            <a:avLst/>
          </a:prstGeom>
          <a:noFill/>
          <a:ln w="9525">
            <a:noFill/>
            <a:miter lim="800000"/>
            <a:headEnd/>
            <a:tailEnd/>
          </a:ln>
        </p:spPr>
      </p:pic>
      <p:pic>
        <p:nvPicPr>
          <p:cNvPr id="16" name="Рисунок 15" descr="https://im0-tub-ru.yandex.net/i?id=e61f951fc5eb8e445aff0597cf75c561&amp;n=33&amp;h=215&amp;w=416"/>
          <p:cNvPicPr/>
          <p:nvPr/>
        </p:nvPicPr>
        <p:blipFill>
          <a:blip r:embed="rId3"/>
          <a:srcRect/>
          <a:stretch>
            <a:fillRect/>
          </a:stretch>
        </p:blipFill>
        <p:spPr bwMode="auto">
          <a:xfrm>
            <a:off x="6858016" y="3714752"/>
            <a:ext cx="2100993" cy="1085850"/>
          </a:xfrm>
          <a:prstGeom prst="rect">
            <a:avLst/>
          </a:prstGeom>
          <a:noFill/>
          <a:ln w="9525">
            <a:noFill/>
            <a:miter lim="800000"/>
            <a:headEnd/>
            <a:tailEnd/>
          </a:ln>
        </p:spPr>
      </p:pic>
      <p:pic>
        <p:nvPicPr>
          <p:cNvPr id="17" name="Рисунок 16" descr="https://im0-tub-ru.yandex.net/i?id=92f84309b16a5309781dd8fc742bc9af&amp;n=33&amp;h=215&amp;w=258"/>
          <p:cNvPicPr/>
          <p:nvPr/>
        </p:nvPicPr>
        <p:blipFill>
          <a:blip r:embed="rId4">
            <a:clrChange>
              <a:clrFrom>
                <a:srgbClr val="FFFFFF"/>
              </a:clrFrom>
              <a:clrTo>
                <a:srgbClr val="FFFFFF">
                  <a:alpha val="0"/>
                </a:srgbClr>
              </a:clrTo>
            </a:clrChange>
          </a:blip>
          <a:srcRect/>
          <a:stretch>
            <a:fillRect/>
          </a:stretch>
        </p:blipFill>
        <p:spPr bwMode="auto">
          <a:xfrm>
            <a:off x="2857488" y="3357562"/>
            <a:ext cx="2014543" cy="1666879"/>
          </a:xfrm>
          <a:prstGeom prst="rect">
            <a:avLst/>
          </a:prstGeom>
          <a:noFill/>
          <a:ln w="9525">
            <a:noFill/>
            <a:miter lim="800000"/>
            <a:headEnd/>
            <a:tailEnd/>
          </a:ln>
        </p:spPr>
      </p:pic>
      <p:pic>
        <p:nvPicPr>
          <p:cNvPr id="18" name="Рисунок 17" descr="http://dreempics.com/img/picture/Apr/10/433e2c4b39e9e57e60f048c501489c25/9.jpg"/>
          <p:cNvPicPr/>
          <p:nvPr/>
        </p:nvPicPr>
        <p:blipFill>
          <a:blip r:embed="rId5" cstate="print"/>
          <a:srcRect/>
          <a:stretch>
            <a:fillRect/>
          </a:stretch>
        </p:blipFill>
        <p:spPr bwMode="auto">
          <a:xfrm>
            <a:off x="4071934" y="5572140"/>
            <a:ext cx="2133601" cy="1285860"/>
          </a:xfrm>
          <a:prstGeom prst="rect">
            <a:avLst/>
          </a:prstGeom>
          <a:ln>
            <a:noFill/>
          </a:ln>
          <a:effectLst>
            <a:softEdge rad="112500"/>
          </a:effectLst>
        </p:spPr>
      </p:pic>
      <p:pic>
        <p:nvPicPr>
          <p:cNvPr id="19" name="Рисунок 18" descr="https://im0-tub-ru.yandex.net/i?id=49296cdfdc47fd162c8c3d84717de160&amp;n=33&amp;h=215&amp;w=344"/>
          <p:cNvPicPr/>
          <p:nvPr/>
        </p:nvPicPr>
        <p:blipFill>
          <a:blip r:embed="rId6"/>
          <a:srcRect l="10901" r="25872"/>
          <a:stretch>
            <a:fillRect/>
          </a:stretch>
        </p:blipFill>
        <p:spPr bwMode="auto">
          <a:xfrm>
            <a:off x="7358082" y="5357826"/>
            <a:ext cx="1785918" cy="150017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diamond(in)">
                                      <p:cBhvr>
                                        <p:cTn id="7" dur="2000"/>
                                        <p:tgtEl>
                                          <p:spTgt spid="3076"/>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077"/>
                                        </p:tgtEl>
                                        <p:attrNameLst>
                                          <p:attrName>style.visibility</p:attrName>
                                        </p:attrNameLst>
                                      </p:cBhvr>
                                      <p:to>
                                        <p:strVal val="visible"/>
                                      </p:to>
                                    </p:set>
                                    <p:animEffect transition="in" filter="diamond(in)">
                                      <p:cBhvr>
                                        <p:cTn id="20" dur="2000"/>
                                        <p:tgtEl>
                                          <p:spTgt spid="3077"/>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3084"/>
                                        </p:tgtEl>
                                        <p:attrNameLst>
                                          <p:attrName>style.visibility</p:attrName>
                                        </p:attrNameLst>
                                      </p:cBhvr>
                                      <p:to>
                                        <p:strVal val="visible"/>
                                      </p:to>
                                    </p:set>
                                    <p:animEffect transition="in" filter="diamond(in)">
                                      <p:cBhvr>
                                        <p:cTn id="29" dur="2000"/>
                                        <p:tgtEl>
                                          <p:spTgt spid="3084"/>
                                        </p:tgtEl>
                                      </p:cBhvr>
                                    </p:animEffect>
                                  </p:childTnLst>
                                </p:cTn>
                              </p:par>
                            </p:childTnLst>
                          </p:cTn>
                        </p:par>
                        <p:par>
                          <p:cTn id="30" fill="hold">
                            <p:stCondLst>
                              <p:cond delay="2000"/>
                            </p:stCondLst>
                            <p:childTnLst>
                              <p:par>
                                <p:cTn id="31" presetID="8"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diamond(in)">
                                      <p:cBhvr>
                                        <p:cTn id="33" dur="2000"/>
                                        <p:tgtEl>
                                          <p:spTgt spid="18"/>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P spid="3077" grpId="0" animBg="1"/>
      <p:bldP spid="308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Номер слайда 5"/>
          <p:cNvSpPr>
            <a:spLocks noGrp="1"/>
          </p:cNvSpPr>
          <p:nvPr>
            <p:ph type="sldNum" sz="quarter" idx="12"/>
          </p:nvPr>
        </p:nvSpPr>
        <p:spPr/>
        <p:txBody>
          <a:bodyPr/>
          <a:lstStyle/>
          <a:p>
            <a:fld id="{F575A0F7-7381-459F-BF80-780981F3500D}" type="slidenum">
              <a:rPr lang="ru-RU"/>
              <a:pPr/>
              <a:t>12</a:t>
            </a:fld>
            <a:endParaRPr lang="ru-RU"/>
          </a:p>
        </p:txBody>
      </p:sp>
      <p:graphicFrame>
        <p:nvGraphicFramePr>
          <p:cNvPr id="8221" name="Group 29"/>
          <p:cNvGraphicFramePr>
            <a:graphicFrameLocks noGrp="1"/>
          </p:cNvGraphicFramePr>
          <p:nvPr>
            <p:ph idx="1"/>
          </p:nvPr>
        </p:nvGraphicFramePr>
        <p:xfrm>
          <a:off x="468313" y="4652963"/>
          <a:ext cx="8229600" cy="1535748"/>
        </p:xfrm>
        <a:graphic>
          <a:graphicData uri="http://schemas.openxmlformats.org/drawingml/2006/table">
            <a:tbl>
              <a:tblPr/>
              <a:tblGrid>
                <a:gridCol w="2743200"/>
                <a:gridCol w="2743200"/>
                <a:gridCol w="2743200"/>
              </a:tblGrid>
              <a:tr h="708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cs typeface="Times New Roman" pitchFamily="18" charset="0"/>
                        </a:rPr>
                        <a:t>Физическое явление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cs typeface="Times New Roman" pitchFamily="18" charset="0"/>
                        </a:rPr>
                        <a:t>Физическое тело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cs typeface="Times New Roman" pitchFamily="18" charset="0"/>
                        </a:rPr>
                        <a:t>Вещество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27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222" name="Text Box 30"/>
          <p:cNvSpPr txBox="1">
            <a:spLocks noChangeArrowheads="1"/>
          </p:cNvSpPr>
          <p:nvPr/>
        </p:nvSpPr>
        <p:spPr bwMode="auto">
          <a:xfrm>
            <a:off x="571472" y="1357298"/>
            <a:ext cx="8353425" cy="3108543"/>
          </a:xfrm>
          <a:prstGeom prst="rect">
            <a:avLst/>
          </a:prstGeom>
          <a:noFill/>
          <a:ln w="9525">
            <a:noFill/>
            <a:miter lim="800000"/>
            <a:headEnd/>
            <a:tailEnd/>
          </a:ln>
          <a:effectLst/>
        </p:spPr>
        <p:txBody>
          <a:bodyPr>
            <a:spAutoFit/>
          </a:bodyPr>
          <a:lstStyle/>
          <a:p>
            <a:pPr algn="ctr"/>
            <a:endParaRPr lang="ru-RU" sz="2400" b="1" i="1" dirty="0" smtClean="0">
              <a:solidFill>
                <a:schemeClr val="accent3">
                  <a:lumMod val="50000"/>
                </a:schemeClr>
              </a:solidFill>
              <a:latin typeface="Times New Roman" pitchFamily="18" charset="0"/>
              <a:cs typeface="Times New Roman" pitchFamily="18" charset="0"/>
            </a:endParaRPr>
          </a:p>
          <a:p>
            <a:pPr algn="ctr"/>
            <a:r>
              <a:rPr lang="ru-RU" sz="2400" b="1" i="1" dirty="0" smtClean="0">
                <a:solidFill>
                  <a:srgbClr val="C00000"/>
                </a:solidFill>
                <a:latin typeface="Times New Roman" pitchFamily="18" charset="0"/>
                <a:cs typeface="Times New Roman" pitchFamily="18" charset="0"/>
              </a:rPr>
              <a:t>Что </a:t>
            </a:r>
            <a:r>
              <a:rPr lang="ru-RU" sz="2400" b="1" i="1" dirty="0">
                <a:solidFill>
                  <a:srgbClr val="C00000"/>
                </a:solidFill>
                <a:latin typeface="Times New Roman" pitchFamily="18" charset="0"/>
                <a:cs typeface="Times New Roman" pitchFamily="18" charset="0"/>
              </a:rPr>
              <a:t>из перечисленного ниже можно отнести к физическим явлениям, к физическим телам, к веществам? </a:t>
            </a:r>
          </a:p>
          <a:p>
            <a:pPr algn="ctr"/>
            <a:r>
              <a:rPr lang="ru-RU" sz="2400" b="1" i="1" dirty="0">
                <a:solidFill>
                  <a:srgbClr val="C00000"/>
                </a:solidFill>
                <a:latin typeface="Times New Roman" pitchFamily="18" charset="0"/>
                <a:cs typeface="Times New Roman" pitchFamily="18" charset="0"/>
              </a:rPr>
              <a:t>Заполните таблицу.</a:t>
            </a:r>
          </a:p>
          <a:p>
            <a:pPr algn="ctr"/>
            <a:r>
              <a:rPr lang="ru-RU" sz="2000" b="1" i="1" dirty="0" smtClean="0">
                <a:latin typeface="Times New Roman" pitchFamily="18" charset="0"/>
                <a:cs typeface="Times New Roman" pitchFamily="18" charset="0"/>
              </a:rPr>
              <a:t>Молния</a:t>
            </a:r>
            <a:r>
              <a:rPr lang="ru-RU" sz="2000" b="1" i="1" dirty="0">
                <a:latin typeface="Times New Roman" pitchFamily="18" charset="0"/>
                <a:cs typeface="Times New Roman" pitchFamily="18" charset="0"/>
              </a:rPr>
              <a:t>, ветер, алюминиевая ложка, алюминий, бензин, стакан воды, снегопад, выстрел, книга, вода, автомобиль едет, велосипед, гроза, спирт, электрический ток, свет лампы, медь, стекло, ручка, мячик, пластилин, шарик из пластилина, капля воды, стеклянная линза, медная проволока, электрическая лампочка.</a:t>
            </a:r>
          </a:p>
        </p:txBody>
      </p:sp>
      <p:sp>
        <p:nvSpPr>
          <p:cNvPr id="6" name="Rectangle 2"/>
          <p:cNvSpPr txBox="1">
            <a:spLocks noChangeArrowheads="1"/>
          </p:cNvSpPr>
          <p:nvPr/>
        </p:nvSpPr>
        <p:spPr>
          <a:xfrm>
            <a:off x="2071670" y="214290"/>
            <a:ext cx="4357718" cy="78581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200" b="1" u="none" strike="noStrike" kern="1200" cap="none" spc="0" normalizeH="0" baseline="0" noProof="0" dirty="0" smtClean="0">
                <a:ln>
                  <a:noFill/>
                </a:ln>
                <a:solidFill>
                  <a:srgbClr val="CC0000"/>
                </a:solidFill>
                <a:effectLst/>
                <a:uLnTx/>
                <a:uFillTx/>
                <a:latin typeface="Times New Roman" pitchFamily="18" charset="0"/>
                <a:cs typeface="Times New Roman" pitchFamily="18" charset="0"/>
              </a:rPr>
              <a:t>Задание</a:t>
            </a:r>
            <a:endParaRPr kumimoji="0" lang="ru-RU" sz="3200" b="1" u="none" strike="noStrike" kern="1200" cap="none" spc="0" normalizeH="0" baseline="0" noProof="0" dirty="0">
              <a:ln>
                <a:noFill/>
              </a:ln>
              <a:solidFill>
                <a:srgbClr val="CC0000"/>
              </a:solidFill>
              <a:effectLst/>
              <a:uLnTx/>
              <a:uFillTx/>
              <a:latin typeface="Times New Roman" pitchFamily="18" charset="0"/>
              <a:cs typeface="Times New Roman" pitchFamily="18" charset="0"/>
            </a:endParaRPr>
          </a:p>
        </p:txBody>
      </p:sp>
      <p:pic>
        <p:nvPicPr>
          <p:cNvPr id="8" name="Рисунок 7" descr="https://im0-tub-ru.yandex.net/i?id=d9c1c1254060f0d170f57f4d7edf10e5&amp;n=33&amp;h=215&amp;w=323"/>
          <p:cNvPicPr/>
          <p:nvPr/>
        </p:nvPicPr>
        <p:blipFill>
          <a:blip r:embed="rId2"/>
          <a:srcRect/>
          <a:stretch>
            <a:fillRect/>
          </a:stretch>
        </p:blipFill>
        <p:spPr bwMode="auto">
          <a:xfrm>
            <a:off x="6572264" y="1"/>
            <a:ext cx="2571736" cy="16430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Номер слайда 5"/>
          <p:cNvSpPr>
            <a:spLocks noGrp="1"/>
          </p:cNvSpPr>
          <p:nvPr>
            <p:ph type="sldNum" sz="quarter" idx="12"/>
          </p:nvPr>
        </p:nvSpPr>
        <p:spPr/>
        <p:txBody>
          <a:bodyPr/>
          <a:lstStyle/>
          <a:p>
            <a:fld id="{4340978E-3887-467C-9120-1FBA39240C23}" type="slidenum">
              <a:rPr lang="ru-RU"/>
              <a:pPr/>
              <a:t>13</a:t>
            </a:fld>
            <a:endParaRPr lang="ru-RU"/>
          </a:p>
        </p:txBody>
      </p:sp>
      <p:sp>
        <p:nvSpPr>
          <p:cNvPr id="4098" name="Rectangle 2"/>
          <p:cNvSpPr>
            <a:spLocks noGrp="1" noChangeArrowheads="1"/>
          </p:cNvSpPr>
          <p:nvPr>
            <p:ph type="title"/>
          </p:nvPr>
        </p:nvSpPr>
        <p:spPr>
          <a:xfrm>
            <a:off x="1285852" y="214291"/>
            <a:ext cx="7670795" cy="785818"/>
          </a:xfrm>
        </p:spPr>
        <p:style>
          <a:lnRef idx="1">
            <a:schemeClr val="accent3"/>
          </a:lnRef>
          <a:fillRef idx="3">
            <a:schemeClr val="accent3"/>
          </a:fillRef>
          <a:effectRef idx="2">
            <a:schemeClr val="accent3"/>
          </a:effectRef>
          <a:fontRef idx="minor">
            <a:schemeClr val="lt1"/>
          </a:fontRef>
        </p:style>
        <p:txBody>
          <a:bodyPr>
            <a:normAutofit/>
          </a:bodyPr>
          <a:lstStyle/>
          <a:p>
            <a:pPr algn="ctr"/>
            <a:r>
              <a:rPr lang="ru-RU" sz="2800" dirty="0">
                <a:solidFill>
                  <a:srgbClr val="CC0000"/>
                </a:solidFill>
                <a:latin typeface="Arial Black" pitchFamily="34" charset="0"/>
              </a:rPr>
              <a:t>Как изучают физические явления?</a:t>
            </a:r>
          </a:p>
        </p:txBody>
      </p:sp>
      <p:sp>
        <p:nvSpPr>
          <p:cNvPr id="4104" name="Text Box 8"/>
          <p:cNvSpPr txBox="1">
            <a:spLocks noChangeArrowheads="1"/>
          </p:cNvSpPr>
          <p:nvPr/>
        </p:nvSpPr>
        <p:spPr bwMode="auto">
          <a:xfrm>
            <a:off x="3714744" y="1214422"/>
            <a:ext cx="4714908" cy="120032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sz="2400" b="1" dirty="0">
                <a:solidFill>
                  <a:srgbClr val="CC0000"/>
                </a:solidFill>
                <a:latin typeface="Times New Roman" pitchFamily="18" charset="0"/>
                <a:cs typeface="Times New Roman" pitchFamily="18" charset="0"/>
              </a:rPr>
              <a:t>Наблюдения</a:t>
            </a:r>
            <a:r>
              <a:rPr lang="ru-RU" sz="2400" b="1" dirty="0">
                <a:latin typeface="Times New Roman" pitchFamily="18" charset="0"/>
                <a:cs typeface="Times New Roman" pitchFamily="18" charset="0"/>
              </a:rPr>
              <a:t> </a:t>
            </a:r>
            <a:r>
              <a:rPr lang="ru-RU" sz="2400" dirty="0">
                <a:latin typeface="Times New Roman" pitchFamily="18" charset="0"/>
                <a:cs typeface="Times New Roman" pitchFamily="18" charset="0"/>
              </a:rPr>
              <a:t> желательно проводить не один раз, чтобы получить более полную </a:t>
            </a:r>
            <a:r>
              <a:rPr lang="ru-RU" sz="2400" dirty="0" smtClean="0">
                <a:latin typeface="Times New Roman" pitchFamily="18" charset="0"/>
                <a:cs typeface="Times New Roman" pitchFamily="18" charset="0"/>
              </a:rPr>
              <a:t>картину.</a:t>
            </a:r>
            <a:endParaRPr lang="ru-RU" sz="2400" dirty="0">
              <a:latin typeface="Times New Roman" pitchFamily="18" charset="0"/>
              <a:cs typeface="Times New Roman" pitchFamily="18" charset="0"/>
            </a:endParaRPr>
          </a:p>
        </p:txBody>
      </p:sp>
      <p:sp>
        <p:nvSpPr>
          <p:cNvPr id="4105" name="Text Box 9"/>
          <p:cNvSpPr txBox="1">
            <a:spLocks noChangeArrowheads="1"/>
          </p:cNvSpPr>
          <p:nvPr/>
        </p:nvSpPr>
        <p:spPr bwMode="auto">
          <a:xfrm>
            <a:off x="714348" y="2786058"/>
            <a:ext cx="4672019" cy="1938992"/>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400" b="1" dirty="0">
                <a:solidFill>
                  <a:srgbClr val="CC0000"/>
                </a:solidFill>
                <a:latin typeface="Times New Roman" pitchFamily="18" charset="0"/>
                <a:cs typeface="Times New Roman" pitchFamily="18" charset="0"/>
              </a:rPr>
              <a:t>Опыты</a:t>
            </a:r>
            <a:r>
              <a:rPr lang="ru-RU" sz="2400" dirty="0">
                <a:latin typeface="Times New Roman" pitchFamily="18" charset="0"/>
                <a:cs typeface="Times New Roman" pitchFamily="18" charset="0"/>
              </a:rPr>
              <a:t>   проводят с </a:t>
            </a:r>
            <a:r>
              <a:rPr lang="ru-RU" sz="2400" b="1" i="1" dirty="0">
                <a:solidFill>
                  <a:srgbClr val="008000"/>
                </a:solidFill>
                <a:latin typeface="Times New Roman" pitchFamily="18" charset="0"/>
                <a:cs typeface="Times New Roman" pitchFamily="18" charset="0"/>
              </a:rPr>
              <a:t>определенной целью</a:t>
            </a:r>
            <a:r>
              <a:rPr lang="ru-RU" sz="2400" dirty="0">
                <a:latin typeface="Times New Roman" pitchFamily="18" charset="0"/>
                <a:cs typeface="Times New Roman" pitchFamily="18" charset="0"/>
              </a:rPr>
              <a:t> по заранее обдуманному </a:t>
            </a:r>
            <a:r>
              <a:rPr lang="ru-RU" sz="2400" b="1" i="1" dirty="0">
                <a:solidFill>
                  <a:srgbClr val="008000"/>
                </a:solidFill>
                <a:latin typeface="Times New Roman" pitchFamily="18" charset="0"/>
                <a:cs typeface="Times New Roman" pitchFamily="18" charset="0"/>
              </a:rPr>
              <a:t>плану</a:t>
            </a:r>
            <a:r>
              <a:rPr lang="ru-RU" sz="2400" dirty="0">
                <a:latin typeface="Times New Roman" pitchFamily="18" charset="0"/>
                <a:cs typeface="Times New Roman" pitchFamily="18" charset="0"/>
              </a:rPr>
              <a:t>. </a:t>
            </a:r>
          </a:p>
          <a:p>
            <a:pPr algn="ctr"/>
            <a:r>
              <a:rPr lang="ru-RU" sz="2400" dirty="0">
                <a:latin typeface="Times New Roman" pitchFamily="18" charset="0"/>
                <a:cs typeface="Times New Roman" pitchFamily="18" charset="0"/>
              </a:rPr>
              <a:t>Во время опытов проводят </a:t>
            </a:r>
            <a:r>
              <a:rPr lang="ru-RU" sz="2400" b="1" i="1" dirty="0">
                <a:solidFill>
                  <a:srgbClr val="008000"/>
                </a:solidFill>
                <a:latin typeface="Times New Roman" pitchFamily="18" charset="0"/>
                <a:cs typeface="Times New Roman" pitchFamily="18" charset="0"/>
              </a:rPr>
              <a:t>измерения</a:t>
            </a:r>
          </a:p>
        </p:txBody>
      </p:sp>
      <p:pic>
        <p:nvPicPr>
          <p:cNvPr id="11" name="Рисунок 10" descr="https://im0-tub-ru.yandex.net/i?id=6d4b020ee22cb3a560dc3d7d4097967a&amp;n=33&amp;h=215&amp;w=287"/>
          <p:cNvPicPr/>
          <p:nvPr/>
        </p:nvPicPr>
        <p:blipFill>
          <a:blip r:embed="rId2">
            <a:clrChange>
              <a:clrFrom>
                <a:srgbClr val="FFFFFF"/>
              </a:clrFrom>
              <a:clrTo>
                <a:srgbClr val="FFFFFF">
                  <a:alpha val="0"/>
                </a:srgbClr>
              </a:clrTo>
            </a:clrChange>
          </a:blip>
          <a:srcRect/>
          <a:stretch>
            <a:fillRect/>
          </a:stretch>
        </p:blipFill>
        <p:spPr bwMode="auto">
          <a:xfrm>
            <a:off x="1285852" y="785794"/>
            <a:ext cx="2733675" cy="2047875"/>
          </a:xfrm>
          <a:prstGeom prst="rect">
            <a:avLst/>
          </a:prstGeom>
          <a:noFill/>
          <a:ln w="9525">
            <a:noFill/>
            <a:miter lim="800000"/>
            <a:headEnd/>
            <a:tailEnd/>
          </a:ln>
        </p:spPr>
      </p:pic>
      <p:pic>
        <p:nvPicPr>
          <p:cNvPr id="13" name="Рисунок 12" descr="https://im0-tub-ru.yandex.net/i?id=132c426ce404a794b8a203c30e281025-sr&amp;n=33&amp;h=215&amp;w=225"/>
          <p:cNvPicPr/>
          <p:nvPr/>
        </p:nvPicPr>
        <p:blipFill>
          <a:blip r:embed="rId3"/>
          <a:srcRect/>
          <a:stretch>
            <a:fillRect/>
          </a:stretch>
        </p:blipFill>
        <p:spPr bwMode="auto">
          <a:xfrm>
            <a:off x="6000760" y="2714620"/>
            <a:ext cx="2071687" cy="1976437"/>
          </a:xfrm>
          <a:prstGeom prst="rect">
            <a:avLst/>
          </a:prstGeom>
          <a:noFill/>
          <a:ln w="9525">
            <a:solidFill>
              <a:srgbClr val="92D050"/>
            </a:solidFill>
            <a:miter lim="800000"/>
            <a:headEnd/>
            <a:tailEnd/>
          </a:ln>
        </p:spPr>
      </p:pic>
      <p:pic>
        <p:nvPicPr>
          <p:cNvPr id="14" name="Рисунок 13" descr="http://parnasse.ru/images/x_e1b22655.jpg"/>
          <p:cNvPicPr/>
          <p:nvPr/>
        </p:nvPicPr>
        <p:blipFill>
          <a:blip r:embed="rId4"/>
          <a:srcRect/>
          <a:stretch>
            <a:fillRect/>
          </a:stretch>
        </p:blipFill>
        <p:spPr bwMode="auto">
          <a:xfrm>
            <a:off x="4391032" y="4714885"/>
            <a:ext cx="4752968" cy="2143116"/>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blinds(horizontal)">
                                      <p:cBhvr>
                                        <p:cTn id="7" dur="500"/>
                                        <p:tgtEl>
                                          <p:spTgt spid="410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5"/>
                                        </p:tgtEl>
                                        <p:attrNameLst>
                                          <p:attrName>style.visibility</p:attrName>
                                        </p:attrNameLst>
                                      </p:cBhvr>
                                      <p:to>
                                        <p:strVal val="visible"/>
                                      </p:to>
                                    </p:set>
                                    <p:animEffect transition="in" filter="blinds(horizontal)">
                                      <p:cBhvr>
                                        <p:cTn id="12" dur="500"/>
                                        <p:tgtEl>
                                          <p:spTgt spid="4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animBg="1"/>
      <p:bldP spid="410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Autofit/>
          </a:bodyPr>
          <a:lstStyle/>
          <a:p>
            <a:pPr lvl="0" algn="ctr">
              <a:spcBef>
                <a:spcPct val="0"/>
              </a:spcBef>
            </a:pPr>
            <a:r>
              <a:rPr lang="ru-RU" sz="3200" b="1" dirty="0" smtClean="0">
                <a:solidFill>
                  <a:srgbClr val="C00000"/>
                </a:solidFill>
                <a:latin typeface="Times New Roman" pitchFamily="18" charset="0"/>
                <a:cs typeface="Times New Roman" pitchFamily="18" charset="0"/>
              </a:rPr>
              <a:t>Схема метода научного познания: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5" name="Rectangle 2"/>
          <p:cNvSpPr txBox="1">
            <a:spLocks noChangeArrowheads="1"/>
          </p:cNvSpPr>
          <p:nvPr/>
        </p:nvSpPr>
        <p:spPr>
          <a:xfrm>
            <a:off x="3214678" y="1214422"/>
            <a:ext cx="2928926" cy="642942"/>
          </a:xfrm>
          <a:prstGeom prst="rect">
            <a:avLst/>
          </a:prstGeom>
        </p:spPr>
        <p:style>
          <a:lnRef idx="3">
            <a:schemeClr val="lt1"/>
          </a:lnRef>
          <a:fillRef idx="1">
            <a:schemeClr val="accent3"/>
          </a:fillRef>
          <a:effectRef idx="1">
            <a:schemeClr val="accent3"/>
          </a:effectRef>
          <a:fontRef idx="minor">
            <a:schemeClr val="lt1"/>
          </a:fontRef>
        </p:style>
        <p:txBody>
          <a:bodyPr>
            <a:normAutofit/>
          </a:bodyPr>
          <a:lstStyle/>
          <a:p>
            <a:pPr algn="ctr"/>
            <a:r>
              <a:rPr lang="ru-RU" sz="2800" b="1" dirty="0" smtClean="0">
                <a:solidFill>
                  <a:srgbClr val="C00000"/>
                </a:solidFill>
                <a:latin typeface="Times New Roman" pitchFamily="18" charset="0"/>
                <a:cs typeface="Times New Roman" pitchFamily="18" charset="0"/>
              </a:rPr>
              <a:t>наблюдения</a:t>
            </a:r>
            <a:endParaRPr lang="ru-RU" sz="2800" dirty="0">
              <a:solidFill>
                <a:srgbClr val="C00000"/>
              </a:solidFill>
              <a:latin typeface="Times New Roman" pitchFamily="18" charset="0"/>
              <a:cs typeface="Times New Roman" pitchFamily="18" charset="0"/>
            </a:endParaRPr>
          </a:p>
        </p:txBody>
      </p:sp>
      <p:sp>
        <p:nvSpPr>
          <p:cNvPr id="6" name="Rectangle 2"/>
          <p:cNvSpPr txBox="1">
            <a:spLocks noChangeArrowheads="1"/>
          </p:cNvSpPr>
          <p:nvPr/>
        </p:nvSpPr>
        <p:spPr>
          <a:xfrm>
            <a:off x="3214678" y="2071678"/>
            <a:ext cx="2928958" cy="642942"/>
          </a:xfrm>
          <a:prstGeom prst="rect">
            <a:avLst/>
          </a:prstGeom>
        </p:spPr>
        <p:style>
          <a:lnRef idx="3">
            <a:schemeClr val="lt1"/>
          </a:lnRef>
          <a:fillRef idx="1">
            <a:schemeClr val="accent3"/>
          </a:fillRef>
          <a:effectRef idx="1">
            <a:schemeClr val="accent3"/>
          </a:effectRef>
          <a:fontRef idx="minor">
            <a:schemeClr val="lt1"/>
          </a:fontRef>
        </p:style>
        <p:txBody>
          <a:bodyPr>
            <a:normAutofit/>
          </a:bodyPr>
          <a:lstStyle/>
          <a:p>
            <a:pPr algn="ctr"/>
            <a:r>
              <a:rPr lang="ru-RU" sz="2800" b="1" dirty="0" smtClean="0">
                <a:solidFill>
                  <a:srgbClr val="C00000"/>
                </a:solidFill>
                <a:latin typeface="Times New Roman" pitchFamily="18" charset="0"/>
                <a:cs typeface="Times New Roman" pitchFamily="18" charset="0"/>
              </a:rPr>
              <a:t>обобщения</a:t>
            </a:r>
            <a:endParaRPr lang="ru-RU" sz="2800" dirty="0">
              <a:solidFill>
                <a:srgbClr val="C00000"/>
              </a:solidFill>
              <a:latin typeface="Times New Roman" pitchFamily="18" charset="0"/>
              <a:cs typeface="Times New Roman" pitchFamily="18" charset="0"/>
            </a:endParaRPr>
          </a:p>
        </p:txBody>
      </p:sp>
      <p:sp>
        <p:nvSpPr>
          <p:cNvPr id="7" name="Rectangle 2"/>
          <p:cNvSpPr txBox="1">
            <a:spLocks noChangeArrowheads="1"/>
          </p:cNvSpPr>
          <p:nvPr/>
        </p:nvSpPr>
        <p:spPr>
          <a:xfrm>
            <a:off x="3214678" y="3000372"/>
            <a:ext cx="2928958" cy="642942"/>
          </a:xfrm>
          <a:prstGeom prst="rect">
            <a:avLst/>
          </a:prstGeom>
        </p:spPr>
        <p:style>
          <a:lnRef idx="3">
            <a:schemeClr val="lt1"/>
          </a:lnRef>
          <a:fillRef idx="1">
            <a:schemeClr val="accent3"/>
          </a:fillRef>
          <a:effectRef idx="1">
            <a:schemeClr val="accent3"/>
          </a:effectRef>
          <a:fontRef idx="minor">
            <a:schemeClr val="lt1"/>
          </a:fontRef>
        </p:style>
        <p:txBody>
          <a:bodyPr>
            <a:normAutofit/>
          </a:bodyPr>
          <a:lstStyle/>
          <a:p>
            <a:pPr algn="ctr"/>
            <a:r>
              <a:rPr lang="ru-RU" sz="2800" b="1" dirty="0" smtClean="0">
                <a:solidFill>
                  <a:srgbClr val="C00000"/>
                </a:solidFill>
                <a:latin typeface="Times New Roman" pitchFamily="18" charset="0"/>
                <a:cs typeface="Times New Roman" pitchFamily="18" charset="0"/>
              </a:rPr>
              <a:t>гипотезы</a:t>
            </a:r>
            <a:endParaRPr lang="ru-RU" sz="2800" dirty="0">
              <a:solidFill>
                <a:srgbClr val="C00000"/>
              </a:solidFill>
              <a:latin typeface="Times New Roman" pitchFamily="18" charset="0"/>
              <a:cs typeface="Times New Roman" pitchFamily="18" charset="0"/>
            </a:endParaRPr>
          </a:p>
        </p:txBody>
      </p:sp>
      <p:sp>
        <p:nvSpPr>
          <p:cNvPr id="8" name="Rectangle 2"/>
          <p:cNvSpPr txBox="1">
            <a:spLocks noChangeArrowheads="1"/>
          </p:cNvSpPr>
          <p:nvPr/>
        </p:nvSpPr>
        <p:spPr>
          <a:xfrm>
            <a:off x="3214678" y="3857628"/>
            <a:ext cx="2928958" cy="642942"/>
          </a:xfrm>
          <a:prstGeom prst="rect">
            <a:avLst/>
          </a:prstGeom>
        </p:spPr>
        <p:style>
          <a:lnRef idx="3">
            <a:schemeClr val="lt1"/>
          </a:lnRef>
          <a:fillRef idx="1">
            <a:schemeClr val="accent3"/>
          </a:fillRef>
          <a:effectRef idx="1">
            <a:schemeClr val="accent3"/>
          </a:effectRef>
          <a:fontRef idx="minor">
            <a:schemeClr val="lt1"/>
          </a:fontRef>
        </p:style>
        <p:txBody>
          <a:bodyPr>
            <a:normAutofit/>
          </a:bodyPr>
          <a:lstStyle/>
          <a:p>
            <a:pPr algn="ctr"/>
            <a:r>
              <a:rPr lang="ru-RU" sz="2800" b="1" dirty="0" smtClean="0">
                <a:solidFill>
                  <a:srgbClr val="C00000"/>
                </a:solidFill>
                <a:latin typeface="Times New Roman" pitchFamily="18" charset="0"/>
                <a:cs typeface="Times New Roman" pitchFamily="18" charset="0"/>
              </a:rPr>
              <a:t>эксперимент</a:t>
            </a:r>
            <a:endParaRPr lang="ru-RU" sz="2800" dirty="0">
              <a:solidFill>
                <a:srgbClr val="C00000"/>
              </a:solidFill>
              <a:latin typeface="Times New Roman" pitchFamily="18" charset="0"/>
              <a:cs typeface="Times New Roman" pitchFamily="18" charset="0"/>
            </a:endParaRPr>
          </a:p>
        </p:txBody>
      </p:sp>
      <p:sp>
        <p:nvSpPr>
          <p:cNvPr id="9" name="Rectangle 2"/>
          <p:cNvSpPr txBox="1">
            <a:spLocks noChangeArrowheads="1"/>
          </p:cNvSpPr>
          <p:nvPr/>
        </p:nvSpPr>
        <p:spPr>
          <a:xfrm>
            <a:off x="3214678" y="4643446"/>
            <a:ext cx="2928958" cy="642942"/>
          </a:xfrm>
          <a:prstGeom prst="rect">
            <a:avLst/>
          </a:prstGeom>
        </p:spPr>
        <p:style>
          <a:lnRef idx="3">
            <a:schemeClr val="lt1"/>
          </a:lnRef>
          <a:fillRef idx="1">
            <a:schemeClr val="accent3"/>
          </a:fillRef>
          <a:effectRef idx="1">
            <a:schemeClr val="accent3"/>
          </a:effectRef>
          <a:fontRef idx="minor">
            <a:schemeClr val="lt1"/>
          </a:fontRef>
        </p:style>
        <p:txBody>
          <a:bodyPr>
            <a:normAutofit/>
          </a:bodyPr>
          <a:lstStyle/>
          <a:p>
            <a:pPr algn="ctr"/>
            <a:r>
              <a:rPr lang="ru-RU" sz="2800" b="1" dirty="0" smtClean="0">
                <a:solidFill>
                  <a:srgbClr val="C00000"/>
                </a:solidFill>
                <a:latin typeface="Times New Roman" pitchFamily="18" charset="0"/>
                <a:cs typeface="Times New Roman" pitchFamily="18" charset="0"/>
              </a:rPr>
              <a:t>теория</a:t>
            </a:r>
            <a:endParaRPr lang="ru-RU" sz="2800" dirty="0">
              <a:solidFill>
                <a:srgbClr val="C00000"/>
              </a:solidFill>
              <a:latin typeface="Times New Roman" pitchFamily="18" charset="0"/>
              <a:cs typeface="Times New Roman" pitchFamily="18" charset="0"/>
            </a:endParaRPr>
          </a:p>
        </p:txBody>
      </p:sp>
      <p:sp>
        <p:nvSpPr>
          <p:cNvPr id="10" name="Rectangle 2"/>
          <p:cNvSpPr txBox="1">
            <a:spLocks noChangeArrowheads="1"/>
          </p:cNvSpPr>
          <p:nvPr/>
        </p:nvSpPr>
        <p:spPr>
          <a:xfrm>
            <a:off x="3214678" y="5572140"/>
            <a:ext cx="2928958" cy="571504"/>
          </a:xfrm>
          <a:prstGeom prst="rect">
            <a:avLst/>
          </a:prstGeom>
        </p:spPr>
        <p:style>
          <a:lnRef idx="3">
            <a:schemeClr val="lt1"/>
          </a:lnRef>
          <a:fillRef idx="1">
            <a:schemeClr val="accent3"/>
          </a:fillRef>
          <a:effectRef idx="1">
            <a:schemeClr val="accent3"/>
          </a:effectRef>
          <a:fontRef idx="minor">
            <a:schemeClr val="lt1"/>
          </a:fontRef>
        </p:style>
        <p:txBody>
          <a:bodyPr>
            <a:normAutofit/>
          </a:bodyPr>
          <a:lstStyle/>
          <a:p>
            <a:pPr algn="ctr"/>
            <a:r>
              <a:rPr lang="ru-RU" sz="2800" b="1" dirty="0" smtClean="0"/>
              <a:t> </a:t>
            </a:r>
            <a:r>
              <a:rPr lang="ru-RU" sz="2800" b="1" dirty="0" smtClean="0">
                <a:solidFill>
                  <a:srgbClr val="C00000"/>
                </a:solidFill>
                <a:latin typeface="Times New Roman" pitchFamily="18" charset="0"/>
                <a:cs typeface="Times New Roman" pitchFamily="18" charset="0"/>
              </a:rPr>
              <a:t>закон</a:t>
            </a:r>
            <a:endParaRPr lang="ru-RU" sz="2800" dirty="0">
              <a:solidFill>
                <a:srgbClr val="C00000"/>
              </a:solidFill>
              <a:latin typeface="Times New Roman" pitchFamily="18" charset="0"/>
              <a:cs typeface="Times New Roman" pitchFamily="18" charset="0"/>
            </a:endParaRPr>
          </a:p>
        </p:txBody>
      </p:sp>
      <p:pic>
        <p:nvPicPr>
          <p:cNvPr id="11" name="Рисунок 10" descr="http://dayswoman.ru/misc/i/gallery/26556/938199.jpg"/>
          <p:cNvPicPr/>
          <p:nvPr/>
        </p:nvPicPr>
        <p:blipFill>
          <a:blip r:embed="rId2"/>
          <a:srcRect/>
          <a:stretch>
            <a:fillRect/>
          </a:stretch>
        </p:blipFill>
        <p:spPr bwMode="auto">
          <a:xfrm>
            <a:off x="6643702" y="4143380"/>
            <a:ext cx="2166940" cy="214314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2" name="Рисунок 11" descr="http://www.icr.su/upload/medialibrary/b25/onckm_04_1_1.jpg"/>
          <p:cNvPicPr/>
          <p:nvPr/>
        </p:nvPicPr>
        <p:blipFill>
          <a:blip r:embed="rId3"/>
          <a:srcRect/>
          <a:stretch>
            <a:fillRect/>
          </a:stretch>
        </p:blipFill>
        <p:spPr bwMode="auto">
          <a:xfrm>
            <a:off x="214282" y="3786190"/>
            <a:ext cx="2400300" cy="2428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3" name="Рисунок 12" descr="http://3.bp.blogspot.com/-ohBn_YeioMc/U__PT8iAvDI/AAAAAAAAAz8/UykV0nf9SOw/s1600/kaca%2Bpembesar.jpg"/>
          <p:cNvPicPr/>
          <p:nvPr/>
        </p:nvPicPr>
        <p:blipFill>
          <a:blip r:embed="rId4"/>
          <a:srcRect/>
          <a:stretch>
            <a:fillRect/>
          </a:stretch>
        </p:blipFill>
        <p:spPr bwMode="auto">
          <a:xfrm>
            <a:off x="6572264" y="1428736"/>
            <a:ext cx="2214578" cy="2476504"/>
          </a:xfrm>
          <a:prstGeom prst="rect">
            <a:avLst/>
          </a:prstGeom>
          <a:noFill/>
          <a:ln w="9525">
            <a:noFill/>
            <a:miter lim="800000"/>
            <a:headEnd/>
            <a:tailEnd/>
          </a:ln>
        </p:spPr>
      </p:pic>
      <p:pic>
        <p:nvPicPr>
          <p:cNvPr id="14" name="Рисунок 13" descr="http://44fzrf.ru/wp-content/uploads/2017/04/d9418f4aeb965495f7cac553a12095f6.jpg"/>
          <p:cNvPicPr/>
          <p:nvPr/>
        </p:nvPicPr>
        <p:blipFill>
          <a:blip r:embed="rId5" cstate="print">
            <a:clrChange>
              <a:clrFrom>
                <a:srgbClr val="FFFFFF"/>
              </a:clrFrom>
              <a:clrTo>
                <a:srgbClr val="FFFFFF">
                  <a:alpha val="0"/>
                </a:srgbClr>
              </a:clrTo>
            </a:clrChange>
          </a:blip>
          <a:srcRect/>
          <a:stretch>
            <a:fillRect/>
          </a:stretch>
        </p:blipFill>
        <p:spPr bwMode="auto">
          <a:xfrm>
            <a:off x="0" y="571480"/>
            <a:ext cx="2560737" cy="2714644"/>
          </a:xfrm>
          <a:prstGeom prst="rect">
            <a:avLst/>
          </a:prstGeom>
          <a:noFill/>
          <a:ln w="9525">
            <a:noFill/>
            <a:miter lim="800000"/>
            <a:headEnd/>
            <a:tailEnd/>
          </a:ln>
        </p:spPr>
      </p:pic>
      <p:pic>
        <p:nvPicPr>
          <p:cNvPr id="1026" name="Picture 2" descr="C:\Users\user\Desktop\урок 1- 7 класс-физ\эксперимент.gif"/>
          <p:cNvPicPr>
            <a:picLocks noChangeAspect="1" noChangeArrowheads="1" noCrop="1"/>
          </p:cNvPicPr>
          <p:nvPr/>
        </p:nvPicPr>
        <p:blipFill>
          <a:blip r:embed="rId6"/>
          <a:srcRect/>
          <a:stretch>
            <a:fillRect/>
          </a:stretch>
        </p:blipFill>
        <p:spPr bwMode="auto">
          <a:xfrm>
            <a:off x="1071538" y="1500174"/>
            <a:ext cx="2857500" cy="4762500"/>
          </a:xfrm>
          <a:prstGeom prst="rect">
            <a:avLst/>
          </a:prstGeom>
          <a:noFill/>
        </p:spPr>
      </p:pic>
      <p:sp>
        <p:nvSpPr>
          <p:cNvPr id="15" name="Управляющая кнопка: далее 14">
            <a:hlinkClick r:id="rId7" action="ppaction://hlinksldjump" highlightClick="1"/>
          </p:cNvPr>
          <p:cNvSpPr/>
          <p:nvPr/>
        </p:nvSpPr>
        <p:spPr>
          <a:xfrm>
            <a:off x="7929586" y="6357958"/>
            <a:ext cx="1000132" cy="285752"/>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nextCondLst>
                <p:cond evt="onClick" delay="0">
                  <p:tgtEl>
                    <p:spTgt spid="4"/>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rmAutofit/>
          </a:bodyPr>
          <a:lstStyle/>
          <a:p>
            <a:pPr lvl="0" algn="ctr">
              <a:spcBef>
                <a:spcPct val="0"/>
              </a:spcBef>
            </a:pPr>
            <a:r>
              <a:rPr lang="ru-RU" sz="3200" b="1" dirty="0" smtClean="0">
                <a:solidFill>
                  <a:srgbClr val="C00000"/>
                </a:solidFill>
                <a:latin typeface="Times New Roman" pitchFamily="18" charset="0"/>
                <a:cs typeface="Times New Roman" pitchFamily="18" charset="0"/>
              </a:rPr>
              <a:t>Механические явления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214414" y="1000108"/>
            <a:ext cx="6000791" cy="2376488"/>
          </a:xfrm>
          <a:prstGeom prst="rect">
            <a:avLst/>
          </a:prstGeom>
        </p:spPr>
        <p:style>
          <a:lnRef idx="1">
            <a:schemeClr val="accent3"/>
          </a:lnRef>
          <a:fillRef idx="2">
            <a:schemeClr val="accent3"/>
          </a:fillRef>
          <a:effectRef idx="1">
            <a:schemeClr val="accent3"/>
          </a:effectRef>
          <a:fontRef idx="minor">
            <a:schemeClr val="dk1"/>
          </a:fontRef>
        </p:style>
        <p:txBody>
          <a:bodyPr/>
          <a:lstStyle/>
          <a:p>
            <a:pPr marL="342900" marR="0" lvl="0" indent="-342900" algn="l" defTabSz="914400" rtl="0" eaLnBrk="1" fontAlgn="auto" latinLnBrk="0" hangingPunct="1">
              <a:lnSpc>
                <a:spcPct val="80000"/>
              </a:lnSpc>
              <a:spcBef>
                <a:spcPct val="20000"/>
              </a:spcBef>
              <a:spcAft>
                <a:spcPts val="0"/>
              </a:spcAft>
              <a:buClrTx/>
              <a:buSzTx/>
              <a:buFont typeface="Wingdings" pitchFamily="2" charset="2"/>
              <a:buChar char="Ø"/>
              <a:tabLst/>
              <a:defRPr/>
            </a:pPr>
            <a:r>
              <a:rPr kumimoji="0" lang="ru-RU" sz="2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Почему и как тела движутся?</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Char char="Ø"/>
              <a:tabLst/>
              <a:defRPr/>
            </a:pPr>
            <a:r>
              <a:rPr kumimoji="0" lang="ru-RU" sz="2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Почему летают самолеты и  ракеты?</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Char char="Ø"/>
              <a:tabLst/>
              <a:defRPr/>
            </a:pPr>
            <a:r>
              <a:rPr kumimoji="0" lang="ru-RU" sz="2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Почему плавают рыбы, люди,     корабли?</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Char char="Ø"/>
              <a:tabLst/>
              <a:defRPr/>
            </a:pPr>
            <a:r>
              <a:rPr kumimoji="0" lang="ru-RU" sz="2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И почему тонут?</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Char char="Ø"/>
              <a:tabLst/>
              <a:defRPr/>
            </a:pPr>
            <a:r>
              <a:rPr kumimoji="0" lang="ru-RU" sz="2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Почему все тела падают на Землю?</a:t>
            </a:r>
            <a:endParaRPr kumimoji="0" lang="ru-RU" sz="2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3" name="Рисунок 2" descr="https://im0-tub-ru.yandex.net/i?id=edf42e4b0b6867a368ffdaef9e6dc06f&amp;n=33&amp;h=215&amp;w=382"/>
          <p:cNvPicPr/>
          <p:nvPr/>
        </p:nvPicPr>
        <p:blipFill>
          <a:blip r:embed="rId2"/>
          <a:srcRect/>
          <a:stretch>
            <a:fillRect/>
          </a:stretch>
        </p:blipFill>
        <p:spPr bwMode="auto">
          <a:xfrm>
            <a:off x="6643702" y="2071678"/>
            <a:ext cx="2500298" cy="161925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5" name="Рисунок 4" descr="http://magspace.ru/uploads/2016/09/24/auto_20-340_1ee759_2bc2d566_orig"/>
          <p:cNvPicPr/>
          <p:nvPr/>
        </p:nvPicPr>
        <p:blipFill>
          <a:blip r:embed="rId3"/>
          <a:srcRect/>
          <a:stretch>
            <a:fillRect/>
          </a:stretch>
        </p:blipFill>
        <p:spPr bwMode="auto">
          <a:xfrm>
            <a:off x="4357686" y="2928934"/>
            <a:ext cx="2850767" cy="1774603"/>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7" name="Рисунок 6" descr="http://icon.s.photosight.ru/img/4/a83/3701884_large.jpg"/>
          <p:cNvPicPr/>
          <p:nvPr/>
        </p:nvPicPr>
        <p:blipFill>
          <a:blip r:embed="rId4" cstate="print"/>
          <a:srcRect/>
          <a:stretch>
            <a:fillRect/>
          </a:stretch>
        </p:blipFill>
        <p:spPr bwMode="auto">
          <a:xfrm>
            <a:off x="2357422" y="4000504"/>
            <a:ext cx="2559053" cy="1562272"/>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6" name="Рисунок 5" descr="https://im0-tub-ru.yandex.net/i?id=a0cdbf0d1b2302f4b764dbe4f8211b41&amp;n=33&amp;h=215&amp;w=269"/>
          <p:cNvPicPr/>
          <p:nvPr/>
        </p:nvPicPr>
        <p:blipFill>
          <a:blip r:embed="rId5"/>
          <a:srcRect/>
          <a:stretch>
            <a:fillRect/>
          </a:stretch>
        </p:blipFill>
        <p:spPr bwMode="auto">
          <a:xfrm>
            <a:off x="0" y="4929198"/>
            <a:ext cx="2428861" cy="1643074"/>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8" name="Управляющая кнопка: в начало 7">
            <a:hlinkClick r:id="rId6" action="ppaction://hlinksldjump" highlightClick="1"/>
          </p:cNvPr>
          <p:cNvSpPr/>
          <p:nvPr/>
        </p:nvSpPr>
        <p:spPr>
          <a:xfrm>
            <a:off x="8143900" y="6357958"/>
            <a:ext cx="1000100" cy="285752"/>
          </a:xfrm>
          <a:prstGeom prst="actionButtonBeginning">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rmAutofit/>
          </a:bodyPr>
          <a:lstStyle/>
          <a:p>
            <a:pPr lvl="0" algn="ctr">
              <a:spcBef>
                <a:spcPct val="0"/>
              </a:spcBef>
            </a:pPr>
            <a:r>
              <a:rPr lang="ru-RU" sz="3200" b="1" dirty="0" smtClean="0">
                <a:solidFill>
                  <a:srgbClr val="C00000"/>
                </a:solidFill>
                <a:latin typeface="Times New Roman" pitchFamily="18" charset="0"/>
                <a:cs typeface="Times New Roman" pitchFamily="18" charset="0"/>
              </a:rPr>
              <a:t>Тепловые  явления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928794" y="1000108"/>
            <a:ext cx="5286411" cy="2376488"/>
          </a:xfrm>
          <a:prstGeom prst="rect">
            <a:avLst/>
          </a:prstGeom>
        </p:spPr>
        <p:style>
          <a:lnRef idx="1">
            <a:schemeClr val="accent3"/>
          </a:lnRef>
          <a:fillRef idx="2">
            <a:schemeClr val="accent3"/>
          </a:fillRef>
          <a:effectRef idx="1">
            <a:schemeClr val="accent3"/>
          </a:effectRef>
          <a:fontRef idx="minor">
            <a:schemeClr val="dk1"/>
          </a:fontRef>
        </p:style>
        <p:txBody>
          <a:bodyPr/>
          <a:lstStyle/>
          <a:p>
            <a:pPr>
              <a:buFont typeface="Wingdings" pitchFamily="2" charset="2"/>
              <a:buChar char="Ø"/>
            </a:pPr>
            <a:r>
              <a:rPr lang="ru-RU" sz="2400" dirty="0" smtClean="0">
                <a:solidFill>
                  <a:schemeClr val="tx1"/>
                </a:solidFill>
                <a:latin typeface="Times New Roman" pitchFamily="18" charset="0"/>
                <a:cs typeface="Times New Roman" pitchFamily="18" charset="0"/>
              </a:rPr>
              <a:t>Нагревание </a:t>
            </a:r>
          </a:p>
          <a:p>
            <a:pPr>
              <a:buFont typeface="Wingdings" pitchFamily="2" charset="2"/>
              <a:buChar char="Ø"/>
            </a:pPr>
            <a:r>
              <a:rPr lang="ru-RU" sz="2400" dirty="0" smtClean="0">
                <a:solidFill>
                  <a:schemeClr val="tx1"/>
                </a:solidFill>
                <a:latin typeface="Times New Roman" pitchFamily="18" charset="0"/>
                <a:cs typeface="Times New Roman" pitchFamily="18" charset="0"/>
              </a:rPr>
              <a:t>Охлаждение  </a:t>
            </a:r>
          </a:p>
          <a:p>
            <a:pPr>
              <a:buFont typeface="Wingdings" pitchFamily="2" charset="2"/>
              <a:buChar char="Ø"/>
            </a:pPr>
            <a:r>
              <a:rPr lang="ru-RU" sz="2400" dirty="0" smtClean="0">
                <a:solidFill>
                  <a:schemeClr val="tx1"/>
                </a:solidFill>
                <a:latin typeface="Times New Roman" pitchFamily="18" charset="0"/>
                <a:cs typeface="Times New Roman" pitchFamily="18" charset="0"/>
              </a:rPr>
              <a:t>Отвердевание </a:t>
            </a:r>
          </a:p>
          <a:p>
            <a:pPr>
              <a:buFont typeface="Wingdings" pitchFamily="2" charset="2"/>
              <a:buChar char="Ø"/>
            </a:pPr>
            <a:r>
              <a:rPr lang="ru-RU" sz="2400" dirty="0" smtClean="0">
                <a:solidFill>
                  <a:schemeClr val="tx1"/>
                </a:solidFill>
                <a:latin typeface="Times New Roman" pitchFamily="18" charset="0"/>
                <a:cs typeface="Times New Roman" pitchFamily="18" charset="0"/>
              </a:rPr>
              <a:t>Испарение </a:t>
            </a:r>
          </a:p>
          <a:p>
            <a:pPr>
              <a:buFont typeface="Wingdings" pitchFamily="2" charset="2"/>
              <a:buChar char="Ø"/>
            </a:pPr>
            <a:r>
              <a:rPr lang="ru-RU" sz="2400" dirty="0" smtClean="0">
                <a:solidFill>
                  <a:schemeClr val="tx1"/>
                </a:solidFill>
                <a:latin typeface="Times New Roman" pitchFamily="18" charset="0"/>
                <a:cs typeface="Times New Roman" pitchFamily="18" charset="0"/>
              </a:rPr>
              <a:t>Кипение </a:t>
            </a:r>
          </a:p>
          <a:p>
            <a:pPr>
              <a:buFont typeface="Wingdings" pitchFamily="2" charset="2"/>
              <a:buChar char="Ø"/>
            </a:pPr>
            <a:r>
              <a:rPr lang="ru-RU" sz="2400" dirty="0" smtClean="0">
                <a:solidFill>
                  <a:schemeClr val="tx1"/>
                </a:solidFill>
                <a:latin typeface="Times New Roman" pitchFamily="18" charset="0"/>
                <a:cs typeface="Times New Roman" pitchFamily="18" charset="0"/>
              </a:rPr>
              <a:t>Плавление </a:t>
            </a:r>
            <a:endParaRPr lang="ru-RU" sz="2400" dirty="0">
              <a:solidFill>
                <a:schemeClr val="tx1"/>
              </a:solidFill>
              <a:latin typeface="Times New Roman" pitchFamily="18" charset="0"/>
              <a:cs typeface="Times New Roman" pitchFamily="18" charset="0"/>
            </a:endParaRPr>
          </a:p>
        </p:txBody>
      </p:sp>
      <p:pic>
        <p:nvPicPr>
          <p:cNvPr id="8" name="Рисунок 7" descr="https://im0-tub-ru.yandex.net/i?id=a899a8c266826eed12e3a7f9c142f543&amp;n=33&amp;h=215&amp;w=254"/>
          <p:cNvPicPr/>
          <p:nvPr/>
        </p:nvPicPr>
        <p:blipFill>
          <a:blip r:embed="rId2"/>
          <a:srcRect/>
          <a:stretch>
            <a:fillRect/>
          </a:stretch>
        </p:blipFill>
        <p:spPr bwMode="auto">
          <a:xfrm>
            <a:off x="0" y="2714620"/>
            <a:ext cx="2143108" cy="1619247"/>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9" name="Рисунок 8" descr="http://st15.stpulscen.ru/images/product/078/734/729_big.jpg"/>
          <p:cNvPicPr/>
          <p:nvPr/>
        </p:nvPicPr>
        <p:blipFill>
          <a:blip r:embed="rId3"/>
          <a:srcRect/>
          <a:stretch>
            <a:fillRect/>
          </a:stretch>
        </p:blipFill>
        <p:spPr bwMode="auto">
          <a:xfrm>
            <a:off x="4572000" y="1071546"/>
            <a:ext cx="4327534" cy="3021268"/>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 name="Рисунок 9" descr="https://im0-tub-ru.yandex.net/i?id=c865336bf6b2087cb77e172e32e3f3ea&amp;n=33&amp;h=215&amp;w=323"/>
          <p:cNvPicPr/>
          <p:nvPr/>
        </p:nvPicPr>
        <p:blipFill>
          <a:blip r:embed="rId4"/>
          <a:srcRect/>
          <a:stretch>
            <a:fillRect/>
          </a:stretch>
        </p:blipFill>
        <p:spPr bwMode="auto">
          <a:xfrm>
            <a:off x="5072066" y="4286256"/>
            <a:ext cx="3076575"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1" name="Рисунок 10" descr="http://montessoriself.ru/wp-content/uploads/2014/09/dozhdik-9.jpg"/>
          <p:cNvPicPr/>
          <p:nvPr/>
        </p:nvPicPr>
        <p:blipFill>
          <a:blip r:embed="rId5"/>
          <a:srcRect/>
          <a:stretch>
            <a:fillRect/>
          </a:stretch>
        </p:blipFill>
        <p:spPr bwMode="auto">
          <a:xfrm>
            <a:off x="2000232" y="3857628"/>
            <a:ext cx="2428892" cy="259079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Управляющая кнопка: в начало 11">
            <a:hlinkClick r:id="rId6" action="ppaction://hlinksldjump" highlightClick="1"/>
          </p:cNvPr>
          <p:cNvSpPr/>
          <p:nvPr/>
        </p:nvSpPr>
        <p:spPr>
          <a:xfrm>
            <a:off x="8143900" y="6357958"/>
            <a:ext cx="1000100" cy="285752"/>
          </a:xfrm>
          <a:prstGeom prst="actionButtonBeginning">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rmAutofit/>
          </a:bodyPr>
          <a:lstStyle/>
          <a:p>
            <a:pPr lvl="0" algn="ctr">
              <a:spcBef>
                <a:spcPct val="0"/>
              </a:spcBef>
            </a:pPr>
            <a:r>
              <a:rPr lang="ru-RU" sz="3200" b="1" dirty="0" smtClean="0">
                <a:solidFill>
                  <a:srgbClr val="C00000"/>
                </a:solidFill>
                <a:latin typeface="Times New Roman" pitchFamily="18" charset="0"/>
                <a:cs typeface="Times New Roman" pitchFamily="18" charset="0"/>
              </a:rPr>
              <a:t>Оптические  явления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2643174" y="1000108"/>
            <a:ext cx="4572031" cy="3571900"/>
          </a:xfrm>
          <a:prstGeom prst="rect">
            <a:avLst/>
          </a:prstGeom>
        </p:spPr>
        <p:style>
          <a:lnRef idx="1">
            <a:schemeClr val="accent3"/>
          </a:lnRef>
          <a:fillRef idx="2">
            <a:schemeClr val="accent3"/>
          </a:fillRef>
          <a:effectRef idx="1">
            <a:schemeClr val="accent3"/>
          </a:effectRef>
          <a:fontRef idx="minor">
            <a:schemeClr val="dk1"/>
          </a:fontRef>
        </p:style>
        <p:txBody>
          <a:bodyPr/>
          <a:lstStyle/>
          <a:p>
            <a:pPr>
              <a:buFont typeface="Wingdings" pitchFamily="2" charset="2"/>
              <a:buChar char="Ø"/>
            </a:pPr>
            <a:r>
              <a:rPr lang="ru-RU" sz="2400" dirty="0" smtClean="0">
                <a:latin typeface="Times New Roman" pitchFamily="18" charset="0"/>
                <a:cs typeface="Times New Roman" pitchFamily="18" charset="0"/>
              </a:rPr>
              <a:t>Отражение света</a:t>
            </a:r>
          </a:p>
          <a:p>
            <a:pPr>
              <a:buFont typeface="Wingdings" pitchFamily="2" charset="2"/>
              <a:buChar char="Ø"/>
            </a:pPr>
            <a:r>
              <a:rPr lang="ru-RU" sz="2400" dirty="0" smtClean="0">
                <a:latin typeface="Times New Roman" pitchFamily="18" charset="0"/>
                <a:cs typeface="Times New Roman" pitchFamily="18" charset="0"/>
              </a:rPr>
              <a:t>Преломление света</a:t>
            </a:r>
          </a:p>
          <a:p>
            <a:pPr>
              <a:buFont typeface="Wingdings" pitchFamily="2" charset="2"/>
              <a:buChar char="Ø"/>
            </a:pPr>
            <a:r>
              <a:rPr lang="ru-RU" sz="2400" dirty="0" smtClean="0">
                <a:latin typeface="Times New Roman" pitchFamily="18" charset="0"/>
                <a:cs typeface="Times New Roman" pitchFamily="18" charset="0"/>
              </a:rPr>
              <a:t>Тень и полутень</a:t>
            </a:r>
          </a:p>
          <a:p>
            <a:pPr>
              <a:buFont typeface="Wingdings" pitchFamily="2" charset="2"/>
              <a:buChar char="Ø"/>
            </a:pPr>
            <a:r>
              <a:rPr lang="ru-RU" sz="2400" dirty="0" smtClean="0">
                <a:latin typeface="Times New Roman" pitchFamily="18" charset="0"/>
                <a:cs typeface="Times New Roman" pitchFamily="18" charset="0"/>
              </a:rPr>
              <a:t>Состав света</a:t>
            </a:r>
          </a:p>
          <a:p>
            <a:pPr>
              <a:buFont typeface="Wingdings" pitchFamily="2" charset="2"/>
              <a:buChar char="Ø"/>
            </a:pPr>
            <a:r>
              <a:rPr lang="ru-RU" sz="2400" dirty="0" smtClean="0">
                <a:latin typeface="Times New Roman" pitchFamily="18" charset="0"/>
                <a:cs typeface="Times New Roman" pitchFamily="18" charset="0"/>
              </a:rPr>
              <a:t>Глаз, зрение, очки</a:t>
            </a:r>
          </a:p>
          <a:p>
            <a:pPr>
              <a:buFont typeface="Wingdings" pitchFamily="2" charset="2"/>
              <a:buChar char="Ø"/>
            </a:pPr>
            <a:r>
              <a:rPr lang="ru-RU" sz="2400" dirty="0" smtClean="0">
                <a:latin typeface="Times New Roman" pitchFamily="18" charset="0"/>
                <a:cs typeface="Times New Roman" pitchFamily="18" charset="0"/>
              </a:rPr>
              <a:t>Фотоаппарат, бинокль</a:t>
            </a:r>
          </a:p>
          <a:p>
            <a:pPr>
              <a:buFont typeface="Wingdings" pitchFamily="2" charset="2"/>
              <a:buChar char="Ø"/>
            </a:pPr>
            <a:r>
              <a:rPr lang="ru-RU" sz="2400" dirty="0" smtClean="0">
                <a:latin typeface="Times New Roman" pitchFamily="18" charset="0"/>
                <a:cs typeface="Times New Roman" pitchFamily="18" charset="0"/>
              </a:rPr>
              <a:t>Телескоп</a:t>
            </a:r>
          </a:p>
          <a:p>
            <a:pPr>
              <a:buFont typeface="Wingdings" pitchFamily="2" charset="2"/>
              <a:buChar char="Ø"/>
            </a:pPr>
            <a:r>
              <a:rPr lang="ru-RU" sz="2400" dirty="0" smtClean="0">
                <a:latin typeface="Times New Roman" pitchFamily="18" charset="0"/>
                <a:cs typeface="Times New Roman" pitchFamily="18" charset="0"/>
              </a:rPr>
              <a:t>Радуга</a:t>
            </a:r>
          </a:p>
          <a:p>
            <a:pPr>
              <a:buFont typeface="Wingdings" pitchFamily="2" charset="2"/>
              <a:buChar char="Ø"/>
            </a:pPr>
            <a:r>
              <a:rPr lang="ru-RU" sz="2400" dirty="0" smtClean="0">
                <a:latin typeface="Times New Roman" pitchFamily="18" charset="0"/>
                <a:cs typeface="Times New Roman" pitchFamily="18" charset="0"/>
              </a:rPr>
              <a:t>Распространение света</a:t>
            </a:r>
            <a:endParaRPr lang="ru-RU" sz="2400" dirty="0">
              <a:latin typeface="Times New Roman" pitchFamily="18" charset="0"/>
              <a:cs typeface="Times New Roman" pitchFamily="18" charset="0"/>
            </a:endParaRPr>
          </a:p>
        </p:txBody>
      </p:sp>
      <p:pic>
        <p:nvPicPr>
          <p:cNvPr id="12" name="Рисунок 11" descr="https://im0-tub-ru.yandex.net/i?id=30ad56d1d33c80c8b90b4de3dc708ea8&amp;n=33&amp;h=215&amp;w=382"/>
          <p:cNvPicPr/>
          <p:nvPr/>
        </p:nvPicPr>
        <p:blipFill>
          <a:blip r:embed="rId2"/>
          <a:srcRect/>
          <a:stretch>
            <a:fillRect/>
          </a:stretch>
        </p:blipFill>
        <p:spPr bwMode="auto">
          <a:xfrm>
            <a:off x="5357818" y="4643446"/>
            <a:ext cx="3495674" cy="1857388"/>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3" name="Рисунок 12" descr="https://im0-tub-ru.yandex.net/i?id=54d6cb5ef92df8f4e13bec66dace77f3&amp;n=33&amp;h=215&amp;w=323"/>
          <p:cNvPicPr/>
          <p:nvPr/>
        </p:nvPicPr>
        <p:blipFill>
          <a:blip r:embed="rId3"/>
          <a:srcRect/>
          <a:stretch>
            <a:fillRect/>
          </a:stretch>
        </p:blipFill>
        <p:spPr bwMode="auto">
          <a:xfrm>
            <a:off x="6286512" y="1857364"/>
            <a:ext cx="2647947" cy="1928826"/>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Рисунок 13" descr="https://im0-tub-ru.yandex.net/i?id=dfa2bb88eee8845080cc3e06d2d0f7a5&amp;n=33&amp;h=215&amp;w=373"/>
          <p:cNvPicPr/>
          <p:nvPr/>
        </p:nvPicPr>
        <p:blipFill>
          <a:blip r:embed="rId4"/>
          <a:srcRect/>
          <a:stretch>
            <a:fillRect/>
          </a:stretch>
        </p:blipFill>
        <p:spPr bwMode="auto">
          <a:xfrm>
            <a:off x="214282" y="4643446"/>
            <a:ext cx="3071834" cy="1762123"/>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Рисунок 14" descr="https://im0-tub-ru.yandex.net/i?id=2dea4f02c36e922cc19fbf4105c21931&amp;n=33&amp;h=215&amp;w=382"/>
          <p:cNvPicPr/>
          <p:nvPr/>
        </p:nvPicPr>
        <p:blipFill>
          <a:blip r:embed="rId5"/>
          <a:srcRect l="18586" r="18586"/>
          <a:stretch>
            <a:fillRect/>
          </a:stretch>
        </p:blipFill>
        <p:spPr bwMode="auto">
          <a:xfrm>
            <a:off x="214282" y="2285992"/>
            <a:ext cx="1785950" cy="1762123"/>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8" name="Управляющая кнопка: в начало 7">
            <a:hlinkClick r:id="rId6" action="ppaction://hlinksldjump" highlightClick="1"/>
          </p:cNvPr>
          <p:cNvSpPr/>
          <p:nvPr/>
        </p:nvSpPr>
        <p:spPr>
          <a:xfrm>
            <a:off x="8143900" y="6357958"/>
            <a:ext cx="1000100" cy="285752"/>
          </a:xfrm>
          <a:prstGeom prst="actionButtonBeginning">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rmAutofit/>
          </a:bodyPr>
          <a:lstStyle/>
          <a:p>
            <a:pPr lvl="0" algn="ctr">
              <a:spcBef>
                <a:spcPct val="0"/>
              </a:spcBef>
            </a:pPr>
            <a:r>
              <a:rPr lang="ru-RU" sz="3200" b="1" dirty="0" smtClean="0">
                <a:solidFill>
                  <a:srgbClr val="C00000"/>
                </a:solidFill>
                <a:latin typeface="Times New Roman" pitchFamily="18" charset="0"/>
                <a:cs typeface="Times New Roman" pitchFamily="18" charset="0"/>
              </a:rPr>
              <a:t>Звуковые  явления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857356" y="1428736"/>
            <a:ext cx="4572031" cy="1785950"/>
          </a:xfrm>
          <a:prstGeom prst="rect">
            <a:avLst/>
          </a:prstGeom>
        </p:spPr>
        <p:style>
          <a:lnRef idx="1">
            <a:schemeClr val="accent3"/>
          </a:lnRef>
          <a:fillRef idx="2">
            <a:schemeClr val="accent3"/>
          </a:fillRef>
          <a:effectRef idx="1">
            <a:schemeClr val="accent3"/>
          </a:effectRef>
          <a:fontRef idx="minor">
            <a:schemeClr val="dk1"/>
          </a:fontRef>
        </p:style>
        <p:txBody>
          <a:bodyPr/>
          <a:lstStyle/>
          <a:p>
            <a:pPr>
              <a:buFont typeface="Wingdings" pitchFamily="2" charset="2"/>
              <a:buChar char="Ø"/>
            </a:pPr>
            <a:r>
              <a:rPr lang="ru-RU" sz="2400" b="1" i="1" dirty="0" smtClean="0">
                <a:latin typeface="Times New Roman" pitchFamily="18" charset="0"/>
                <a:cs typeface="Times New Roman" pitchFamily="18" charset="0"/>
              </a:rPr>
              <a:t>Как мы слышим?</a:t>
            </a:r>
          </a:p>
          <a:p>
            <a:pPr>
              <a:buFont typeface="Wingdings" pitchFamily="2" charset="2"/>
              <a:buChar char="Ø"/>
            </a:pPr>
            <a:r>
              <a:rPr lang="ru-RU" sz="2400" b="1" i="1" dirty="0" smtClean="0">
                <a:latin typeface="Times New Roman" pitchFamily="18" charset="0"/>
                <a:cs typeface="Times New Roman" pitchFamily="18" charset="0"/>
              </a:rPr>
              <a:t>Как распространяется звук?</a:t>
            </a:r>
          </a:p>
          <a:p>
            <a:pPr>
              <a:buFont typeface="Wingdings" pitchFamily="2" charset="2"/>
              <a:buChar char="Ø"/>
            </a:pPr>
            <a:r>
              <a:rPr lang="ru-RU" sz="2400" b="1" i="1" dirty="0" smtClean="0">
                <a:latin typeface="Times New Roman" pitchFamily="18" charset="0"/>
                <a:cs typeface="Times New Roman" pitchFamily="18" charset="0"/>
              </a:rPr>
              <a:t>Как общаются дельфины?</a:t>
            </a:r>
          </a:p>
          <a:p>
            <a:pPr>
              <a:buFont typeface="Wingdings" pitchFamily="2" charset="2"/>
              <a:buChar char="Ø"/>
            </a:pPr>
            <a:r>
              <a:rPr lang="ru-RU" sz="2400" b="1" i="1" dirty="0" smtClean="0">
                <a:latin typeface="Times New Roman" pitchFamily="18" charset="0"/>
                <a:cs typeface="Times New Roman" pitchFamily="18" charset="0"/>
              </a:rPr>
              <a:t>Как устроен рояль? и т.п.</a:t>
            </a:r>
            <a:endParaRPr lang="ru-RU" sz="2400" b="1" i="1" dirty="0">
              <a:latin typeface="Times New Roman" pitchFamily="18" charset="0"/>
              <a:cs typeface="Times New Roman" pitchFamily="18" charset="0"/>
            </a:endParaRPr>
          </a:p>
        </p:txBody>
      </p:sp>
      <p:pic>
        <p:nvPicPr>
          <p:cNvPr id="8" name="Рисунок 7" descr="https://im0-tub-ru.yandex.net/i?id=c653e5357b36aa315198fdcef9a642b1&amp;n=33&amp;h=215&amp;w=269"/>
          <p:cNvPicPr/>
          <p:nvPr/>
        </p:nvPicPr>
        <p:blipFill>
          <a:blip r:embed="rId2"/>
          <a:srcRect/>
          <a:stretch>
            <a:fillRect/>
          </a:stretch>
        </p:blipFill>
        <p:spPr bwMode="auto">
          <a:xfrm>
            <a:off x="6429388" y="1428736"/>
            <a:ext cx="2419349" cy="178595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9" name="Рисунок 8" descr="https://im0-tub-ru.yandex.net/i?id=f057f4e0d6b11de3cc6e62860668b711&amp;n=33&amp;h=215&amp;w=187"/>
          <p:cNvPicPr/>
          <p:nvPr/>
        </p:nvPicPr>
        <p:blipFill>
          <a:blip r:embed="rId3"/>
          <a:srcRect/>
          <a:stretch>
            <a:fillRect/>
          </a:stretch>
        </p:blipFill>
        <p:spPr bwMode="auto">
          <a:xfrm>
            <a:off x="6286512" y="3500438"/>
            <a:ext cx="2143140"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 name="Рисунок 9" descr="https://im0-tub-ru.yandex.net/i?id=356e054501d328dce659dd4085f55add&amp;n=33&amp;h=215&amp;w=250"/>
          <p:cNvPicPr/>
          <p:nvPr/>
        </p:nvPicPr>
        <p:blipFill>
          <a:blip r:embed="rId4"/>
          <a:srcRect/>
          <a:stretch>
            <a:fillRect/>
          </a:stretch>
        </p:blipFill>
        <p:spPr bwMode="auto">
          <a:xfrm>
            <a:off x="500034" y="3500438"/>
            <a:ext cx="2381250"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1" name="Рисунок 10" descr="https://im0-tub-ru.yandex.net/i?id=cd9b2eb98d96996d1bb3e3e6748b60cd&amp;n=33&amp;h=215&amp;w=287"/>
          <p:cNvPicPr/>
          <p:nvPr/>
        </p:nvPicPr>
        <p:blipFill>
          <a:blip r:embed="rId5"/>
          <a:srcRect/>
          <a:stretch>
            <a:fillRect/>
          </a:stretch>
        </p:blipFill>
        <p:spPr bwMode="auto">
          <a:xfrm>
            <a:off x="3214678" y="3500438"/>
            <a:ext cx="2733675"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Управляющая кнопка: в начало 11">
            <a:hlinkClick r:id="rId6" action="ppaction://hlinksldjump" highlightClick="1"/>
          </p:cNvPr>
          <p:cNvSpPr/>
          <p:nvPr/>
        </p:nvSpPr>
        <p:spPr>
          <a:xfrm>
            <a:off x="8072462" y="6215082"/>
            <a:ext cx="1071538" cy="357190"/>
          </a:xfrm>
          <a:prstGeom prst="actionButtonBeginning">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rmAutofit/>
          </a:bodyPr>
          <a:lstStyle/>
          <a:p>
            <a:pPr lvl="0" algn="ctr">
              <a:spcBef>
                <a:spcPct val="0"/>
              </a:spcBef>
            </a:pPr>
            <a:r>
              <a:rPr lang="ru-RU" sz="3200" b="1" dirty="0" smtClean="0">
                <a:solidFill>
                  <a:srgbClr val="C00000"/>
                </a:solidFill>
                <a:latin typeface="Times New Roman" pitchFamily="18" charset="0"/>
                <a:cs typeface="Times New Roman" pitchFamily="18" charset="0"/>
              </a:rPr>
              <a:t>Электрические  явления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857356" y="1428736"/>
            <a:ext cx="5857916" cy="2500330"/>
          </a:xfrm>
          <a:prstGeom prst="rect">
            <a:avLst/>
          </a:prstGeom>
        </p:spPr>
        <p:style>
          <a:lnRef idx="1">
            <a:schemeClr val="accent3"/>
          </a:lnRef>
          <a:fillRef idx="2">
            <a:schemeClr val="accent3"/>
          </a:fillRef>
          <a:effectRef idx="1">
            <a:schemeClr val="accent3"/>
          </a:effectRef>
          <a:fontRef idx="minor">
            <a:schemeClr val="dk1"/>
          </a:fontRef>
        </p:style>
        <p:txBody>
          <a:bodyPr/>
          <a:lstStyle/>
          <a:p>
            <a:pPr>
              <a:lnSpc>
                <a:spcPct val="90000"/>
              </a:lnSpc>
              <a:buFont typeface="Wingdings" pitchFamily="2" charset="2"/>
              <a:buChar char="Ø"/>
            </a:pPr>
            <a:r>
              <a:rPr lang="ru-RU" sz="2400" dirty="0" smtClean="0">
                <a:latin typeface="Times New Roman" pitchFamily="18" charset="0"/>
                <a:cs typeface="Times New Roman" pitchFamily="18" charset="0"/>
              </a:rPr>
              <a:t>Что такое электрический ток?</a:t>
            </a:r>
          </a:p>
          <a:p>
            <a:pPr>
              <a:lnSpc>
                <a:spcPct val="90000"/>
              </a:lnSpc>
              <a:buFont typeface="Wingdings" pitchFamily="2" charset="2"/>
              <a:buChar char="Ø"/>
            </a:pPr>
            <a:r>
              <a:rPr lang="ru-RU" sz="2400" dirty="0" smtClean="0">
                <a:latin typeface="Times New Roman" pitchFamily="18" charset="0"/>
                <a:cs typeface="Times New Roman" pitchFamily="18" charset="0"/>
              </a:rPr>
              <a:t>Как ток идет по проводам?</a:t>
            </a:r>
          </a:p>
          <a:p>
            <a:pPr>
              <a:lnSpc>
                <a:spcPct val="90000"/>
              </a:lnSpc>
              <a:buFont typeface="Wingdings" pitchFamily="2" charset="2"/>
              <a:buChar char="Ø"/>
            </a:pPr>
            <a:r>
              <a:rPr lang="ru-RU" sz="2400" dirty="0" smtClean="0">
                <a:latin typeface="Times New Roman" pitchFamily="18" charset="0"/>
                <a:cs typeface="Times New Roman" pitchFamily="18" charset="0"/>
              </a:rPr>
              <a:t>Что такое короткое замыкание?</a:t>
            </a:r>
          </a:p>
          <a:p>
            <a:pPr>
              <a:lnSpc>
                <a:spcPct val="90000"/>
              </a:lnSpc>
              <a:buFont typeface="Wingdings" pitchFamily="2" charset="2"/>
              <a:buChar char="Ø"/>
            </a:pPr>
            <a:r>
              <a:rPr lang="ru-RU" sz="2400" dirty="0" smtClean="0">
                <a:latin typeface="Times New Roman" pitchFamily="18" charset="0"/>
                <a:cs typeface="Times New Roman" pitchFamily="18" charset="0"/>
              </a:rPr>
              <a:t>Как возникает  молния?</a:t>
            </a:r>
          </a:p>
          <a:p>
            <a:pPr>
              <a:lnSpc>
                <a:spcPct val="90000"/>
              </a:lnSpc>
              <a:buFont typeface="Wingdings" pitchFamily="2" charset="2"/>
              <a:buChar char="Ø"/>
            </a:pPr>
            <a:r>
              <a:rPr lang="ru-RU" sz="2400" dirty="0" smtClean="0">
                <a:latin typeface="Times New Roman" pitchFamily="18" charset="0"/>
                <a:cs typeface="Times New Roman" pitchFamily="18" charset="0"/>
              </a:rPr>
              <a:t>Как светятся рекламные лампы?</a:t>
            </a:r>
          </a:p>
          <a:p>
            <a:pPr>
              <a:lnSpc>
                <a:spcPct val="90000"/>
              </a:lnSpc>
              <a:buFont typeface="Wingdings" pitchFamily="2" charset="2"/>
              <a:buChar char="Ø"/>
            </a:pPr>
            <a:r>
              <a:rPr lang="ru-RU" sz="2400" dirty="0" smtClean="0">
                <a:latin typeface="Times New Roman" pitchFamily="18" charset="0"/>
                <a:cs typeface="Times New Roman" pitchFamily="18" charset="0"/>
              </a:rPr>
              <a:t>Как работают электрические приборы?</a:t>
            </a:r>
          </a:p>
          <a:p>
            <a:pPr>
              <a:buFont typeface="Wingdings" pitchFamily="2" charset="2"/>
              <a:buChar char="Ø"/>
            </a:pPr>
            <a:endParaRPr lang="ru-RU" sz="2400" b="1" i="1" dirty="0">
              <a:latin typeface="Times New Roman" pitchFamily="18" charset="0"/>
              <a:cs typeface="Times New Roman" pitchFamily="18" charset="0"/>
            </a:endParaRPr>
          </a:p>
        </p:txBody>
      </p:sp>
      <p:pic>
        <p:nvPicPr>
          <p:cNvPr id="12" name="Рисунок 11" descr="https://im0-tub-ru.yandex.net/i?id=9954a1c80efeeef2597b748fa98c5fc2&amp;n=33&amp;h=215&amp;w=336"/>
          <p:cNvPicPr/>
          <p:nvPr/>
        </p:nvPicPr>
        <p:blipFill>
          <a:blip r:embed="rId2"/>
          <a:srcRect/>
          <a:stretch>
            <a:fillRect/>
          </a:stretch>
        </p:blipFill>
        <p:spPr bwMode="auto">
          <a:xfrm>
            <a:off x="214282" y="4000504"/>
            <a:ext cx="3200400"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3" name="Рисунок 12" descr="https://im0-tub-ru.yandex.net/i?id=cb1d35d3ed1f9b8688a6dde2240c240d&amp;n=33&amp;h=215&amp;w=253"/>
          <p:cNvPicPr/>
          <p:nvPr/>
        </p:nvPicPr>
        <p:blipFill>
          <a:blip r:embed="rId3"/>
          <a:srcRect/>
          <a:stretch>
            <a:fillRect/>
          </a:stretch>
        </p:blipFill>
        <p:spPr bwMode="auto">
          <a:xfrm>
            <a:off x="3571868" y="4000504"/>
            <a:ext cx="2409825"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Рисунок 13" descr="https://im0-tub-ru.yandex.net/i?id=bff4e7af2f71535ce145ed047a866cca&amp;n=33&amp;h=215&amp;w=143"/>
          <p:cNvPicPr/>
          <p:nvPr/>
        </p:nvPicPr>
        <p:blipFill>
          <a:blip r:embed="rId4"/>
          <a:srcRect/>
          <a:stretch>
            <a:fillRect/>
          </a:stretch>
        </p:blipFill>
        <p:spPr bwMode="auto">
          <a:xfrm>
            <a:off x="7429520" y="1785926"/>
            <a:ext cx="1504951" cy="20478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Рисунок 14" descr="https://im0-tub-ru.yandex.net/i?id=de1600b7d59c9aaeeca9585858af0f7f&amp;n=33&amp;h=215&amp;w=317"/>
          <p:cNvPicPr/>
          <p:nvPr/>
        </p:nvPicPr>
        <p:blipFill>
          <a:blip r:embed="rId5"/>
          <a:srcRect/>
          <a:stretch>
            <a:fillRect/>
          </a:stretch>
        </p:blipFill>
        <p:spPr bwMode="auto">
          <a:xfrm>
            <a:off x="6124575" y="4000504"/>
            <a:ext cx="3019425" cy="2119313"/>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6" name="Рисунок 15" descr="http://magazin-stroy.ru/photos/fcat485.jpg"/>
          <p:cNvPicPr/>
          <p:nvPr/>
        </p:nvPicPr>
        <p:blipFill>
          <a:blip r:embed="rId6" cstate="print"/>
          <a:srcRect/>
          <a:stretch>
            <a:fillRect/>
          </a:stretch>
        </p:blipFill>
        <p:spPr bwMode="auto">
          <a:xfrm>
            <a:off x="357158" y="2071678"/>
            <a:ext cx="1357322" cy="170497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otvet.imgsmail.ru/download/1485244fbfde32b6eec1f875a4ed4f42_i-97.jpg"/>
          <p:cNvPicPr/>
          <p:nvPr/>
        </p:nvPicPr>
        <p:blipFill>
          <a:blip r:embed="rId2"/>
          <a:srcRect b="3297"/>
          <a:stretch>
            <a:fillRect/>
          </a:stretch>
        </p:blipFill>
        <p:spPr bwMode="auto">
          <a:xfrm>
            <a:off x="0" y="0"/>
            <a:ext cx="9144000" cy="6858000"/>
          </a:xfrm>
          <a:prstGeom prst="rect">
            <a:avLst/>
          </a:prstGeom>
          <a:noFill/>
          <a:ln w="9525">
            <a:noFill/>
            <a:miter lim="800000"/>
            <a:headEnd/>
            <a:tailEnd/>
          </a:ln>
        </p:spPr>
      </p:pic>
      <p:pic>
        <p:nvPicPr>
          <p:cNvPr id="1026" name="Picture 2" descr="http://i.istockimg.com/file_thumbview_approve/13357426/2/stock-illustration-13357426-trekking-boy-and-girl.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flipH="1">
            <a:off x="4071934" y="2571744"/>
            <a:ext cx="1643074" cy="2429741"/>
          </a:xfrm>
          <a:prstGeom prst="rect">
            <a:avLst/>
          </a:prstGeom>
          <a:noFill/>
        </p:spPr>
      </p:pic>
      <p:sp>
        <p:nvSpPr>
          <p:cNvPr id="1028" name="AutoShape 4" descr="https://previews.123rf.com/images/verzh/verzh1207/verzh120700007/14266040-The-illustration-shows-a-boy-and-a-girl-tourists-They-go-on--Stock-Photo.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2" name="Picture 8" descr="http://cdtt1.ru/wp-content/uploads/2017/04/hello_html_128781f8.png"/>
          <p:cNvPicPr>
            <a:picLocks noChangeAspect="1" noChangeArrowheads="1"/>
          </p:cNvPicPr>
          <p:nvPr/>
        </p:nvPicPr>
        <p:blipFill>
          <a:blip r:embed="rId4"/>
          <a:srcRect r="9616"/>
          <a:stretch>
            <a:fillRect/>
          </a:stretch>
        </p:blipFill>
        <p:spPr bwMode="auto">
          <a:xfrm>
            <a:off x="642910" y="2857496"/>
            <a:ext cx="3571868" cy="3284308"/>
          </a:xfrm>
          <a:prstGeom prst="rect">
            <a:avLst/>
          </a:prstGeom>
          <a:noFill/>
        </p:spPr>
      </p:pic>
      <p:sp>
        <p:nvSpPr>
          <p:cNvPr id="8" name="TextBox 7">
            <a:hlinkClick r:id="rId5" action="ppaction://hlinksldjump"/>
          </p:cNvPr>
          <p:cNvSpPr txBox="1"/>
          <p:nvPr/>
        </p:nvSpPr>
        <p:spPr>
          <a:xfrm rot="20005430">
            <a:off x="3242011" y="4302903"/>
            <a:ext cx="785818" cy="307777"/>
          </a:xfrm>
          <a:prstGeom prst="rect">
            <a:avLst/>
          </a:prstGeom>
          <a:noFill/>
        </p:spPr>
        <p:txBody>
          <a:bodyPr wrap="square" rtlCol="0">
            <a:spAutoFit/>
          </a:bodyPr>
          <a:lstStyle/>
          <a:p>
            <a:r>
              <a:rPr lang="ru-RU" sz="1400" b="1" dirty="0" smtClean="0"/>
              <a:t>Цель</a:t>
            </a:r>
            <a:endParaRPr lang="ru-RU" sz="1400" b="1" dirty="0"/>
          </a:p>
        </p:txBody>
      </p:sp>
      <p:pic>
        <p:nvPicPr>
          <p:cNvPr id="9" name="Рисунок 8" descr="http://www.polar-bags.ru/cache2/iblock/c02/c02e106d5000943deb4a2ea76c7d3867$$$500$$$500.png">
            <a:hlinkClick r:id="rId6" action="ppaction://hlinksldjump"/>
          </p:cNvPr>
          <p:cNvPicPr/>
          <p:nvPr/>
        </p:nvPicPr>
        <p:blipFill>
          <a:blip r:embed="rId7"/>
          <a:srcRect l="10043" t="3348" r="16296" b="6249"/>
          <a:stretch>
            <a:fillRect/>
          </a:stretch>
        </p:blipFill>
        <p:spPr bwMode="auto">
          <a:xfrm>
            <a:off x="1000100" y="3429000"/>
            <a:ext cx="1571636" cy="1928826"/>
          </a:xfrm>
          <a:prstGeom prst="rect">
            <a:avLst/>
          </a:prstGeom>
          <a:noFill/>
          <a:ln w="9525">
            <a:noFill/>
            <a:miter lim="800000"/>
            <a:headEnd/>
            <a:tailEnd/>
          </a:ln>
        </p:spPr>
      </p:pic>
      <p:sp>
        <p:nvSpPr>
          <p:cNvPr id="10" name="TextBox 9"/>
          <p:cNvSpPr txBox="1"/>
          <p:nvPr/>
        </p:nvSpPr>
        <p:spPr>
          <a:xfrm>
            <a:off x="0" y="6027003"/>
            <a:ext cx="91440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rPr>
              <a:t>Захватывающее путешествие  по исследованию простых явлений окружающего мира методами физической науки.</a:t>
            </a:r>
            <a:endParaRPr lang="ru-RU" sz="2400" b="1" dirty="0">
              <a:latin typeface="Times New Roman" pitchFamily="18" charset="0"/>
              <a:cs typeface="Times New Roman" pitchFamily="18" charset="0"/>
            </a:endParaRPr>
          </a:p>
        </p:txBody>
      </p:sp>
      <p:pic>
        <p:nvPicPr>
          <p:cNvPr id="12" name="Рисунок 11" descr="https://im0-tub-ru.yandex.net/i?id=112202c41ccff51c7708af67334a2daa-l&amp;n=13">
            <a:hlinkClick r:id="rId8" action="ppaction://hlinksldjump"/>
          </p:cNvPr>
          <p:cNvPicPr/>
          <p:nvPr/>
        </p:nvPicPr>
        <p:blipFill>
          <a:blip r:embed="rId9"/>
          <a:srcRect l="55177" r="2269" b="64114"/>
          <a:stretch>
            <a:fillRect/>
          </a:stretch>
        </p:blipFill>
        <p:spPr bwMode="auto">
          <a:xfrm>
            <a:off x="4714876" y="0"/>
            <a:ext cx="1714512" cy="1133484"/>
          </a:xfrm>
          <a:prstGeom prst="rect">
            <a:avLst/>
          </a:prstGeom>
          <a:noFill/>
          <a:ln w="9525">
            <a:noFill/>
            <a:miter lim="800000"/>
            <a:headEnd/>
            <a:tailEnd/>
          </a:ln>
          <a:effectLst>
            <a:softEdge rad="317500"/>
          </a:effectLst>
        </p:spPr>
      </p:pic>
      <p:pic>
        <p:nvPicPr>
          <p:cNvPr id="13" name="Рисунок 12" descr="https://otvet.imgsmail.ru/download/1485244fbfde32b6eec1f875a4ed4f42_i-97.jpg">
            <a:hlinkClick r:id="rId10" action="ppaction://hlinksldjump"/>
          </p:cNvPr>
          <p:cNvPicPr/>
          <p:nvPr/>
        </p:nvPicPr>
        <p:blipFill>
          <a:blip r:embed="rId2">
            <a:lum/>
          </a:blip>
          <a:srcRect l="62396" t="55269" r="25104" b="30629"/>
          <a:stretch>
            <a:fillRect/>
          </a:stretch>
        </p:blipFill>
        <p:spPr bwMode="auto">
          <a:xfrm>
            <a:off x="5715008" y="3929066"/>
            <a:ext cx="1143008" cy="1000132"/>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5852" y="214291"/>
            <a:ext cx="7670795" cy="785818"/>
          </a:xfrm>
          <a:prstGeom prst="rect">
            <a:avLst/>
          </a:prstGeom>
        </p:spPr>
        <p:style>
          <a:lnRef idx="1">
            <a:schemeClr val="accent3"/>
          </a:lnRef>
          <a:fillRef idx="3">
            <a:schemeClr val="accent3"/>
          </a:fillRef>
          <a:effectRef idx="2">
            <a:schemeClr val="accent3"/>
          </a:effectRef>
          <a:fontRef idx="minor">
            <a:schemeClr val="lt1"/>
          </a:fontRef>
        </p:style>
        <p:txBody>
          <a:bodyPr>
            <a:normAutofit/>
          </a:bodyPr>
          <a:lstStyle/>
          <a:p>
            <a:pPr lvl="0" algn="ctr">
              <a:spcBef>
                <a:spcPct val="0"/>
              </a:spcBef>
            </a:pPr>
            <a:r>
              <a:rPr lang="ru-RU" sz="3200" b="1" dirty="0" smtClean="0">
                <a:solidFill>
                  <a:srgbClr val="C00000"/>
                </a:solidFill>
                <a:latin typeface="Times New Roman" pitchFamily="18" charset="0"/>
                <a:cs typeface="Times New Roman" pitchFamily="18" charset="0"/>
              </a:rPr>
              <a:t>Магнитные  явления</a:t>
            </a:r>
            <a:endParaRPr kumimoji="0" lang="ru-RU" sz="3200" b="0"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428728" y="1357298"/>
            <a:ext cx="5857916" cy="1857388"/>
          </a:xfrm>
          <a:prstGeom prst="rect">
            <a:avLst/>
          </a:prstGeom>
        </p:spPr>
        <p:style>
          <a:lnRef idx="1">
            <a:schemeClr val="accent3"/>
          </a:lnRef>
          <a:fillRef idx="2">
            <a:schemeClr val="accent3"/>
          </a:fillRef>
          <a:effectRef idx="1">
            <a:schemeClr val="accent3"/>
          </a:effectRef>
          <a:fontRef idx="minor">
            <a:schemeClr val="dk1"/>
          </a:fontRef>
        </p:style>
        <p:txBody>
          <a:bodyPr/>
          <a:lstStyle/>
          <a:p>
            <a:pPr>
              <a:lnSpc>
                <a:spcPct val="90000"/>
              </a:lnSpc>
              <a:buFont typeface="Wingdings" pitchFamily="2" charset="2"/>
              <a:buChar char="Ø"/>
            </a:pPr>
            <a:r>
              <a:rPr lang="ru-RU" sz="2400" dirty="0" smtClean="0">
                <a:latin typeface="Times New Roman" pitchFamily="18" charset="0"/>
                <a:cs typeface="Times New Roman" pitchFamily="18" charset="0"/>
              </a:rPr>
              <a:t>Как взаимодействуют магниты?</a:t>
            </a:r>
          </a:p>
          <a:p>
            <a:pPr>
              <a:lnSpc>
                <a:spcPct val="90000"/>
              </a:lnSpc>
              <a:buFont typeface="Wingdings" pitchFamily="2" charset="2"/>
              <a:buChar char="Ø"/>
            </a:pPr>
            <a:r>
              <a:rPr lang="ru-RU" sz="2400" dirty="0" smtClean="0">
                <a:latin typeface="Times New Roman" pitchFamily="18" charset="0"/>
                <a:cs typeface="Times New Roman" pitchFamily="18" charset="0"/>
              </a:rPr>
              <a:t>Почему магнит притягивает железо?</a:t>
            </a:r>
          </a:p>
          <a:p>
            <a:pPr>
              <a:lnSpc>
                <a:spcPct val="90000"/>
              </a:lnSpc>
              <a:buFont typeface="Wingdings" pitchFamily="2" charset="2"/>
              <a:buChar char="Ø"/>
            </a:pPr>
            <a:r>
              <a:rPr lang="ru-RU" sz="2400" dirty="0" smtClean="0">
                <a:latin typeface="Times New Roman" pitchFamily="18" charset="0"/>
                <a:cs typeface="Times New Roman" pitchFamily="18" charset="0"/>
              </a:rPr>
              <a:t>Как устроен компас?</a:t>
            </a:r>
          </a:p>
          <a:p>
            <a:pPr>
              <a:lnSpc>
                <a:spcPct val="90000"/>
              </a:lnSpc>
              <a:buFont typeface="Wingdings" pitchFamily="2" charset="2"/>
              <a:buChar char="Ø"/>
            </a:pPr>
            <a:r>
              <a:rPr lang="ru-RU" sz="2400" dirty="0" smtClean="0">
                <a:latin typeface="Times New Roman" pitchFamily="18" charset="0"/>
                <a:cs typeface="Times New Roman" pitchFamily="18" charset="0"/>
              </a:rPr>
              <a:t>Как возникает «северное сияние»?</a:t>
            </a:r>
          </a:p>
          <a:p>
            <a:pPr>
              <a:lnSpc>
                <a:spcPct val="90000"/>
              </a:lnSpc>
              <a:buFont typeface="Wingdings" pitchFamily="2" charset="2"/>
              <a:buChar char="Ø"/>
            </a:pPr>
            <a:r>
              <a:rPr lang="ru-RU" sz="2400" dirty="0" smtClean="0">
                <a:latin typeface="Times New Roman" pitchFamily="18" charset="0"/>
                <a:cs typeface="Times New Roman" pitchFamily="18" charset="0"/>
              </a:rPr>
              <a:t>Как устроен электродвигатель?</a:t>
            </a:r>
          </a:p>
          <a:p>
            <a:pPr>
              <a:lnSpc>
                <a:spcPct val="90000"/>
              </a:lnSpc>
              <a:buFont typeface="Wingdings" pitchFamily="2" charset="2"/>
              <a:buChar char="Ø"/>
            </a:pPr>
            <a:endParaRPr lang="ru-RU" sz="2400" dirty="0" smtClean="0">
              <a:latin typeface="Times New Roman" pitchFamily="18" charset="0"/>
              <a:cs typeface="Times New Roman" pitchFamily="18" charset="0"/>
            </a:endParaRPr>
          </a:p>
          <a:p>
            <a:pPr>
              <a:buFont typeface="Wingdings" pitchFamily="2" charset="2"/>
              <a:buChar char="Ø"/>
            </a:pPr>
            <a:endParaRPr lang="ru-RU" sz="2400" b="1" i="1" dirty="0">
              <a:latin typeface="Times New Roman" pitchFamily="18" charset="0"/>
              <a:cs typeface="Times New Roman" pitchFamily="18" charset="0"/>
            </a:endParaRPr>
          </a:p>
        </p:txBody>
      </p:sp>
      <p:pic>
        <p:nvPicPr>
          <p:cNvPr id="9" name="Рисунок 8" descr="http://putevrad.com/wp-content/uploads/2014/11/0119.jpg"/>
          <p:cNvPicPr/>
          <p:nvPr/>
        </p:nvPicPr>
        <p:blipFill>
          <a:blip r:embed="rId2"/>
          <a:srcRect/>
          <a:stretch>
            <a:fillRect/>
          </a:stretch>
        </p:blipFill>
        <p:spPr bwMode="auto">
          <a:xfrm>
            <a:off x="214282" y="3929066"/>
            <a:ext cx="4857784" cy="2676518"/>
          </a:xfrm>
          <a:prstGeom prst="rect">
            <a:avLst/>
          </a:prstGeom>
          <a:noFill/>
          <a:ln w="9525">
            <a:noFill/>
            <a:miter lim="800000"/>
            <a:headEnd/>
            <a:tailEnd/>
          </a:ln>
        </p:spPr>
      </p:pic>
      <p:pic>
        <p:nvPicPr>
          <p:cNvPr id="10" name="Рисунок 9" descr="http://images.huffingtonpost.com/2010-12-27-MAGNETSHUTTER.jpg"/>
          <p:cNvPicPr/>
          <p:nvPr/>
        </p:nvPicPr>
        <p:blipFill>
          <a:blip r:embed="rId3">
            <a:clrChange>
              <a:clrFrom>
                <a:srgbClr val="F4F4F4"/>
              </a:clrFrom>
              <a:clrTo>
                <a:srgbClr val="F4F4F4">
                  <a:alpha val="0"/>
                </a:srgbClr>
              </a:clrTo>
            </a:clrChange>
          </a:blip>
          <a:srcRect/>
          <a:stretch>
            <a:fillRect/>
          </a:stretch>
        </p:blipFill>
        <p:spPr bwMode="auto">
          <a:xfrm>
            <a:off x="0" y="2643182"/>
            <a:ext cx="2809878" cy="1523999"/>
          </a:xfrm>
          <a:prstGeom prst="rect">
            <a:avLst/>
          </a:prstGeom>
          <a:noFill/>
          <a:ln w="9525">
            <a:noFill/>
            <a:miter lim="800000"/>
            <a:headEnd/>
            <a:tailEnd/>
          </a:ln>
        </p:spPr>
      </p:pic>
      <p:pic>
        <p:nvPicPr>
          <p:cNvPr id="11" name="Рисунок 10" descr="https://im0-tub-ru.yandex.net/i?id=1721b7a192a36c2222379a62d6726d7c-l&amp;n=13"/>
          <p:cNvPicPr/>
          <p:nvPr/>
        </p:nvPicPr>
        <p:blipFill>
          <a:blip r:embed="rId4"/>
          <a:srcRect/>
          <a:stretch>
            <a:fillRect/>
          </a:stretch>
        </p:blipFill>
        <p:spPr bwMode="auto">
          <a:xfrm>
            <a:off x="6286512" y="2214554"/>
            <a:ext cx="2857488" cy="1357322"/>
          </a:xfrm>
          <a:prstGeom prst="rect">
            <a:avLst/>
          </a:prstGeom>
          <a:noFill/>
          <a:ln w="9525">
            <a:noFill/>
            <a:miter lim="800000"/>
            <a:headEnd/>
            <a:tailEnd/>
          </a:ln>
        </p:spPr>
      </p:pic>
      <p:pic>
        <p:nvPicPr>
          <p:cNvPr id="17" name="Рисунок 16" descr="http://vzglyadzagran.ru/wp-content/uploads/2011/07/1_earths_magnetic_field.jpg"/>
          <p:cNvPicPr/>
          <p:nvPr/>
        </p:nvPicPr>
        <p:blipFill>
          <a:blip r:embed="rId5" cstate="print"/>
          <a:srcRect/>
          <a:stretch>
            <a:fillRect/>
          </a:stretch>
        </p:blipFill>
        <p:spPr bwMode="auto">
          <a:xfrm>
            <a:off x="5500694" y="3929066"/>
            <a:ext cx="3184526" cy="26432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агетная рамка 5"/>
          <p:cNvSpPr/>
          <p:nvPr/>
        </p:nvSpPr>
        <p:spPr>
          <a:xfrm>
            <a:off x="4929158" y="285728"/>
            <a:ext cx="4214842" cy="1643074"/>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5" name="Rectangle 1"/>
          <p:cNvSpPr>
            <a:spLocks noChangeArrowheads="1"/>
          </p:cNvSpPr>
          <p:nvPr/>
        </p:nvSpPr>
        <p:spPr bwMode="auto">
          <a:xfrm>
            <a:off x="5143504" y="500042"/>
            <a:ext cx="3786214" cy="14465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22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5-я ступень – урок не трудный, я уверен в своих силах, помощь не нужна</a:t>
            </a:r>
            <a:endParaRPr kumimoji="0" lang="ru-RU" sz="2200" b="1" i="0" u="none" strike="noStrike" cap="none" normalizeH="0" baseline="0" dirty="0" smtClean="0">
              <a:ln>
                <a:noFill/>
              </a:ln>
              <a:solidFill>
                <a:srgbClr val="C00000"/>
              </a:solidFill>
              <a:effectLst/>
              <a:latin typeface="Arial" pitchFamily="34" charset="0"/>
              <a:cs typeface="Arial" pitchFamily="34" charset="0"/>
            </a:endParaRPr>
          </a:p>
        </p:txBody>
      </p:sp>
      <p:sp>
        <p:nvSpPr>
          <p:cNvPr id="3" name="Багетная рамка 2"/>
          <p:cNvSpPr/>
          <p:nvPr/>
        </p:nvSpPr>
        <p:spPr>
          <a:xfrm>
            <a:off x="428596" y="5429264"/>
            <a:ext cx="8715404" cy="100013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Багетная рамка 3"/>
          <p:cNvSpPr/>
          <p:nvPr/>
        </p:nvSpPr>
        <p:spPr>
          <a:xfrm>
            <a:off x="1071538" y="4429132"/>
            <a:ext cx="8072462" cy="100013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агетная рамка 4"/>
          <p:cNvSpPr/>
          <p:nvPr/>
        </p:nvSpPr>
        <p:spPr>
          <a:xfrm>
            <a:off x="2143108" y="3143248"/>
            <a:ext cx="7000892" cy="1285884"/>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агетная рамка 6"/>
          <p:cNvSpPr/>
          <p:nvPr/>
        </p:nvSpPr>
        <p:spPr>
          <a:xfrm>
            <a:off x="3500430" y="1928802"/>
            <a:ext cx="5643570" cy="135732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571472" y="5572141"/>
            <a:ext cx="8358246"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lgn="just"/>
            <a:r>
              <a:rPr lang="ru-RU" sz="2400" b="1" dirty="0" smtClean="0">
                <a:solidFill>
                  <a:srgbClr val="00B050"/>
                </a:solidFill>
                <a:latin typeface="Arial" pitchFamily="34" charset="0"/>
                <a:ea typeface="Times New Roman" pitchFamily="18" charset="0"/>
                <a:cs typeface="Arial" pitchFamily="34" charset="0"/>
              </a:rPr>
              <a:t>1-я ступень – урок трудный, я совсем не уверен в своих силах, нужна помощь.</a:t>
            </a:r>
            <a:endParaRPr lang="ru-RU" b="1" dirty="0">
              <a:solidFill>
                <a:srgbClr val="00B050"/>
              </a:solidFill>
            </a:endParaRPr>
          </a:p>
        </p:txBody>
      </p:sp>
      <p:sp>
        <p:nvSpPr>
          <p:cNvPr id="9" name="TextBox 8"/>
          <p:cNvSpPr txBox="1"/>
          <p:nvPr/>
        </p:nvSpPr>
        <p:spPr>
          <a:xfrm>
            <a:off x="1214414" y="4572009"/>
            <a:ext cx="7715304"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lgn="just"/>
            <a:r>
              <a:rPr lang="ru-RU" sz="2400" b="1" dirty="0" smtClean="0">
                <a:solidFill>
                  <a:srgbClr val="00B050"/>
                </a:solidFill>
                <a:latin typeface="Arial" pitchFamily="34" charset="0"/>
                <a:ea typeface="Times New Roman" pitchFamily="18" charset="0"/>
                <a:cs typeface="Arial" pitchFamily="34" charset="0"/>
              </a:rPr>
              <a:t>2-я ступень – урок трудный, я не со всем справился, нужна помощь.</a:t>
            </a:r>
            <a:endParaRPr lang="ru-RU" b="1" dirty="0">
              <a:solidFill>
                <a:srgbClr val="00B050"/>
              </a:solidFill>
            </a:endParaRPr>
          </a:p>
        </p:txBody>
      </p:sp>
      <p:sp>
        <p:nvSpPr>
          <p:cNvPr id="10" name="TextBox 9"/>
          <p:cNvSpPr txBox="1"/>
          <p:nvPr/>
        </p:nvSpPr>
        <p:spPr>
          <a:xfrm>
            <a:off x="2357422" y="3357562"/>
            <a:ext cx="6500858"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lgn="just"/>
            <a:r>
              <a:rPr lang="ru-RU" sz="2400" dirty="0" smtClean="0">
                <a:solidFill>
                  <a:schemeClr val="tx1"/>
                </a:solidFill>
                <a:latin typeface="Arial" pitchFamily="34" charset="0"/>
                <a:ea typeface="Times New Roman" pitchFamily="18" charset="0"/>
                <a:cs typeface="Arial" pitchFamily="34" charset="0"/>
              </a:rPr>
              <a:t>3-я ступень – урок трудный, но я почти со всем справился, не нуждаюсь в помощи.</a:t>
            </a:r>
            <a:endParaRPr lang="ru-RU" dirty="0">
              <a:solidFill>
                <a:schemeClr val="tx1"/>
              </a:solidFill>
            </a:endParaRPr>
          </a:p>
        </p:txBody>
      </p:sp>
      <p:sp>
        <p:nvSpPr>
          <p:cNvPr id="11" name="TextBox 10"/>
          <p:cNvSpPr txBox="1"/>
          <p:nvPr/>
        </p:nvSpPr>
        <p:spPr>
          <a:xfrm>
            <a:off x="3643306" y="2071678"/>
            <a:ext cx="5286412" cy="110799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r>
              <a:rPr lang="ru-RU" sz="2200" b="1" dirty="0" smtClean="0">
                <a:solidFill>
                  <a:srgbClr val="C00000"/>
                </a:solidFill>
                <a:latin typeface="Arial" pitchFamily="34" charset="0"/>
                <a:ea typeface="Times New Roman" pitchFamily="18" charset="0"/>
                <a:cs typeface="Arial" pitchFamily="34" charset="0"/>
              </a:rPr>
              <a:t>4-я ступень – урок не трудный, я справился почти со всем, помощь не нужна.</a:t>
            </a:r>
            <a:endParaRPr lang="ru-RU" sz="2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ic.pics.livejournal.com/second_sign/69446644/259522/259522_800.jpg"/>
          <p:cNvPicPr/>
          <p:nvPr/>
        </p:nvPicPr>
        <p:blipFill>
          <a:blip r:embed="rId2"/>
          <a:srcRect/>
          <a:stretch>
            <a:fillRect/>
          </a:stretch>
        </p:blipFill>
        <p:spPr bwMode="auto">
          <a:xfrm>
            <a:off x="2357422" y="214290"/>
            <a:ext cx="6429420" cy="2428892"/>
          </a:xfrm>
          <a:prstGeom prst="rect">
            <a:avLst/>
          </a:prstGeom>
          <a:noFill/>
          <a:ln w="9525">
            <a:noFill/>
            <a:miter lim="800000"/>
            <a:headEnd/>
            <a:tailEnd/>
          </a:ln>
        </p:spPr>
      </p:pic>
      <p:sp>
        <p:nvSpPr>
          <p:cNvPr id="3" name="TextBox 2"/>
          <p:cNvSpPr txBox="1"/>
          <p:nvPr/>
        </p:nvSpPr>
        <p:spPr>
          <a:xfrm>
            <a:off x="357158" y="2714620"/>
            <a:ext cx="8572560" cy="2554545"/>
          </a:xfrm>
          <a:prstGeom prst="rect">
            <a:avLst/>
          </a:prstGeom>
          <a:noFill/>
        </p:spPr>
        <p:txBody>
          <a:bodyPr wrap="square" rtlCol="0">
            <a:spAutoFit/>
          </a:bodyPr>
          <a:lstStyle/>
          <a:p>
            <a:r>
              <a:rPr lang="ru-RU" sz="32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1-3</a:t>
            </a:r>
          </a:p>
          <a:p>
            <a:pPr algn="just"/>
            <a:r>
              <a:rPr lang="ru-RU" sz="3200" dirty="0" smtClean="0">
                <a:latin typeface="Times New Roman" pitchFamily="18" charset="0"/>
                <a:cs typeface="Times New Roman" pitchFamily="18" charset="0"/>
              </a:rPr>
              <a:t>Творческое задание: </a:t>
            </a:r>
          </a:p>
          <a:p>
            <a:pPr algn="just">
              <a:buFont typeface="Wingdings" pitchFamily="2" charset="2"/>
              <a:buChar char="ü"/>
            </a:pPr>
            <a:r>
              <a:rPr lang="ru-RU" sz="3200" dirty="0" smtClean="0">
                <a:latin typeface="Times New Roman" pitchFamily="18" charset="0"/>
                <a:cs typeface="Times New Roman" pitchFamily="18" charset="0"/>
              </a:rPr>
              <a:t>нарисовать рисунок на физическое явление,</a:t>
            </a:r>
          </a:p>
          <a:p>
            <a:pPr algn="just">
              <a:buFont typeface="Wingdings" pitchFamily="2" charset="2"/>
              <a:buChar char="ü"/>
            </a:pPr>
            <a:r>
              <a:rPr lang="ru-RU" sz="3200" dirty="0" smtClean="0">
                <a:latin typeface="Times New Roman" pitchFamily="18" charset="0"/>
                <a:cs typeface="Times New Roman" pitchFamily="18" charset="0"/>
              </a:rPr>
              <a:t>Сюжет из сказки, где рассказывается о физическом явлении</a:t>
            </a:r>
            <a:endParaRPr lang="ru-RU" sz="3200" dirty="0">
              <a:latin typeface="Times New Roman" pitchFamily="18" charset="0"/>
              <a:cs typeface="Times New Roman" pitchFamily="18" charset="0"/>
            </a:endParaRPr>
          </a:p>
        </p:txBody>
      </p:sp>
      <p:sp>
        <p:nvSpPr>
          <p:cNvPr id="4" name="TextBox 3"/>
          <p:cNvSpPr txBox="1"/>
          <p:nvPr/>
        </p:nvSpPr>
        <p:spPr>
          <a:xfrm>
            <a:off x="357158" y="5214950"/>
            <a:ext cx="8286808" cy="123110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800" b="1" dirty="0" smtClean="0">
                <a:latin typeface="Times New Roman" pitchFamily="18" charset="0"/>
                <a:cs typeface="Times New Roman" pitchFamily="18" charset="0"/>
              </a:rPr>
              <a:t>Желаю успеха в постижении тайн мироздания, </a:t>
            </a:r>
          </a:p>
          <a:p>
            <a:pPr algn="ctr"/>
            <a:r>
              <a:rPr lang="ru-RU" sz="2800" b="1" dirty="0" smtClean="0">
                <a:latin typeface="Times New Roman" pitchFamily="18" charset="0"/>
                <a:cs typeface="Times New Roman" pitchFamily="18" charset="0"/>
              </a:rPr>
              <a:t>в раскрытии смысла понятий и законов физики!</a:t>
            </a:r>
          </a:p>
          <a:p>
            <a:pPr algn="ct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85728"/>
            <a:ext cx="9144000" cy="674030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u-RU" sz="1600" dirty="0" smtClean="0"/>
              <a:t>Фон </a:t>
            </a:r>
            <a:r>
              <a:rPr lang="ru-RU" sz="1600" u="sng" dirty="0" smtClean="0">
                <a:hlinkClick r:id="rId2"/>
              </a:rPr>
              <a:t>http://900igr.net/datai/obschestvoznanie/EGE-po-istorii-i-obschestvoznaniju/0001-001-Sistema-raboty-uchitelja-istorii-i-obschestvoznanija.jpg</a:t>
            </a:r>
            <a:endParaRPr lang="ru-RU" sz="1600" dirty="0" smtClean="0"/>
          </a:p>
          <a:p>
            <a:r>
              <a:rPr lang="ru-RU" sz="1600" dirty="0" smtClean="0"/>
              <a:t>Слайд 1 Дети </a:t>
            </a:r>
            <a:r>
              <a:rPr lang="en-US" sz="1600" dirty="0" smtClean="0">
                <a:hlinkClick r:id="rId3"/>
              </a:rPr>
              <a:t>http://paulabrown.net/homework-book-cartoon-26.jpg</a:t>
            </a:r>
            <a:endParaRPr lang="ru-RU" sz="1600" dirty="0" smtClean="0"/>
          </a:p>
          <a:p>
            <a:r>
              <a:rPr lang="ru-RU" sz="1600" dirty="0" smtClean="0"/>
              <a:t>Эйнштейн  </a:t>
            </a:r>
            <a:r>
              <a:rPr lang="en-US" sz="1600" dirty="0" smtClean="0">
                <a:hlinkClick r:id="rId4"/>
              </a:rPr>
              <a:t>http://www.www.m.yucolors.com/upload/blogs/21/47/2147fff66b6ad42f357c824a590c66f4_RSZ_690.jpeg</a:t>
            </a:r>
            <a:r>
              <a:rPr lang="ru-RU" sz="1600" dirty="0" smtClean="0"/>
              <a:t> </a:t>
            </a:r>
          </a:p>
          <a:p>
            <a:r>
              <a:rPr lang="ru-RU" sz="1600" dirty="0" smtClean="0"/>
              <a:t>Слайд 2 </a:t>
            </a:r>
            <a:r>
              <a:rPr lang="ru-RU" sz="1600" u="sng" dirty="0" smtClean="0">
                <a:hlinkClick r:id="rId5"/>
              </a:rPr>
              <a:t>https://otvet.imgsmail.ru/download/1485244fbfde32b6eec1f875a4ed4f42_i-97.jpg</a:t>
            </a:r>
            <a:endParaRPr lang="ru-RU" sz="1600" u="sng" dirty="0" smtClean="0"/>
          </a:p>
          <a:p>
            <a:r>
              <a:rPr lang="ru-RU" sz="1600" dirty="0" smtClean="0"/>
              <a:t>Девочка</a:t>
            </a:r>
            <a:r>
              <a:rPr lang="ru-RU" sz="1600" u="sng" dirty="0" smtClean="0"/>
              <a:t> </a:t>
            </a:r>
            <a:r>
              <a:rPr lang="en-US" sz="1600" u="sng" dirty="0" smtClean="0">
                <a:hlinkClick r:id="rId6"/>
              </a:rPr>
              <a:t>http://i.istockimg.com/file_thumbview_approve/13357426/2/stock-illustration-13357426-trekking-boy-and-girl.jpg</a:t>
            </a:r>
            <a:r>
              <a:rPr lang="ru-RU" sz="1600" u="sng" dirty="0" smtClean="0"/>
              <a:t> </a:t>
            </a:r>
          </a:p>
          <a:p>
            <a:r>
              <a:rPr lang="ru-RU" sz="1600" u="sng" dirty="0" smtClean="0"/>
              <a:t>Мальчик </a:t>
            </a:r>
            <a:r>
              <a:rPr lang="en-US" sz="1600" u="sng" dirty="0" smtClean="0">
                <a:hlinkClick r:id="rId7"/>
              </a:rPr>
              <a:t>http://cdtt1.ru/wp-content/uploads/2017/04/hello_html_128781f8.png</a:t>
            </a:r>
            <a:endParaRPr lang="ru-RU" sz="1600" u="sng" dirty="0" smtClean="0"/>
          </a:p>
          <a:p>
            <a:r>
              <a:rPr lang="ru-RU" sz="1600" dirty="0" smtClean="0"/>
              <a:t>Рюкзак </a:t>
            </a:r>
            <a:r>
              <a:rPr lang="ru-RU" sz="1600" u="sng" dirty="0" smtClean="0">
                <a:hlinkClick r:id="rId8"/>
              </a:rPr>
              <a:t>http://www.polar-bags.ru/cache2/iblock/c02/c02e106d5000943deb4a2ea76c7d3867$$$500$$$500.png</a:t>
            </a:r>
            <a:endParaRPr lang="ru-RU" sz="1600" dirty="0" smtClean="0"/>
          </a:p>
          <a:p>
            <a:r>
              <a:rPr lang="ru-RU" sz="1600" dirty="0" smtClean="0"/>
              <a:t>Слайд 3 Ребус 1 </a:t>
            </a:r>
            <a:r>
              <a:rPr lang="ru-RU" sz="1600" u="sng" dirty="0" smtClean="0">
                <a:hlinkClick r:id="rId9"/>
              </a:rPr>
              <a:t>http://seninvg07.narod.ru/000_main/rebus/fizika/7/ch/chto.jpg</a:t>
            </a:r>
            <a:endParaRPr lang="ru-RU" sz="1600" u="sng" dirty="0" smtClean="0"/>
          </a:p>
          <a:p>
            <a:r>
              <a:rPr lang="ru-RU" sz="1600" dirty="0" smtClean="0"/>
              <a:t>Ребус 2 </a:t>
            </a:r>
            <a:r>
              <a:rPr lang="ru-RU" sz="1600" u="sng" dirty="0" smtClean="0">
                <a:hlinkClick r:id="rId10"/>
              </a:rPr>
              <a:t>http://seninvg07.narod.ru/000_main/rebus/fizika/7/i/izuchaet.jpg</a:t>
            </a:r>
            <a:r>
              <a:rPr lang="ru-RU" sz="1600" u="sng" dirty="0" smtClean="0"/>
              <a:t> </a:t>
            </a:r>
            <a:endParaRPr lang="ru-RU" sz="1600" dirty="0" smtClean="0"/>
          </a:p>
          <a:p>
            <a:r>
              <a:rPr lang="ru-RU" sz="1600" dirty="0" smtClean="0"/>
              <a:t>Ребус 3 </a:t>
            </a:r>
            <a:r>
              <a:rPr lang="ru-RU" sz="1600" u="sng" dirty="0" smtClean="0">
                <a:hlinkClick r:id="rId11"/>
              </a:rPr>
              <a:t>http://seninvg07.narod.ru/000_main/rebus/fizika/7/f/fizika.jpg</a:t>
            </a:r>
            <a:endParaRPr lang="ru-RU" sz="1600" u="sng" dirty="0" smtClean="0"/>
          </a:p>
          <a:p>
            <a:r>
              <a:rPr lang="ru-RU" sz="1600" dirty="0" smtClean="0"/>
              <a:t>Слайд 4 Ученый  </a:t>
            </a:r>
            <a:r>
              <a:rPr lang="en-US" sz="1600" dirty="0" smtClean="0">
                <a:hlinkClick r:id="rId12"/>
              </a:rPr>
              <a:t>http://pandia.ru/text/78/455/images/image002_53.jpg</a:t>
            </a:r>
            <a:endParaRPr lang="ru-RU" sz="1600" dirty="0" smtClean="0"/>
          </a:p>
          <a:p>
            <a:r>
              <a:rPr lang="ru-RU" sz="1600" dirty="0" smtClean="0"/>
              <a:t>Слайд 5 Аристотель </a:t>
            </a:r>
            <a:r>
              <a:rPr lang="ru-RU" sz="1600" u="sng" dirty="0" smtClean="0">
                <a:hlinkClick r:id="rId13"/>
              </a:rPr>
              <a:t>http://is2.mzstatic.com/image/thumb/Purple30/v4/30/a4/dc/30a4dc04-444f-b362-09f3-1efe2cb136af/source/512x512bb.jpg</a:t>
            </a:r>
            <a:endParaRPr lang="ru-RU" sz="1600" u="sng" dirty="0" smtClean="0"/>
          </a:p>
          <a:p>
            <a:r>
              <a:rPr lang="ru-RU" sz="1600" dirty="0" smtClean="0"/>
              <a:t>Слайд 6  термос </a:t>
            </a:r>
            <a:r>
              <a:rPr lang="ru-RU" sz="1600" dirty="0" smtClean="0">
                <a:hlinkClick r:id="rId14"/>
              </a:rPr>
              <a:t>http://nomad.com.ua/image/prodimg/?type=mlarge&amp;path=/product_images/dir_1/dir_571435/1.jpg</a:t>
            </a:r>
            <a:r>
              <a:rPr lang="ru-RU" sz="1600" dirty="0" smtClean="0"/>
              <a:t> </a:t>
            </a:r>
          </a:p>
          <a:p>
            <a:r>
              <a:rPr lang="ru-RU" sz="1600" dirty="0" smtClean="0"/>
              <a:t>Яйцо </a:t>
            </a:r>
            <a:r>
              <a:rPr lang="ru-RU" sz="1600" dirty="0" smtClean="0">
                <a:hlinkClick r:id="rId15"/>
              </a:rPr>
              <a:t>http://pohudenieegap.pohudeniekemo.ru/wp-content/uploads/9835befb0b6936599ca86ee93a7962d0.jpg</a:t>
            </a:r>
            <a:r>
              <a:rPr lang="ru-RU" sz="1600" dirty="0" smtClean="0"/>
              <a:t> </a:t>
            </a:r>
          </a:p>
          <a:p>
            <a:pPr lvl="0"/>
            <a:r>
              <a:rPr lang="ru-RU" sz="1600" dirty="0" smtClean="0"/>
              <a:t>Слайд 7 мальчик </a:t>
            </a:r>
            <a:r>
              <a:rPr lang="ru-RU" sz="1600" u="sng" dirty="0" smtClean="0">
                <a:hlinkClick r:id="rId16"/>
              </a:rPr>
              <a:t>http://ped-kopilka.ru/upload/blogs/5437_8a4eddfe4f8a7dbb221650268ab927b7.png.jpg</a:t>
            </a:r>
            <a:endParaRPr lang="ru-RU" sz="1600" u="sng" dirty="0" smtClean="0"/>
          </a:p>
          <a:p>
            <a:r>
              <a:rPr lang="ru-RU" sz="1600" dirty="0" smtClean="0"/>
              <a:t>Слайд </a:t>
            </a:r>
            <a:r>
              <a:rPr lang="ru-RU" sz="1600" u="sng" dirty="0" smtClean="0"/>
              <a:t>8 </a:t>
            </a:r>
            <a:r>
              <a:rPr lang="ru-RU" sz="1600" dirty="0" smtClean="0"/>
              <a:t>Девочка</a:t>
            </a:r>
            <a:r>
              <a:rPr lang="ru-RU" sz="1600" u="sng" dirty="0" smtClean="0"/>
              <a:t> </a:t>
            </a:r>
            <a:r>
              <a:rPr lang="en-US" sz="1600" u="sng" dirty="0" smtClean="0">
                <a:hlinkClick r:id="rId6"/>
              </a:rPr>
              <a:t>http://i.istockimg.com/file_thumbview_approve/13357426/2/stock-illustration-13357426-trekking-boy-and-girl.jpg</a:t>
            </a:r>
            <a:r>
              <a:rPr lang="ru-RU" sz="1600" u="sng" dirty="0" smtClean="0"/>
              <a:t> </a:t>
            </a:r>
          </a:p>
          <a:p>
            <a:pPr algn="just"/>
            <a:r>
              <a:rPr lang="ru-RU" sz="1600" u="sng" dirty="0" smtClean="0"/>
              <a:t>Мальчик </a:t>
            </a:r>
            <a:r>
              <a:rPr lang="en-US" sz="1600" u="sng" dirty="0" smtClean="0">
                <a:hlinkClick r:id="rId7"/>
              </a:rPr>
              <a:t>http://cdtt1.ru/wp-content/uploads/2017/04/hello_html_128781f8.png</a:t>
            </a:r>
            <a:endParaRPr lang="ru-RU" sz="1600" u="sng" dirty="0" smtClean="0"/>
          </a:p>
          <a:p>
            <a:pPr lvl="0" algn="just"/>
            <a:r>
              <a:rPr lang="ru-RU" sz="1600" u="sng" dirty="0" smtClean="0"/>
              <a:t>Огонь </a:t>
            </a:r>
            <a:r>
              <a:rPr lang="ru-RU" sz="1600" u="sng" dirty="0" smtClean="0">
                <a:hlinkClick r:id="rId17"/>
              </a:rPr>
              <a:t>http://www.playcast.ru/uploads/2015/09/05/14955566.png</a:t>
            </a:r>
            <a:endParaRPr lang="ru-RU" sz="1600" u="sng" dirty="0" smtClean="0"/>
          </a:p>
          <a:p>
            <a:pPr algn="just"/>
            <a:r>
              <a:rPr lang="ru-RU" sz="1600" dirty="0" smtClean="0"/>
              <a:t>Дети в лесу </a:t>
            </a:r>
            <a:r>
              <a:rPr lang="ru-RU" sz="1600" u="sng" dirty="0" smtClean="0">
                <a:hlinkClick r:id="rId18"/>
              </a:rPr>
              <a:t>http://edu.convdocs.org/tw_files2/urls_12/15/d-14180/14180_html_43412125.jpg</a:t>
            </a:r>
            <a:endParaRPr lang="ru-RU" sz="16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66"/>
            <a:ext cx="9144000" cy="600164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u-RU" sz="1600" dirty="0" smtClean="0"/>
              <a:t>Слайд 9  </a:t>
            </a:r>
            <a:r>
              <a:rPr lang="ru-RU" sz="1600" u="sng" dirty="0" smtClean="0">
                <a:hlinkClick r:id="rId2"/>
              </a:rPr>
              <a:t>https://ds03.infourok.ru/uploads/ex/0574/0006337b-60b8ff22/hello_html_229fb0df.jpg</a:t>
            </a:r>
            <a:endParaRPr lang="ru-RU" sz="1600" u="sng" dirty="0" smtClean="0"/>
          </a:p>
          <a:p>
            <a:r>
              <a:rPr lang="ru-RU" sz="1600" dirty="0" smtClean="0"/>
              <a:t>Слайд 10  </a:t>
            </a:r>
            <a:r>
              <a:rPr lang="en-US" sz="1600" dirty="0" smtClean="0">
                <a:hlinkClick r:id="rId3"/>
              </a:rPr>
              <a:t>http://danyblog.altervista.org/blog/wp-content/uploads/2010/05/2AA_cub_scouts_sitting_around_fire_hg_clr.gif</a:t>
            </a:r>
            <a:r>
              <a:rPr lang="ru-RU" sz="1600" dirty="0" smtClean="0"/>
              <a:t> </a:t>
            </a:r>
          </a:p>
          <a:p>
            <a:r>
              <a:rPr lang="ru-RU" sz="1600" dirty="0" smtClean="0"/>
              <a:t>Слайд 11 яблоко </a:t>
            </a:r>
            <a:r>
              <a:rPr lang="ru-RU" sz="1600" u="sng" dirty="0" smtClean="0">
                <a:hlinkClick r:id="rId4"/>
              </a:rPr>
              <a:t>http://russchool.ucoz.com/_ld/10/23088221.jpeg</a:t>
            </a:r>
            <a:endParaRPr lang="ru-RU" sz="1600" dirty="0" smtClean="0"/>
          </a:p>
          <a:p>
            <a:r>
              <a:rPr lang="ru-RU" sz="1600" dirty="0" smtClean="0"/>
              <a:t>Колбы </a:t>
            </a:r>
            <a:r>
              <a:rPr lang="ru-RU" sz="1600" u="sng" dirty="0" smtClean="0">
                <a:hlinkClick r:id="rId5"/>
              </a:rPr>
              <a:t>http://cpms.byu.edu/wp-content/uploads/2014/11/slider.jpg</a:t>
            </a:r>
            <a:endParaRPr lang="ru-RU" sz="1600" dirty="0" smtClean="0"/>
          </a:p>
          <a:p>
            <a:r>
              <a:rPr lang="ru-RU" sz="1600" dirty="0" smtClean="0"/>
              <a:t>Игрушка </a:t>
            </a:r>
            <a:r>
              <a:rPr lang="ru-RU" sz="1600" u="sng" dirty="0" smtClean="0">
                <a:hlinkClick r:id="rId6"/>
              </a:rPr>
              <a:t>https://im0-tub-ru.yandex.net/i?id=92f84309b16a5309781dd8fc742bc9af&amp;n=33&amp;h=215&amp;w=258</a:t>
            </a:r>
            <a:endParaRPr lang="ru-RU" sz="1600" dirty="0" smtClean="0"/>
          </a:p>
          <a:p>
            <a:r>
              <a:rPr lang="ru-RU" sz="1600" dirty="0" smtClean="0"/>
              <a:t>Роза </a:t>
            </a:r>
            <a:r>
              <a:rPr lang="ru-RU" sz="1600" u="sng" dirty="0" smtClean="0">
                <a:hlinkClick r:id="rId7"/>
              </a:rPr>
              <a:t>http://dreempics.com/img/picture/Apr/10/433e2c4b39e9e57e60f048c501489c25/9.jpg</a:t>
            </a:r>
            <a:endParaRPr lang="ru-RU" sz="1600" dirty="0" smtClean="0"/>
          </a:p>
          <a:p>
            <a:r>
              <a:rPr lang="ru-RU" sz="1600" dirty="0" smtClean="0"/>
              <a:t>Собака </a:t>
            </a:r>
            <a:r>
              <a:rPr lang="ru-RU" sz="1600" u="sng" dirty="0" smtClean="0">
                <a:hlinkClick r:id="rId8"/>
              </a:rPr>
              <a:t>https://decem.info/wp-content/uploads/Bigl.jpg</a:t>
            </a:r>
            <a:endParaRPr lang="ru-RU" sz="1600" dirty="0" smtClean="0"/>
          </a:p>
          <a:p>
            <a:r>
              <a:rPr lang="ru-RU" sz="1600" dirty="0" smtClean="0"/>
              <a:t>Слайд 12  капля </a:t>
            </a:r>
            <a:r>
              <a:rPr lang="ru-RU" sz="1600" u="sng" dirty="0" smtClean="0">
                <a:hlinkClick r:id="rId9"/>
              </a:rPr>
              <a:t>https://im0-tub-ru.yandex.net/i?id=d9c1c1254060f0d170f57f4d7edf10e5&amp;n=33&amp;h=215&amp;w=323</a:t>
            </a:r>
            <a:endParaRPr lang="ru-RU" sz="1600" dirty="0" smtClean="0"/>
          </a:p>
          <a:p>
            <a:r>
              <a:rPr lang="ru-RU" sz="1600" dirty="0" smtClean="0"/>
              <a:t>Слайд 13 человечек с лупой  </a:t>
            </a:r>
            <a:r>
              <a:rPr lang="ru-RU" sz="1600" u="sng" dirty="0" smtClean="0">
                <a:hlinkClick r:id="rId10"/>
              </a:rPr>
              <a:t>https://conflictresearchgroupintl.com/wp-content/uploads/2013/12/observation-768x576.jpg</a:t>
            </a:r>
            <a:r>
              <a:rPr lang="ru-RU" sz="1600" u="sng" dirty="0" smtClean="0"/>
              <a:t>     </a:t>
            </a:r>
          </a:p>
          <a:p>
            <a:r>
              <a:rPr lang="ru-RU" sz="1600" dirty="0" smtClean="0"/>
              <a:t>Человечек с приборами   </a:t>
            </a:r>
            <a:r>
              <a:rPr lang="ru-RU" sz="1600" u="sng" dirty="0" smtClean="0">
                <a:hlinkClick r:id="rId11"/>
              </a:rPr>
              <a:t> https://im0-tub-ru.yandex.net/i?id=132c426ce404a794b8a203c30e281025-sr&amp;n=33&amp;h=215&amp;w=225</a:t>
            </a:r>
            <a:endParaRPr lang="ru-RU" sz="1600" dirty="0" smtClean="0"/>
          </a:p>
          <a:p>
            <a:r>
              <a:rPr lang="ru-RU" sz="1600" dirty="0" smtClean="0"/>
              <a:t>Ньютон </a:t>
            </a:r>
            <a:r>
              <a:rPr lang="ru-RU" sz="1600" u="sng" dirty="0" smtClean="0">
                <a:hlinkClick r:id="rId12"/>
              </a:rPr>
              <a:t>http://parnasse.ru/images/x_e1b22655.jpg</a:t>
            </a:r>
            <a:endParaRPr lang="ru-RU" sz="1600" dirty="0" smtClean="0"/>
          </a:p>
          <a:p>
            <a:r>
              <a:rPr lang="ru-RU" sz="1600" dirty="0" smtClean="0"/>
              <a:t>Слайд 14 человечки </a:t>
            </a:r>
            <a:r>
              <a:rPr lang="ru-RU" sz="1600" u="sng" dirty="0" smtClean="0">
                <a:hlinkClick r:id="rId13"/>
              </a:rPr>
              <a:t>http://dayswoman.ru/misc/i/gallery/26556/938199.jpg</a:t>
            </a:r>
            <a:endParaRPr lang="ru-RU" sz="1600" dirty="0" smtClean="0"/>
          </a:p>
          <a:p>
            <a:r>
              <a:rPr lang="ru-RU" sz="1600" dirty="0" smtClean="0"/>
              <a:t>Звезды </a:t>
            </a:r>
            <a:r>
              <a:rPr lang="ru-RU" sz="1600" u="sng" dirty="0" smtClean="0">
                <a:hlinkClick r:id="rId14"/>
              </a:rPr>
              <a:t>http://www.icr.su/upload/medialibrary/b25/onckm_04_1_1.jpg</a:t>
            </a:r>
            <a:endParaRPr lang="ru-RU" sz="1600" dirty="0" smtClean="0"/>
          </a:p>
          <a:p>
            <a:r>
              <a:rPr lang="ru-RU" sz="1600" dirty="0" smtClean="0"/>
              <a:t>Три человечка </a:t>
            </a:r>
            <a:r>
              <a:rPr lang="ru-RU" sz="1600" u="sng" dirty="0" smtClean="0">
                <a:hlinkClick r:id="rId15"/>
              </a:rPr>
              <a:t>http://3.bp.blogspot.com/-ohBn_YeioMc/U__PT8iAvDI/AAAAAAAAAz8/UykV0nf9SOw/s1600/kaca%2Bpembesar.jpg</a:t>
            </a:r>
            <a:r>
              <a:rPr lang="ru-RU" sz="1600" dirty="0" smtClean="0"/>
              <a:t> </a:t>
            </a:r>
          </a:p>
          <a:p>
            <a:r>
              <a:rPr lang="ru-RU" sz="1600" dirty="0" smtClean="0"/>
              <a:t>Книги   </a:t>
            </a:r>
            <a:r>
              <a:rPr lang="ru-RU" sz="1600" u="sng" dirty="0" smtClean="0">
                <a:hlinkClick r:id="rId16"/>
              </a:rPr>
              <a:t>http://44fzrf.ru/wp-content/uploads/2017/04/d9418f4aeb965495f7cac553a12095f6.jpg</a:t>
            </a:r>
            <a:endParaRPr lang="ru-RU" sz="1600" dirty="0" smtClean="0"/>
          </a:p>
          <a:p>
            <a:r>
              <a:rPr lang="ru-RU" sz="1600" dirty="0" smtClean="0"/>
              <a:t>Слайд 15  корабль </a:t>
            </a:r>
            <a:r>
              <a:rPr lang="ru-RU" sz="1600" u="sng" dirty="0" smtClean="0">
                <a:hlinkClick r:id="rId17"/>
              </a:rPr>
              <a:t>https://w-dog.net/wallpapers/14/4/442371644236121/ship-sail-swimming-sea-sky.jpg</a:t>
            </a:r>
            <a:endParaRPr lang="ru-RU" sz="1600" dirty="0" smtClean="0"/>
          </a:p>
          <a:p>
            <a:r>
              <a:rPr lang="ru-RU" sz="1600" dirty="0" smtClean="0"/>
              <a:t>Осьминог   </a:t>
            </a:r>
            <a:r>
              <a:rPr lang="ru-RU" sz="1600" u="sng" dirty="0" smtClean="0">
                <a:hlinkClick r:id="rId18"/>
              </a:rPr>
              <a:t>http://magspace.ru/uploads/2016/09/24/auto_20-340_1ee759_2bc2d566_orig</a:t>
            </a:r>
            <a:endParaRPr lang="ru-RU" sz="1600" dirty="0" smtClean="0"/>
          </a:p>
          <a:p>
            <a:r>
              <a:rPr lang="ru-RU" sz="1600" dirty="0" smtClean="0"/>
              <a:t>Парашютист  </a:t>
            </a:r>
            <a:r>
              <a:rPr lang="ru-RU" sz="1600" u="sng" dirty="0" smtClean="0">
                <a:hlinkClick r:id="rId19"/>
              </a:rPr>
              <a:t>http://fs.nashaucheba.ru/tw_files2/urls_3/1546/d-1545538/img17.jpg</a:t>
            </a:r>
            <a:endParaRPr lang="ru-RU" sz="1600" dirty="0" smtClean="0"/>
          </a:p>
          <a:p>
            <a:r>
              <a:rPr lang="ru-RU" sz="1600" dirty="0" smtClean="0"/>
              <a:t>Автомобиль  </a:t>
            </a:r>
            <a:r>
              <a:rPr lang="ru-RU" sz="1600" u="sng" dirty="0" smtClean="0">
                <a:hlinkClick r:id="rId20"/>
              </a:rPr>
              <a:t>http://icon.s.photosight.ru/img/4/a83/3701884_large.jpg</a:t>
            </a:r>
            <a:r>
              <a:rPr lang="ru-RU" sz="1600" u="sng" dirty="0" smtClean="0"/>
              <a:t> </a:t>
            </a:r>
            <a:endParaRPr lang="ru-RU" sz="16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17693"/>
            <a:ext cx="9144000" cy="652601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u-RU" sz="1600" dirty="0" smtClean="0"/>
              <a:t>Слайд 16  снежинка  </a:t>
            </a:r>
            <a:r>
              <a:rPr lang="ru-RU" sz="1600" u="sng" dirty="0" smtClean="0">
                <a:hlinkClick r:id="rId2"/>
              </a:rPr>
              <a:t>http://parnasse.ru/upload/comments/76561ae471507ad34cb7603a7919b429.jpg</a:t>
            </a:r>
            <a:endParaRPr lang="ru-RU" sz="1600" dirty="0" smtClean="0"/>
          </a:p>
          <a:p>
            <a:r>
              <a:rPr lang="ru-RU" sz="1600" dirty="0" smtClean="0"/>
              <a:t>Теплица  </a:t>
            </a:r>
            <a:r>
              <a:rPr lang="ru-RU" sz="1600" u="sng" dirty="0" smtClean="0">
                <a:hlinkClick r:id="rId3"/>
              </a:rPr>
              <a:t>http://st15.stpulscen.ru/images/product/078/734/729_big.jpg</a:t>
            </a:r>
            <a:endParaRPr lang="ru-RU" sz="1600" dirty="0" smtClean="0"/>
          </a:p>
          <a:p>
            <a:r>
              <a:rPr lang="ru-RU" sz="1600" dirty="0" smtClean="0"/>
              <a:t>Чайник  </a:t>
            </a:r>
            <a:r>
              <a:rPr lang="ru-RU" sz="1600" u="sng" dirty="0" smtClean="0">
                <a:hlinkClick r:id="rId4"/>
              </a:rPr>
              <a:t>http://stirkauborka.ru/wp-content/uploads/2015/10/image62.jpg</a:t>
            </a:r>
            <a:endParaRPr lang="ru-RU" sz="1600" dirty="0" smtClean="0"/>
          </a:p>
          <a:p>
            <a:r>
              <a:rPr lang="ru-RU" sz="1600" dirty="0" smtClean="0"/>
              <a:t>Дождь </a:t>
            </a:r>
            <a:r>
              <a:rPr lang="ru-RU" sz="1600" u="sng" dirty="0" smtClean="0">
                <a:hlinkClick r:id="rId5"/>
              </a:rPr>
              <a:t>http://montessoriself.ru/wp-content/uploads/2014/09/dozhdik-9.jpg</a:t>
            </a:r>
            <a:endParaRPr lang="ru-RU" sz="1600" dirty="0" smtClean="0"/>
          </a:p>
          <a:p>
            <a:r>
              <a:rPr lang="ru-RU" sz="1600" dirty="0" smtClean="0"/>
              <a:t>Слайд 17  радуга  </a:t>
            </a:r>
            <a:r>
              <a:rPr lang="ru-RU" sz="1600" u="sng" dirty="0" smtClean="0">
                <a:hlinkClick r:id="rId6"/>
              </a:rPr>
              <a:t>http://fotoobou.com/upload/iblock/e0b/e0ba123a5c96c9043b3648022c6b28a6.jpg</a:t>
            </a:r>
            <a:r>
              <a:rPr lang="ru-RU" sz="1600" dirty="0" smtClean="0"/>
              <a:t> </a:t>
            </a:r>
          </a:p>
          <a:p>
            <a:r>
              <a:rPr lang="ru-RU" sz="1600" dirty="0" smtClean="0"/>
              <a:t>Призма  </a:t>
            </a:r>
            <a:r>
              <a:rPr lang="ru-RU" sz="1600" u="sng" dirty="0" smtClean="0">
                <a:hlinkClick r:id="rId7"/>
              </a:rPr>
              <a:t>https://im0-tub-ru.yandex.net/i?id=54d6cb5ef92df8f4e13bec66dace77f3&amp;n=33&amp;h=215&amp;w=323</a:t>
            </a:r>
            <a:endParaRPr lang="ru-RU" sz="1600" dirty="0" smtClean="0"/>
          </a:p>
          <a:p>
            <a:r>
              <a:rPr lang="ru-RU" sz="1600" dirty="0" smtClean="0"/>
              <a:t>Стакан </a:t>
            </a:r>
            <a:r>
              <a:rPr lang="ru-RU" sz="1600" u="sng" dirty="0" smtClean="0">
                <a:hlinkClick r:id="rId8"/>
              </a:rPr>
              <a:t>https://im0-tub-ru.yandex.net/i?id=dfa2bb88eee8845080cc3e06d2d0f7a5&amp;n=33&amp;h=215&amp;w=373</a:t>
            </a:r>
            <a:endParaRPr lang="ru-RU" sz="1600" dirty="0" smtClean="0"/>
          </a:p>
          <a:p>
            <a:r>
              <a:rPr lang="ru-RU" sz="1600" dirty="0" smtClean="0"/>
              <a:t>Пузырь </a:t>
            </a:r>
            <a:r>
              <a:rPr lang="ru-RU" sz="1600" u="sng" dirty="0" smtClean="0">
                <a:hlinkClick r:id="rId9"/>
              </a:rPr>
              <a:t>https://im0-tub-ru.yandex.net/i?id=2dea4f02c36e922cc19fbf4105c21931&amp;n=33&amp;h=215&amp;w=382</a:t>
            </a:r>
            <a:endParaRPr lang="ru-RU" sz="1600" dirty="0" smtClean="0"/>
          </a:p>
          <a:p>
            <a:r>
              <a:rPr lang="ru-RU" sz="1600" dirty="0" smtClean="0"/>
              <a:t>Слайд 18 </a:t>
            </a:r>
            <a:r>
              <a:rPr lang="ru-RU" sz="1600" dirty="0" err="1" smtClean="0"/>
              <a:t>громофон</a:t>
            </a:r>
            <a:r>
              <a:rPr lang="ru-RU" sz="1600" dirty="0" smtClean="0"/>
              <a:t> </a:t>
            </a:r>
            <a:r>
              <a:rPr lang="ru-RU" sz="1600" u="sng" dirty="0" smtClean="0">
                <a:hlinkClick r:id="rId10"/>
              </a:rPr>
              <a:t>https://im0-tub-ru.yandex.net/i?id=c653e5357b36aa315198fdcef9a642b1&amp;n=33&amp;h=215&amp;w=269</a:t>
            </a:r>
            <a:endParaRPr lang="ru-RU" sz="1600" dirty="0" smtClean="0"/>
          </a:p>
          <a:p>
            <a:r>
              <a:rPr lang="ru-RU" sz="1600" dirty="0" smtClean="0"/>
              <a:t>Рояль   </a:t>
            </a:r>
            <a:r>
              <a:rPr lang="ru-RU" sz="1600" u="sng" dirty="0" smtClean="0">
                <a:hlinkClick r:id="rId11"/>
              </a:rPr>
              <a:t>https://im0-tub-ru.yandex.net/i?id=f057f4e0d6b11de3cc6e62860668b711&amp;n=33&amp;h=215&amp;w=187</a:t>
            </a:r>
            <a:endParaRPr lang="ru-RU" sz="1600" dirty="0" smtClean="0"/>
          </a:p>
          <a:p>
            <a:r>
              <a:rPr lang="ru-RU" sz="1600" dirty="0" smtClean="0"/>
              <a:t>Камертон </a:t>
            </a:r>
            <a:r>
              <a:rPr lang="ru-RU" sz="1600" u="sng" dirty="0" smtClean="0">
                <a:hlinkClick r:id="rId12"/>
              </a:rPr>
              <a:t>http://content.foto.mail.ru/mail/n.p96/_answers/i-77.jpg</a:t>
            </a:r>
            <a:endParaRPr lang="ru-RU" sz="1600" dirty="0" smtClean="0"/>
          </a:p>
          <a:p>
            <a:r>
              <a:rPr lang="ru-RU" sz="1600" dirty="0" smtClean="0"/>
              <a:t>Дельфин  </a:t>
            </a:r>
            <a:r>
              <a:rPr lang="ru-RU" sz="1600" u="sng" dirty="0" smtClean="0">
                <a:hlinkClick r:id="rId13"/>
              </a:rPr>
              <a:t>https://im0-tub-ru.yandex.net/i?id=cd9b2eb98d96996d1bb3e3e6748b60cd&amp;n=33&amp;h=215&amp;w=287</a:t>
            </a:r>
            <a:endParaRPr lang="ru-RU" sz="1600" dirty="0" smtClean="0"/>
          </a:p>
          <a:p>
            <a:r>
              <a:rPr lang="ru-RU" sz="1600" dirty="0" smtClean="0"/>
              <a:t>Слайд 19  сварщик  </a:t>
            </a:r>
            <a:r>
              <a:rPr lang="ru-RU" sz="1600" u="sng" dirty="0" smtClean="0">
                <a:hlinkClick r:id="rId14"/>
              </a:rPr>
              <a:t>https://im0-tub-ru.yandex.net/i?id=9954a1c80efeeef2597b748fa98c5fc2&amp;n=33&amp;h=215&amp;w=336</a:t>
            </a:r>
            <a:endParaRPr lang="ru-RU" sz="1600" dirty="0" smtClean="0"/>
          </a:p>
          <a:p>
            <a:r>
              <a:rPr lang="ru-RU" sz="1600" dirty="0" smtClean="0"/>
              <a:t>Электрик </a:t>
            </a:r>
            <a:r>
              <a:rPr lang="ru-RU" sz="1600" u="sng" dirty="0" smtClean="0">
                <a:hlinkClick r:id="rId15"/>
              </a:rPr>
              <a:t>http://59.ngsdo.ru/preview/do/61cfa21635b8000e6130d220c10060e0_1455123484_435_369.jpg</a:t>
            </a:r>
            <a:endParaRPr lang="ru-RU" sz="1600" dirty="0" smtClean="0"/>
          </a:p>
          <a:p>
            <a:r>
              <a:rPr lang="ru-RU" sz="1600" dirty="0" smtClean="0"/>
              <a:t>Молния </a:t>
            </a:r>
            <a:r>
              <a:rPr lang="ru-RU" sz="1600" u="sng" dirty="0" smtClean="0">
                <a:hlinkClick r:id="rId16"/>
              </a:rPr>
              <a:t>http://lifeglobe.net/x/entry/458/10618430_9.jpg</a:t>
            </a:r>
            <a:endParaRPr lang="ru-RU" sz="1600" dirty="0" smtClean="0"/>
          </a:p>
          <a:p>
            <a:r>
              <a:rPr lang="ru-RU" sz="1600" dirty="0" smtClean="0"/>
              <a:t>Скат </a:t>
            </a:r>
            <a:r>
              <a:rPr lang="ru-RU" sz="1600" u="sng" dirty="0" smtClean="0">
                <a:hlinkClick r:id="rId17"/>
              </a:rPr>
              <a:t>http://lmir.ucoz.com/Kartinki/electric-eel.jpg</a:t>
            </a:r>
            <a:endParaRPr lang="ru-RU" sz="1600" dirty="0" smtClean="0"/>
          </a:p>
          <a:p>
            <a:r>
              <a:rPr lang="ru-RU" sz="1600" dirty="0" smtClean="0"/>
              <a:t>Лампочка  </a:t>
            </a:r>
            <a:r>
              <a:rPr lang="ru-RU" sz="1600" u="sng" dirty="0" smtClean="0">
                <a:hlinkClick r:id="rId18"/>
              </a:rPr>
              <a:t>http://magazin-stroy.ru/photos/fcat485.jpg</a:t>
            </a:r>
            <a:endParaRPr lang="ru-RU" sz="1600" dirty="0" smtClean="0"/>
          </a:p>
          <a:p>
            <a:r>
              <a:rPr lang="ru-RU" sz="1600" dirty="0" smtClean="0"/>
              <a:t>Слайд 20 полярное сияние </a:t>
            </a:r>
            <a:r>
              <a:rPr lang="ru-RU" sz="1600" u="sng" dirty="0" smtClean="0">
                <a:hlinkClick r:id="rId19"/>
              </a:rPr>
              <a:t>http://putevrad.com/wp-content/uploads/2014/11/0119.jpg</a:t>
            </a:r>
            <a:endParaRPr lang="ru-RU" sz="1600" dirty="0" smtClean="0"/>
          </a:p>
          <a:p>
            <a:r>
              <a:rPr lang="ru-RU" sz="1600" dirty="0" smtClean="0"/>
              <a:t>Магнит  </a:t>
            </a:r>
            <a:r>
              <a:rPr lang="ru-RU" sz="1600" u="sng" dirty="0" smtClean="0">
                <a:hlinkClick r:id="rId20"/>
              </a:rPr>
              <a:t>http://images.huffingtonpost.com/2010-12-27-MAGNETSHUTTER.jpg</a:t>
            </a:r>
            <a:endParaRPr lang="ru-RU" sz="1600" dirty="0" smtClean="0"/>
          </a:p>
          <a:p>
            <a:r>
              <a:rPr lang="ru-RU" sz="1600" dirty="0" smtClean="0"/>
              <a:t>Звонок </a:t>
            </a:r>
            <a:r>
              <a:rPr lang="ru-RU" sz="1600" u="sng" dirty="0" smtClean="0">
                <a:hlinkClick r:id="rId21"/>
              </a:rPr>
              <a:t>http://edikst.ru/misc/i/gallery/35703/977957.jpg</a:t>
            </a:r>
            <a:endParaRPr lang="ru-RU" sz="1600" dirty="0" smtClean="0"/>
          </a:p>
          <a:p>
            <a:r>
              <a:rPr lang="ru-RU" sz="1600" dirty="0" smtClean="0"/>
              <a:t>Земля  </a:t>
            </a:r>
            <a:r>
              <a:rPr lang="ru-RU" sz="1600" u="sng" dirty="0" smtClean="0">
                <a:hlinkClick r:id="rId22"/>
              </a:rPr>
              <a:t>http://vzglyadzagran.ru/wp-content/uploads/2011/07/1_earths_magnetic_field.jpg</a:t>
            </a:r>
            <a:endParaRPr lang="ru-RU" sz="1600" dirty="0" smtClean="0"/>
          </a:p>
          <a:p>
            <a:r>
              <a:rPr lang="ru-RU" sz="1600" dirty="0" smtClean="0"/>
              <a:t>Слайд 22 </a:t>
            </a:r>
            <a:r>
              <a:rPr lang="ru-RU" sz="1600" u="sng" dirty="0" smtClean="0">
                <a:hlinkClick r:id="rId23"/>
              </a:rPr>
              <a:t>http://ic.pics.livejournal.com/second_sign/69446644/259522/259522_800.jpg</a:t>
            </a:r>
            <a:r>
              <a:rPr lang="ru-RU" sz="1600" u="sng" dirty="0" smtClean="0"/>
              <a:t> </a:t>
            </a:r>
            <a:endParaRPr lang="ru-RU" sz="16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eninvg07.narod.ru/000_main/rebus/fizika/7/ch/chto.jpg"/>
          <p:cNvPicPr/>
          <p:nvPr/>
        </p:nvPicPr>
        <p:blipFill>
          <a:blip r:embed="rId2"/>
          <a:srcRect/>
          <a:stretch>
            <a:fillRect/>
          </a:stretch>
        </p:blipFill>
        <p:spPr bwMode="auto">
          <a:xfrm>
            <a:off x="0" y="2000240"/>
            <a:ext cx="5429256" cy="1514481"/>
          </a:xfrm>
          <a:prstGeom prst="rect">
            <a:avLst/>
          </a:prstGeom>
          <a:noFill/>
          <a:ln w="9525">
            <a:noFill/>
            <a:miter lim="800000"/>
            <a:headEnd/>
            <a:tailEnd/>
          </a:ln>
        </p:spPr>
      </p:pic>
      <p:pic>
        <p:nvPicPr>
          <p:cNvPr id="3" name="Рисунок 2" descr="http://seninvg07.narod.ru/000_main/rebus/fizika/7/i/izuchaet.jpg"/>
          <p:cNvPicPr/>
          <p:nvPr/>
        </p:nvPicPr>
        <p:blipFill>
          <a:blip r:embed="rId3"/>
          <a:srcRect/>
          <a:stretch>
            <a:fillRect/>
          </a:stretch>
        </p:blipFill>
        <p:spPr bwMode="auto">
          <a:xfrm>
            <a:off x="1" y="3643314"/>
            <a:ext cx="5429256" cy="1519244"/>
          </a:xfrm>
          <a:prstGeom prst="rect">
            <a:avLst/>
          </a:prstGeom>
          <a:noFill/>
          <a:ln w="9525">
            <a:noFill/>
            <a:miter lim="800000"/>
            <a:headEnd/>
            <a:tailEnd/>
          </a:ln>
        </p:spPr>
      </p:pic>
      <p:pic>
        <p:nvPicPr>
          <p:cNvPr id="4" name="Рисунок 3" descr="http://seninvg07.narod.ru/000_main/rebus/fizika/7/f/fizika.jpg"/>
          <p:cNvPicPr/>
          <p:nvPr/>
        </p:nvPicPr>
        <p:blipFill>
          <a:blip r:embed="rId4"/>
          <a:srcRect/>
          <a:stretch>
            <a:fillRect/>
          </a:stretch>
        </p:blipFill>
        <p:spPr bwMode="auto">
          <a:xfrm>
            <a:off x="0" y="5286388"/>
            <a:ext cx="5429256" cy="1357322"/>
          </a:xfrm>
          <a:prstGeom prst="rect">
            <a:avLst/>
          </a:prstGeom>
          <a:noFill/>
          <a:ln w="9525">
            <a:noFill/>
            <a:miter lim="800000"/>
            <a:headEnd/>
            <a:tailEnd/>
          </a:ln>
        </p:spPr>
      </p:pic>
      <p:sp>
        <p:nvSpPr>
          <p:cNvPr id="6" name="Выноска-облако 5"/>
          <p:cNvSpPr/>
          <p:nvPr/>
        </p:nvSpPr>
        <p:spPr>
          <a:xfrm>
            <a:off x="1571604" y="0"/>
            <a:ext cx="7000924" cy="1214422"/>
          </a:xfrm>
          <a:prstGeom prst="cloudCallout">
            <a:avLst>
              <a:gd name="adj1" fmla="val -54708"/>
              <a:gd name="adj2" fmla="val 6285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b="1" dirty="0" smtClean="0">
                <a:latin typeface="Times New Roman" pitchFamily="18" charset="0"/>
                <a:cs typeface="Times New Roman" pitchFamily="18" charset="0"/>
              </a:rPr>
              <a:t>Мы должны ответить на вопрос:…</a:t>
            </a:r>
            <a:endParaRPr lang="ru-RU" sz="2800" b="1" dirty="0">
              <a:latin typeface="Times New Roman" pitchFamily="18" charset="0"/>
              <a:cs typeface="Times New Roman" pitchFamily="18" charset="0"/>
            </a:endParaRPr>
          </a:p>
        </p:txBody>
      </p:sp>
      <p:sp>
        <p:nvSpPr>
          <p:cNvPr id="7" name="Прямоугольник 6"/>
          <p:cNvSpPr/>
          <p:nvPr/>
        </p:nvSpPr>
        <p:spPr>
          <a:xfrm>
            <a:off x="6286512" y="2071678"/>
            <a:ext cx="1369799"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5400" b="1" cap="none" spc="0" dirty="0" smtClean="0">
                <a:ln/>
                <a:solidFill>
                  <a:schemeClr val="tx1"/>
                </a:solidFill>
                <a:effectLst/>
                <a:latin typeface="Times New Roman" pitchFamily="18" charset="0"/>
                <a:cs typeface="Times New Roman" pitchFamily="18" charset="0"/>
              </a:rPr>
              <a:t>Что</a:t>
            </a:r>
            <a:endParaRPr lang="ru-RU" sz="5400" b="1" cap="none" spc="0" dirty="0">
              <a:ln/>
              <a:solidFill>
                <a:schemeClr val="tx1"/>
              </a:solidFill>
              <a:effectLst/>
              <a:latin typeface="Times New Roman" pitchFamily="18" charset="0"/>
              <a:cs typeface="Times New Roman" pitchFamily="18" charset="0"/>
            </a:endParaRPr>
          </a:p>
        </p:txBody>
      </p:sp>
      <p:sp>
        <p:nvSpPr>
          <p:cNvPr id="9" name="Управляющая кнопка: далее 8">
            <a:hlinkClick r:id="" action="ppaction://hlinkshowjump?jump=nextslide" highlightClick="1"/>
          </p:cNvPr>
          <p:cNvSpPr/>
          <p:nvPr/>
        </p:nvSpPr>
        <p:spPr>
          <a:xfrm>
            <a:off x="8286776" y="6500834"/>
            <a:ext cx="857224" cy="357166"/>
          </a:xfrm>
          <a:prstGeom prst="actionButtonForwardNex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8" name="Прямоугольник 7"/>
          <p:cNvSpPr/>
          <p:nvPr/>
        </p:nvSpPr>
        <p:spPr>
          <a:xfrm>
            <a:off x="5857884" y="3643314"/>
            <a:ext cx="2810256"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5400" b="1" cap="none" spc="0" dirty="0" smtClean="0">
                <a:ln/>
                <a:solidFill>
                  <a:schemeClr val="tx1"/>
                </a:solidFill>
                <a:effectLst/>
                <a:latin typeface="Times New Roman" pitchFamily="18" charset="0"/>
                <a:cs typeface="Times New Roman" pitchFamily="18" charset="0"/>
              </a:rPr>
              <a:t>изучает</a:t>
            </a:r>
            <a:r>
              <a:rPr lang="ru-RU" sz="5400" b="1" cap="none" spc="0" dirty="0" smtClean="0">
                <a:ln/>
                <a:solidFill>
                  <a:schemeClr val="tx1"/>
                </a:solidFill>
                <a:effectLst/>
                <a:latin typeface="Arial Black" pitchFamily="34" charset="0"/>
              </a:rPr>
              <a:t> </a:t>
            </a:r>
            <a:endParaRPr lang="ru-RU" sz="5400" b="1" cap="none" spc="0" dirty="0">
              <a:ln/>
              <a:solidFill>
                <a:schemeClr val="tx1"/>
              </a:solidFill>
              <a:effectLst/>
              <a:latin typeface="Arial Black" pitchFamily="34" charset="0"/>
            </a:endParaRPr>
          </a:p>
        </p:txBody>
      </p:sp>
      <p:sp>
        <p:nvSpPr>
          <p:cNvPr id="10" name="Прямоугольник 9"/>
          <p:cNvSpPr/>
          <p:nvPr/>
        </p:nvSpPr>
        <p:spPr>
          <a:xfrm>
            <a:off x="5786446" y="5286388"/>
            <a:ext cx="2822375"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5400" b="1" cap="none" spc="0" dirty="0" smtClean="0">
                <a:ln/>
                <a:solidFill>
                  <a:schemeClr val="tx1"/>
                </a:solidFill>
                <a:effectLst/>
                <a:latin typeface="Times New Roman" pitchFamily="18" charset="0"/>
                <a:cs typeface="Times New Roman" pitchFamily="18" charset="0"/>
              </a:rPr>
              <a:t>физика?</a:t>
            </a:r>
            <a:endParaRPr lang="ru-RU" sz="5400" b="1" cap="none" spc="0" dirty="0">
              <a:ln/>
              <a:solidFill>
                <a:schemeClr val="tx1"/>
              </a:solidFill>
              <a:effectLst/>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nextCondLst>
                <p:cond evt="onClick" delay="0">
                  <p:tgtEl>
                    <p:spTgt spid="2"/>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childTnLst>
              </p:cTn>
              <p:nextCondLst>
                <p:cond evt="onClick" delay="0">
                  <p:tgtEl>
                    <p:spTgt spid="3"/>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childTnLst>
              </p:cTn>
              <p:nextCondLst>
                <p:cond evt="onClick" delay="0">
                  <p:tgtEl>
                    <p:spTgt spid="4"/>
                  </p:tgtEl>
                </p:cond>
              </p:nextCondLst>
            </p:seq>
          </p:childTnLst>
        </p:cTn>
      </p:par>
    </p:tnLst>
    <p:bldLst>
      <p:bldP spid="7" grpId="0" animBg="1"/>
      <p:bldP spid="8"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143116"/>
            <a:ext cx="8243918" cy="2012955"/>
          </a:xfrm>
        </p:spPr>
        <p:txBody>
          <a:bodyPr>
            <a:noAutofit/>
          </a:bodyPr>
          <a:lstStyle/>
          <a:p>
            <a:r>
              <a:rPr lang="ru-RU" sz="3200" b="1" dirty="0" smtClean="0">
                <a:latin typeface="Times New Roman" pitchFamily="18" charset="0"/>
                <a:cs typeface="Times New Roman" pitchFamily="18" charset="0"/>
              </a:rPr>
              <a:t>Физика — наука о природе. </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Физические явления. Физические свойства тел. Наблюдение и описание физических явлений.</a:t>
            </a:r>
            <a:endParaRPr lang="ru-RU" sz="3200" b="1" dirty="0">
              <a:latin typeface="Times New Roman" pitchFamily="18" charset="0"/>
              <a:cs typeface="Times New Roman" pitchFamily="18" charset="0"/>
            </a:endParaRPr>
          </a:p>
        </p:txBody>
      </p:sp>
      <p:sp>
        <p:nvSpPr>
          <p:cNvPr id="4" name="TextBox 3"/>
          <p:cNvSpPr txBox="1"/>
          <p:nvPr/>
        </p:nvSpPr>
        <p:spPr>
          <a:xfrm>
            <a:off x="2214546" y="428604"/>
            <a:ext cx="6715172"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Каждый школьник знаком теперь с истинами, за которые Архимед отдал бы жизнь.</a:t>
            </a:r>
          </a:p>
          <a:p>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Жозеф</a:t>
            </a:r>
            <a:r>
              <a:rPr lang="ru-RU" sz="2400" b="1" dirty="0" smtClean="0">
                <a:latin typeface="Times New Roman" pitchFamily="18" charset="0"/>
                <a:cs typeface="Times New Roman" pitchFamily="18" charset="0"/>
              </a:rPr>
              <a:t> Эрнест Ренан</a:t>
            </a:r>
            <a:endParaRPr lang="ru-RU" sz="2400" b="1" dirty="0">
              <a:latin typeface="Times New Roman" pitchFamily="18" charset="0"/>
              <a:cs typeface="Times New Roman" pitchFamily="18" charset="0"/>
            </a:endParaRPr>
          </a:p>
        </p:txBody>
      </p:sp>
      <p:sp>
        <p:nvSpPr>
          <p:cNvPr id="5" name="TextBox 4"/>
          <p:cNvSpPr txBox="1"/>
          <p:nvPr/>
        </p:nvSpPr>
        <p:spPr>
          <a:xfrm>
            <a:off x="6143636" y="4357694"/>
            <a:ext cx="278608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Урок 1 в 7 классе</a:t>
            </a:r>
            <a:endParaRPr lang="ru-RU" sz="2400" b="1" dirty="0">
              <a:latin typeface="Times New Roman" pitchFamily="18" charset="0"/>
              <a:cs typeface="Times New Roman" pitchFamily="18" charset="0"/>
            </a:endParaRPr>
          </a:p>
        </p:txBody>
      </p:sp>
      <p:sp>
        <p:nvSpPr>
          <p:cNvPr id="7" name="Управляющая кнопка: далее 6">
            <a:hlinkClick r:id="" action="ppaction://hlinkshowjump?jump=nextslide" highlightClick="1"/>
          </p:cNvPr>
          <p:cNvSpPr/>
          <p:nvPr/>
        </p:nvSpPr>
        <p:spPr>
          <a:xfrm>
            <a:off x="8286776" y="6500834"/>
            <a:ext cx="857224" cy="357166"/>
          </a:xfrm>
          <a:prstGeom prst="actionButtonForwardNex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pic>
        <p:nvPicPr>
          <p:cNvPr id="8" name="Picture 14" descr="http://pandia.ru/text/78/455/images/image002_53.jpg"/>
          <p:cNvPicPr>
            <a:picLocks noChangeAspect="1" noChangeArrowheads="1"/>
          </p:cNvPicPr>
          <p:nvPr/>
        </p:nvPicPr>
        <p:blipFill>
          <a:blip r:embed="rId2"/>
          <a:srcRect/>
          <a:stretch>
            <a:fillRect/>
          </a:stretch>
        </p:blipFill>
        <p:spPr bwMode="auto">
          <a:xfrm>
            <a:off x="2357422" y="4183968"/>
            <a:ext cx="3143272" cy="2465127"/>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is2.mzstatic.com/image/thumb/Purple30/v4/30/a4/dc/30a4dc04-444f-b362-09f3-1efe2cb136af/source/512x512bb.jpg"/>
          <p:cNvPicPr/>
          <p:nvPr/>
        </p:nvPicPr>
        <p:blipFill>
          <a:blip r:embed="rId2"/>
          <a:srcRect/>
          <a:stretch>
            <a:fillRect/>
          </a:stretch>
        </p:blipFill>
        <p:spPr bwMode="auto">
          <a:xfrm>
            <a:off x="0" y="0"/>
            <a:ext cx="2133609" cy="2214554"/>
          </a:xfrm>
          <a:prstGeom prst="rect">
            <a:avLst/>
          </a:prstGeom>
          <a:noFill/>
          <a:ln w="9525">
            <a:solidFill>
              <a:srgbClr val="FF0000"/>
            </a:solidFill>
            <a:miter lim="800000"/>
            <a:headEnd/>
            <a:tailEnd/>
          </a:ln>
        </p:spPr>
      </p:pic>
      <p:sp>
        <p:nvSpPr>
          <p:cNvPr id="5" name="TextBox 4"/>
          <p:cNvSpPr txBox="1"/>
          <p:nvPr/>
        </p:nvSpPr>
        <p:spPr>
          <a:xfrm>
            <a:off x="0" y="2428868"/>
            <a:ext cx="4714876"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b="1" i="1" dirty="0" smtClean="0">
                <a:solidFill>
                  <a:srgbClr val="CC0000"/>
                </a:solidFill>
                <a:latin typeface="Times New Roman" pitchFamily="18" charset="0"/>
                <a:cs typeface="Times New Roman" pitchFamily="18" charset="0"/>
              </a:rPr>
              <a:t>Аристотель</a:t>
            </a:r>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(4 в.до н.э.)     ввел понятие </a:t>
            </a:r>
            <a:r>
              <a:rPr lang="ru-RU" sz="2400" i="1" dirty="0" smtClean="0">
                <a:solidFill>
                  <a:srgbClr val="000099"/>
                </a:solidFill>
                <a:latin typeface="Times New Roman" pitchFamily="18" charset="0"/>
                <a:cs typeface="Times New Roman" pitchFamily="18" charset="0"/>
              </a:rPr>
              <a:t>«физика»</a:t>
            </a:r>
            <a:r>
              <a:rPr lang="ru-RU" sz="2400" dirty="0" smtClean="0">
                <a:latin typeface="Times New Roman" pitchFamily="18" charset="0"/>
                <a:cs typeface="Times New Roman" pitchFamily="18" charset="0"/>
              </a:rPr>
              <a:t> (по-гречески </a:t>
            </a:r>
            <a:r>
              <a:rPr lang="ru-RU" sz="2400" i="1" dirty="0" smtClean="0">
                <a:solidFill>
                  <a:srgbClr val="000099"/>
                </a:solidFill>
                <a:latin typeface="Times New Roman" pitchFamily="18" charset="0"/>
                <a:cs typeface="Times New Roman" pitchFamily="18" charset="0"/>
              </a:rPr>
              <a:t>«</a:t>
            </a:r>
            <a:r>
              <a:rPr lang="ru-RU" sz="2400" i="1" dirty="0" err="1" smtClean="0">
                <a:solidFill>
                  <a:srgbClr val="000099"/>
                </a:solidFill>
                <a:latin typeface="Times New Roman" pitchFamily="18" charset="0"/>
                <a:cs typeface="Times New Roman" pitchFamily="18" charset="0"/>
              </a:rPr>
              <a:t>фюзис</a:t>
            </a:r>
            <a:r>
              <a:rPr lang="ru-RU" sz="2400" i="1" dirty="0" smtClean="0">
                <a:solidFill>
                  <a:srgbClr val="000099"/>
                </a:solidFill>
                <a:latin typeface="Times New Roman" pitchFamily="18" charset="0"/>
                <a:cs typeface="Times New Roman" pitchFamily="18" charset="0"/>
              </a:rPr>
              <a:t>» - природа</a:t>
            </a:r>
            <a:r>
              <a:rPr lang="ru-RU" sz="2400" dirty="0" smtClean="0">
                <a:latin typeface="Times New Roman" pitchFamily="18" charset="0"/>
                <a:cs typeface="Times New Roman" pitchFamily="18" charset="0"/>
              </a:rPr>
              <a:t>)</a:t>
            </a:r>
            <a:endParaRPr lang="ru-RU" dirty="0"/>
          </a:p>
        </p:txBody>
      </p:sp>
      <p:sp>
        <p:nvSpPr>
          <p:cNvPr id="6" name="TextBox 5"/>
          <p:cNvSpPr txBox="1"/>
          <p:nvPr/>
        </p:nvSpPr>
        <p:spPr>
          <a:xfrm>
            <a:off x="2428860" y="214290"/>
            <a:ext cx="642942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3600" b="1" dirty="0" smtClean="0">
                <a:solidFill>
                  <a:srgbClr val="CC0000"/>
                </a:solidFill>
                <a:effectLst>
                  <a:outerShdw blurRad="38100" dist="38100" dir="2700000" algn="tl">
                    <a:srgbClr val="000000"/>
                  </a:outerShdw>
                </a:effectLst>
                <a:latin typeface="Times New Roman" pitchFamily="18" charset="0"/>
                <a:cs typeface="Times New Roman" pitchFamily="18" charset="0"/>
              </a:rPr>
              <a:t>Физика – наука о природе</a:t>
            </a:r>
            <a:endParaRPr lang="ru-RU" sz="3600" dirty="0">
              <a:latin typeface="Times New Roman" pitchFamily="18" charset="0"/>
              <a:cs typeface="Times New Roman" pitchFamily="18" charset="0"/>
            </a:endParaRPr>
          </a:p>
        </p:txBody>
      </p:sp>
      <p:sp>
        <p:nvSpPr>
          <p:cNvPr id="7" name="TextBox 6"/>
          <p:cNvSpPr txBox="1"/>
          <p:nvPr/>
        </p:nvSpPr>
        <p:spPr>
          <a:xfrm>
            <a:off x="3143240" y="3714752"/>
            <a:ext cx="5643602"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buFontTx/>
              <a:buNone/>
            </a:pPr>
            <a:r>
              <a:rPr lang="ru-RU" sz="2400" b="1" dirty="0" smtClean="0">
                <a:solidFill>
                  <a:srgbClr val="002060"/>
                </a:solidFill>
                <a:latin typeface="Times New Roman" pitchFamily="18" charset="0"/>
                <a:cs typeface="Times New Roman" pitchFamily="18" charset="0"/>
              </a:rPr>
              <a:t>Задача физики </a:t>
            </a:r>
            <a:r>
              <a:rPr lang="ru-RU" sz="2400" b="1" dirty="0" smtClean="0">
                <a:solidFill>
                  <a:schemeClr val="bg2"/>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открывать и изучать законы, связывающие различные физические явления, происходящие в природе.</a:t>
            </a:r>
            <a:endParaRPr lang="ru-RU" dirty="0"/>
          </a:p>
        </p:txBody>
      </p:sp>
      <p:pic>
        <p:nvPicPr>
          <p:cNvPr id="8" name="Рисунок 7" descr="https://im0-tub-ru.yandex.net/i?id=c635dd87d10490ba7874532453dee7f1-l&amp;n=13"/>
          <p:cNvPicPr/>
          <p:nvPr/>
        </p:nvPicPr>
        <p:blipFill>
          <a:blip r:embed="rId3"/>
          <a:srcRect/>
          <a:stretch>
            <a:fillRect/>
          </a:stretch>
        </p:blipFill>
        <p:spPr bwMode="auto">
          <a:xfrm>
            <a:off x="214282" y="4071942"/>
            <a:ext cx="2000264" cy="2443166"/>
          </a:xfrm>
          <a:prstGeom prst="rect">
            <a:avLst/>
          </a:prstGeom>
          <a:noFill/>
          <a:ln w="9525">
            <a:solidFill>
              <a:srgbClr val="FF0000"/>
            </a:solidFill>
            <a:miter lim="800000"/>
            <a:headEnd/>
            <a:tailEnd/>
          </a:ln>
        </p:spPr>
      </p:pic>
      <p:sp>
        <p:nvSpPr>
          <p:cNvPr id="9" name="TextBox 8"/>
          <p:cNvSpPr txBox="1"/>
          <p:nvPr/>
        </p:nvSpPr>
        <p:spPr>
          <a:xfrm>
            <a:off x="3000364" y="1071546"/>
            <a:ext cx="6143636"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buFontTx/>
              <a:buNone/>
            </a:pPr>
            <a:r>
              <a:rPr lang="ru-RU" sz="2400" b="1" dirty="0" smtClean="0">
                <a:solidFill>
                  <a:srgbClr val="002060"/>
                </a:solidFill>
                <a:latin typeface="Times New Roman" pitchFamily="18" charset="0"/>
                <a:cs typeface="Times New Roman" pitchFamily="18" charset="0"/>
              </a:rPr>
              <a:t>Физика</a:t>
            </a:r>
            <a:r>
              <a:rPr lang="ru-RU" sz="2400" b="1" dirty="0" smtClean="0">
                <a:solidFill>
                  <a:srgbClr val="000099"/>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 наука о наиболее общих закономерностях, определяющих   строение и развитие окружающего мира.</a:t>
            </a:r>
          </a:p>
        </p:txBody>
      </p:sp>
      <p:sp>
        <p:nvSpPr>
          <p:cNvPr id="10" name="TextBox 9"/>
          <p:cNvSpPr txBox="1"/>
          <p:nvPr/>
        </p:nvSpPr>
        <p:spPr>
          <a:xfrm>
            <a:off x="2285984" y="5429264"/>
            <a:ext cx="6643734"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b="1" i="1" dirty="0" smtClean="0">
                <a:solidFill>
                  <a:srgbClr val="CC0000"/>
                </a:solidFill>
                <a:latin typeface="Times New Roman" pitchFamily="18" charset="0"/>
                <a:cs typeface="Times New Roman" pitchFamily="18" charset="0"/>
              </a:rPr>
              <a:t> Ломоносов М.В. </a:t>
            </a:r>
            <a:r>
              <a:rPr lang="ru-RU" sz="2400" dirty="0" smtClean="0">
                <a:solidFill>
                  <a:schemeClr val="bg2"/>
                </a:solidFill>
                <a:latin typeface="Times New Roman" pitchFamily="18" charset="0"/>
                <a:cs typeface="Times New Roman" pitchFamily="18" charset="0"/>
              </a:rPr>
              <a:t>   </a:t>
            </a:r>
            <a:r>
              <a:rPr lang="ru-RU" sz="2400" dirty="0" smtClean="0">
                <a:latin typeface="Times New Roman" pitchFamily="18" charset="0"/>
                <a:cs typeface="Times New Roman" pitchFamily="18" charset="0"/>
              </a:rPr>
              <a:t>(1711- 1765 г.г.)   издал </a:t>
            </a:r>
            <a:r>
              <a:rPr lang="ru-RU" sz="2400" b="1" i="1" dirty="0" smtClean="0">
                <a:solidFill>
                  <a:srgbClr val="002060"/>
                </a:solidFill>
                <a:latin typeface="Times New Roman" pitchFamily="18" charset="0"/>
                <a:cs typeface="Times New Roman" pitchFamily="18" charset="0"/>
              </a:rPr>
              <a:t>первый в России учебник физики</a:t>
            </a:r>
            <a:r>
              <a:rPr lang="ru-RU" sz="2400" b="1" dirty="0" smtClean="0">
                <a:solidFill>
                  <a:srgbClr val="002060"/>
                </a:solidFill>
                <a:latin typeface="Times New Roman" pitchFamily="18" charset="0"/>
                <a:cs typeface="Times New Roman" pitchFamily="18" charset="0"/>
              </a:rPr>
              <a:t> </a:t>
            </a:r>
            <a:r>
              <a:rPr lang="ru-RU" sz="2400" dirty="0" smtClean="0">
                <a:latin typeface="Times New Roman" pitchFamily="18" charset="0"/>
                <a:cs typeface="Times New Roman" pitchFamily="18" charset="0"/>
              </a:rPr>
              <a:t>и ввел     слово </a:t>
            </a:r>
            <a:r>
              <a:rPr lang="ru-RU" sz="2400" i="1" dirty="0" smtClean="0">
                <a:latin typeface="Times New Roman" pitchFamily="18" charset="0"/>
                <a:cs typeface="Times New Roman" pitchFamily="18" charset="0"/>
              </a:rPr>
              <a:t>«физика»</a:t>
            </a:r>
            <a:r>
              <a:rPr lang="ru-RU" sz="2400" dirty="0" smtClean="0">
                <a:latin typeface="Times New Roman" pitchFamily="18" charset="0"/>
                <a:cs typeface="Times New Roman" pitchFamily="18" charset="0"/>
              </a:rPr>
              <a:t> в   русский язык</a:t>
            </a:r>
            <a:endParaRPr lang="ru-RU" sz="2400" dirty="0">
              <a:latin typeface="Times New Roman" pitchFamily="18" charset="0"/>
              <a:cs typeface="Times New Roman" pitchFamily="18" charset="0"/>
            </a:endParaRPr>
          </a:p>
        </p:txBody>
      </p:sp>
      <p:sp>
        <p:nvSpPr>
          <p:cNvPr id="11" name="Управляющая кнопка: в начало 10">
            <a:hlinkClick r:id="rId4" action="ppaction://hlinksldjump" highlightClick="1"/>
          </p:cNvPr>
          <p:cNvSpPr/>
          <p:nvPr/>
        </p:nvSpPr>
        <p:spPr>
          <a:xfrm>
            <a:off x="8143900" y="6357958"/>
            <a:ext cx="1000100" cy="500042"/>
          </a:xfrm>
          <a:prstGeom prst="actionButtonBeginning">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amond(in)">
                                      <p:cBhvr>
                                        <p:cTn id="13" dur="2000"/>
                                        <p:tgtEl>
                                          <p:spTgt spid="10"/>
                                        </p:tgtEl>
                                      </p:cBhvr>
                                    </p:animEffect>
                                  </p:childTnLst>
                                </p:cTn>
                              </p:par>
                            </p:childTnLst>
                          </p:cTn>
                        </p:par>
                      </p:childTnLst>
                    </p:cTn>
                  </p:par>
                </p:childTnLst>
              </p:cTn>
              <p:nextCondLst>
                <p:cond evt="onClick" delay="0">
                  <p:tgtEl>
                    <p:spTgt spid="8"/>
                  </p:tgtEl>
                </p:cond>
              </p:nextCondLst>
            </p:seq>
          </p:childTnLst>
        </p:cTn>
      </p:par>
    </p:tnLst>
    <p:bldLst>
      <p:bldP spid="5"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Выноска-облако 1"/>
          <p:cNvSpPr/>
          <p:nvPr/>
        </p:nvSpPr>
        <p:spPr>
          <a:xfrm>
            <a:off x="1571604" y="0"/>
            <a:ext cx="7000924" cy="1214422"/>
          </a:xfrm>
          <a:prstGeom prst="cloudCallout">
            <a:avLst>
              <a:gd name="adj1" fmla="val -54708"/>
              <a:gd name="adj2" fmla="val 6285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b="1" dirty="0" smtClean="0">
                <a:latin typeface="Times New Roman" pitchFamily="18" charset="0"/>
                <a:cs typeface="Times New Roman" pitchFamily="18" charset="0"/>
              </a:rPr>
              <a:t>Что у нас в рюкзаке?</a:t>
            </a:r>
            <a:endParaRPr lang="ru-RU" sz="2800" b="1" dirty="0">
              <a:latin typeface="Times New Roman" pitchFamily="18" charset="0"/>
              <a:cs typeface="Times New Roman" pitchFamily="18" charset="0"/>
            </a:endParaRPr>
          </a:p>
        </p:txBody>
      </p:sp>
      <p:pic>
        <p:nvPicPr>
          <p:cNvPr id="3" name="Рисунок 2" descr="http://nomad.com.ua/image/prodimg/?type=mlarge&amp;path=/product_images/dir_1/dir_571435/1.jpg">
            <a:hlinkClick r:id="rId2" action="ppaction://hlinksldjump"/>
          </p:cNvPr>
          <p:cNvPicPr/>
          <p:nvPr/>
        </p:nvPicPr>
        <p:blipFill>
          <a:blip r:embed="rId3"/>
          <a:srcRect/>
          <a:stretch>
            <a:fillRect/>
          </a:stretch>
        </p:blipFill>
        <p:spPr bwMode="auto">
          <a:xfrm>
            <a:off x="928662" y="2500306"/>
            <a:ext cx="2074932" cy="2286016"/>
          </a:xfrm>
          <a:prstGeom prst="rect">
            <a:avLst/>
          </a:prstGeom>
          <a:noFill/>
          <a:ln w="9525">
            <a:solidFill>
              <a:srgbClr val="FF0000"/>
            </a:solidFill>
            <a:miter lim="800000"/>
            <a:headEnd/>
            <a:tailEnd/>
          </a:ln>
        </p:spPr>
      </p:pic>
      <p:pic>
        <p:nvPicPr>
          <p:cNvPr id="4" name="Рисунок 3" descr="http://pohudenieegap.pohudeniekemo.ru/wp-content/uploads/9835befb0b6936599ca86ee93a7962d0.jpg">
            <a:hlinkClick r:id="rId4" action="ppaction://hlinksldjump"/>
          </p:cNvPr>
          <p:cNvPicPr/>
          <p:nvPr/>
        </p:nvPicPr>
        <p:blipFill>
          <a:blip r:embed="rId5"/>
          <a:srcRect/>
          <a:stretch>
            <a:fillRect/>
          </a:stretch>
        </p:blipFill>
        <p:spPr bwMode="auto">
          <a:xfrm>
            <a:off x="3786182" y="2500306"/>
            <a:ext cx="1857388" cy="2214578"/>
          </a:xfrm>
          <a:prstGeom prst="rect">
            <a:avLst/>
          </a:prstGeom>
          <a:noFill/>
          <a:ln w="9525">
            <a:solidFill>
              <a:srgbClr val="FF0000"/>
            </a:solidFill>
            <a:miter lim="800000"/>
            <a:headEnd/>
            <a:tailEnd/>
          </a:ln>
        </p:spPr>
      </p:pic>
      <p:pic>
        <p:nvPicPr>
          <p:cNvPr id="5" name="Рисунок 4" descr="http://xn--32-6kcad2bgoio0bfzo7i.xn--p1ai/upload/pics/palatka.jpg"/>
          <p:cNvPicPr/>
          <p:nvPr/>
        </p:nvPicPr>
        <p:blipFill>
          <a:blip r:embed="rId6" cstate="print"/>
          <a:srcRect/>
          <a:stretch>
            <a:fillRect/>
          </a:stretch>
        </p:blipFill>
        <p:spPr bwMode="auto">
          <a:xfrm>
            <a:off x="6215074" y="2428868"/>
            <a:ext cx="2520949" cy="2286016"/>
          </a:xfrm>
          <a:prstGeom prst="rect">
            <a:avLst/>
          </a:prstGeom>
          <a:noFill/>
          <a:ln w="9525">
            <a:solidFill>
              <a:srgbClr val="FF0000"/>
            </a:solidFill>
            <a:miter lim="800000"/>
            <a:headEnd/>
            <a:tailEnd/>
          </a:ln>
        </p:spPr>
      </p:pic>
      <p:sp>
        <p:nvSpPr>
          <p:cNvPr id="6" name="Управляющая кнопка: в начало 5">
            <a:hlinkClick r:id="rId7" action="ppaction://hlinksldjump" highlightClick="1"/>
          </p:cNvPr>
          <p:cNvSpPr/>
          <p:nvPr/>
        </p:nvSpPr>
        <p:spPr>
          <a:xfrm>
            <a:off x="8143900" y="6357958"/>
            <a:ext cx="1000100" cy="500042"/>
          </a:xfrm>
          <a:prstGeom prst="actionButtonBeginning">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7" name="TextBox 6"/>
          <p:cNvSpPr txBox="1"/>
          <p:nvPr/>
        </p:nvSpPr>
        <p:spPr>
          <a:xfrm>
            <a:off x="214282" y="4929198"/>
            <a:ext cx="3500462"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rPr>
              <a:t>Термос</a:t>
            </a:r>
            <a:r>
              <a:rPr lang="ru-RU" sz="2400" dirty="0" smtClean="0">
                <a:latin typeface="Times New Roman" pitchFamily="18" charset="0"/>
                <a:cs typeface="Times New Roman" pitchFamily="18" charset="0"/>
              </a:rPr>
              <a:t> - специальный сосуд для хранения содержимого при постоянной температуре.</a:t>
            </a:r>
            <a:endParaRPr lang="ru-RU" sz="2400" dirty="0">
              <a:latin typeface="Times New Roman" pitchFamily="18" charset="0"/>
              <a:cs typeface="Times New Roman" pitchFamily="18" charset="0"/>
            </a:endParaRPr>
          </a:p>
        </p:txBody>
      </p:sp>
      <p:sp>
        <p:nvSpPr>
          <p:cNvPr id="8" name="Багетная рамка 7"/>
          <p:cNvSpPr/>
          <p:nvPr/>
        </p:nvSpPr>
        <p:spPr>
          <a:xfrm>
            <a:off x="1214414" y="1928802"/>
            <a:ext cx="1643074" cy="428628"/>
          </a:xfrm>
          <a:prstGeom prst="bevel">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9" name="Багетная рамка 8"/>
          <p:cNvSpPr/>
          <p:nvPr/>
        </p:nvSpPr>
        <p:spPr>
          <a:xfrm>
            <a:off x="3929058" y="1857364"/>
            <a:ext cx="1643074" cy="428628"/>
          </a:xfrm>
          <a:prstGeom prst="bevel">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10" name="Багетная рамка 9"/>
          <p:cNvSpPr/>
          <p:nvPr/>
        </p:nvSpPr>
        <p:spPr>
          <a:xfrm>
            <a:off x="6643702" y="1857364"/>
            <a:ext cx="1643074" cy="428628"/>
          </a:xfrm>
          <a:prstGeom prst="bevel">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nextCondLst>
                <p:cond evt="onClick" delay="0">
                  <p:tgtEl>
                    <p:spTgt spid="8"/>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nextCondLst>
                <p:cond evt="onClick" delay="0">
                  <p:tgtEl>
                    <p:spTgt spid="9"/>
                  </p:tgtEl>
                </p:cond>
              </p:nextCondLst>
            </p:seq>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childTnLst>
                          </p:cTn>
                        </p:par>
                      </p:childTnLst>
                    </p:cTn>
                  </p:par>
                </p:childTnLst>
              </p:cTn>
              <p:nextCondLst>
                <p:cond evt="onClick" delay="0">
                  <p:tgtEl>
                    <p:spTgt spid="10"/>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im0-tub-ru.yandex.net/i?id=112202c41ccff51c7708af67334a2daa-l&amp;n=13"/>
          <p:cNvPicPr/>
          <p:nvPr/>
        </p:nvPicPr>
        <p:blipFill>
          <a:blip r:embed="rId2"/>
          <a:srcRect/>
          <a:stretch>
            <a:fillRect/>
          </a:stretch>
        </p:blipFill>
        <p:spPr bwMode="auto">
          <a:xfrm>
            <a:off x="1643042" y="928670"/>
            <a:ext cx="6786610" cy="5491180"/>
          </a:xfrm>
          <a:prstGeom prst="rect">
            <a:avLst/>
          </a:prstGeom>
          <a:noFill/>
          <a:ln w="9525">
            <a:noFill/>
            <a:miter lim="800000"/>
            <a:headEnd/>
            <a:tailEnd/>
          </a:ln>
          <a:effectLst>
            <a:softEdge rad="317500"/>
          </a:effectLst>
        </p:spPr>
      </p:pic>
      <p:sp>
        <p:nvSpPr>
          <p:cNvPr id="4" name="Управляющая кнопка: далее 3">
            <a:hlinkClick r:id="" action="ppaction://hlinkshowjump?jump=nextslide" highlightClick="1"/>
          </p:cNvPr>
          <p:cNvSpPr/>
          <p:nvPr/>
        </p:nvSpPr>
        <p:spPr>
          <a:xfrm>
            <a:off x="8215338" y="6286520"/>
            <a:ext cx="928662" cy="357190"/>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playcast.ru/uploads/2015/09/05/14955566.png"/>
          <p:cNvPicPr/>
          <p:nvPr/>
        </p:nvPicPr>
        <p:blipFill>
          <a:blip r:embed="rId2"/>
          <a:srcRect/>
          <a:stretch>
            <a:fillRect/>
          </a:stretch>
        </p:blipFill>
        <p:spPr bwMode="auto">
          <a:xfrm>
            <a:off x="4786314" y="3357562"/>
            <a:ext cx="2786082" cy="2714644"/>
          </a:xfrm>
          <a:prstGeom prst="rect">
            <a:avLst/>
          </a:prstGeom>
          <a:noFill/>
          <a:ln w="9525">
            <a:noFill/>
            <a:miter lim="800000"/>
            <a:headEnd/>
            <a:tailEnd/>
          </a:ln>
        </p:spPr>
      </p:pic>
      <p:pic>
        <p:nvPicPr>
          <p:cNvPr id="3" name="Picture 2" descr="http://i.istockimg.com/file_thumbview_approve/13357426/2/stock-illustration-13357426-trekking-boy-and-girl.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flipH="1">
            <a:off x="3428992" y="1785926"/>
            <a:ext cx="1643074" cy="2429741"/>
          </a:xfrm>
          <a:prstGeom prst="rect">
            <a:avLst/>
          </a:prstGeom>
          <a:noFill/>
        </p:spPr>
      </p:pic>
      <p:pic>
        <p:nvPicPr>
          <p:cNvPr id="4" name="Picture 8" descr="http://cdtt1.ru/wp-content/uploads/2017/04/hello_html_128781f8.png"/>
          <p:cNvPicPr>
            <a:picLocks noChangeAspect="1" noChangeArrowheads="1"/>
          </p:cNvPicPr>
          <p:nvPr/>
        </p:nvPicPr>
        <p:blipFill>
          <a:blip r:embed="rId4"/>
          <a:srcRect r="9616"/>
          <a:stretch>
            <a:fillRect/>
          </a:stretch>
        </p:blipFill>
        <p:spPr bwMode="auto">
          <a:xfrm>
            <a:off x="357158" y="3143248"/>
            <a:ext cx="3571868" cy="3284308"/>
          </a:xfrm>
          <a:prstGeom prst="rect">
            <a:avLst/>
          </a:prstGeom>
          <a:noFill/>
        </p:spPr>
      </p:pic>
      <p:grpSp>
        <p:nvGrpSpPr>
          <p:cNvPr id="7" name="Группа 6"/>
          <p:cNvGrpSpPr/>
          <p:nvPr/>
        </p:nvGrpSpPr>
        <p:grpSpPr>
          <a:xfrm>
            <a:off x="571472" y="428604"/>
            <a:ext cx="8143932" cy="6010316"/>
            <a:chOff x="500034" y="428604"/>
            <a:chExt cx="8143932" cy="6010316"/>
          </a:xfrm>
        </p:grpSpPr>
        <p:pic>
          <p:nvPicPr>
            <p:cNvPr id="5" name="Рисунок 4" descr="http://edu.convdocs.org/tw_files2/urls_12/15/d-14180/14180_html_43412125.jpg"/>
            <p:cNvPicPr/>
            <p:nvPr/>
          </p:nvPicPr>
          <p:blipFill>
            <a:blip r:embed="rId5"/>
            <a:srcRect/>
            <a:stretch>
              <a:fillRect/>
            </a:stretch>
          </p:blipFill>
          <p:spPr bwMode="auto">
            <a:xfrm>
              <a:off x="500034" y="428604"/>
              <a:ext cx="8143931" cy="6000792"/>
            </a:xfrm>
            <a:prstGeom prst="rect">
              <a:avLst/>
            </a:prstGeom>
            <a:noFill/>
            <a:ln w="9525">
              <a:noFill/>
              <a:miter lim="800000"/>
              <a:headEnd/>
              <a:tailEnd/>
            </a:ln>
          </p:spPr>
        </p:pic>
        <p:pic>
          <p:nvPicPr>
            <p:cNvPr id="6" name="Рисунок 5" descr="http://edu.convdocs.org/tw_files2/urls_12/15/d-14180/14180_html_43412125.jpg"/>
            <p:cNvPicPr/>
            <p:nvPr/>
          </p:nvPicPr>
          <p:blipFill>
            <a:blip r:embed="rId6"/>
            <a:srcRect/>
            <a:stretch>
              <a:fillRect/>
            </a:stretch>
          </p:blipFill>
          <p:spPr bwMode="auto">
            <a:xfrm>
              <a:off x="7358082" y="4786322"/>
              <a:ext cx="1285884" cy="1652598"/>
            </a:xfrm>
            <a:prstGeom prst="rect">
              <a:avLst/>
            </a:prstGeom>
            <a:noFill/>
            <a:ln w="9525">
              <a:noFill/>
              <a:miter lim="800000"/>
              <a:headEnd/>
              <a:tailEnd/>
            </a:ln>
            <a:effectLst>
              <a:softEdge rad="63500"/>
            </a:effectLst>
          </p:spPr>
        </p:pic>
      </p:grpSp>
      <p:sp>
        <p:nvSpPr>
          <p:cNvPr id="8" name="Управляющая кнопка: далее 7">
            <a:hlinkClick r:id="" action="ppaction://hlinkshowjump?jump=nextslide" highlightClick="1"/>
          </p:cNvPr>
          <p:cNvSpPr/>
          <p:nvPr/>
        </p:nvSpPr>
        <p:spPr>
          <a:xfrm>
            <a:off x="8215338" y="6286520"/>
            <a:ext cx="928662" cy="357190"/>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3.infourok.ru/uploads/ex/0574/0006337b-60b8ff22/hello_html_229fb0df.jpg"/>
          <p:cNvPicPr/>
          <p:nvPr/>
        </p:nvPicPr>
        <p:blipFill>
          <a:blip r:embed="rId2"/>
          <a:srcRect/>
          <a:stretch>
            <a:fillRect/>
          </a:stretch>
        </p:blipFill>
        <p:spPr bwMode="auto">
          <a:xfrm>
            <a:off x="4786314" y="357166"/>
            <a:ext cx="4033852" cy="5715040"/>
          </a:xfrm>
          <a:prstGeom prst="rect">
            <a:avLst/>
          </a:prstGeom>
          <a:noFill/>
          <a:ln w="9525">
            <a:solidFill>
              <a:schemeClr val="accent1"/>
            </a:solidFill>
            <a:miter lim="800000"/>
            <a:headEnd/>
            <a:tailEnd/>
          </a:ln>
        </p:spPr>
      </p:pic>
      <p:sp>
        <p:nvSpPr>
          <p:cNvPr id="3" name="TextBox 2"/>
          <p:cNvSpPr txBox="1"/>
          <p:nvPr/>
        </p:nvSpPr>
        <p:spPr>
          <a:xfrm>
            <a:off x="0" y="2571744"/>
            <a:ext cx="4643438" cy="209288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800" dirty="0" smtClean="0">
                <a:latin typeface="Times New Roman" pitchFamily="18" charset="0"/>
                <a:cs typeface="Times New Roman" pitchFamily="18" charset="0"/>
              </a:rPr>
              <a:t>Толковый словарь русского языка С. И. Ожегова:</a:t>
            </a:r>
          </a:p>
          <a:p>
            <a:r>
              <a:rPr lang="ru-RU" sz="2800"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Эхо - отражение звука от предметов, отзвук.</a:t>
            </a:r>
          </a:p>
          <a:p>
            <a:endParaRPr lang="ru-RU" dirty="0"/>
          </a:p>
        </p:txBody>
      </p:sp>
      <p:sp>
        <p:nvSpPr>
          <p:cNvPr id="4" name="Управляющая кнопка: далее 3">
            <a:hlinkClick r:id="rId3" action="ppaction://hlinksldjump" highlightClick="1"/>
          </p:cNvPr>
          <p:cNvSpPr/>
          <p:nvPr/>
        </p:nvSpPr>
        <p:spPr>
          <a:xfrm>
            <a:off x="8143900" y="6286520"/>
            <a:ext cx="1000100" cy="357190"/>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1728</TotalTime>
  <Words>942</Words>
  <Application>Microsoft Office PowerPoint</Application>
  <PresentationFormat>Экран (4:3)</PresentationFormat>
  <Paragraphs>167</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Слайд 1</vt:lpstr>
      <vt:lpstr>Слайд 2</vt:lpstr>
      <vt:lpstr>Слайд 3</vt:lpstr>
      <vt:lpstr>Физика — наука о природе.  Физические явления. Физические свойства тел. Наблюдение и описание физических явлений.</vt:lpstr>
      <vt:lpstr>Слайд 5</vt:lpstr>
      <vt:lpstr>Слайд 6</vt:lpstr>
      <vt:lpstr>Слайд 7</vt:lpstr>
      <vt:lpstr>Слайд 8</vt:lpstr>
      <vt:lpstr>Слайд 9</vt:lpstr>
      <vt:lpstr>Слайд 10</vt:lpstr>
      <vt:lpstr>Некоторые физические термины</vt:lpstr>
      <vt:lpstr>Слайд 12</vt:lpstr>
      <vt:lpstr>Как изучают физические явления?</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минаева, володина</dc:creator>
  <cp:lastModifiedBy>Фоминова</cp:lastModifiedBy>
  <cp:revision>96</cp:revision>
  <dcterms:created xsi:type="dcterms:W3CDTF">2017-07-05T15:46:28Z</dcterms:created>
  <dcterms:modified xsi:type="dcterms:W3CDTF">2019-09-02T13:52:41Z</dcterms:modified>
</cp:coreProperties>
</file>