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0000"/>
    <a:srgbClr val="993300"/>
    <a:srgbClr val="FFFFCC"/>
    <a:srgbClr val="000066"/>
    <a:srgbClr val="800080"/>
    <a:srgbClr val="666699"/>
    <a:srgbClr val="3366CC"/>
    <a:srgbClr val="89C0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09" autoAdjust="0"/>
    <p:restoredTop sz="94660"/>
  </p:normalViewPr>
  <p:slideViewPr>
    <p:cSldViewPr snapToGrid="0">
      <p:cViewPr varScale="1">
        <p:scale>
          <a:sx n="85" d="100"/>
          <a:sy n="85" d="100"/>
        </p:scale>
        <p:origin x="3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2A70-2F95-4482-88D5-0D0024A0E49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6F0C-E7E8-43A0-B62E-A78E33AE3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621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2A70-2F95-4482-88D5-0D0024A0E49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6F0C-E7E8-43A0-B62E-A78E33AE3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680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2A70-2F95-4482-88D5-0D0024A0E49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6F0C-E7E8-43A0-B62E-A78E33AE3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219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2A70-2F95-4482-88D5-0D0024A0E49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6F0C-E7E8-43A0-B62E-A78E33AE3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642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2A70-2F95-4482-88D5-0D0024A0E49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6F0C-E7E8-43A0-B62E-A78E33AE3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510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2A70-2F95-4482-88D5-0D0024A0E49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6F0C-E7E8-43A0-B62E-A78E33AE3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852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2A70-2F95-4482-88D5-0D0024A0E49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6F0C-E7E8-43A0-B62E-A78E33AE3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274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2A70-2F95-4482-88D5-0D0024A0E49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6F0C-E7E8-43A0-B62E-A78E33AE3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539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2A70-2F95-4482-88D5-0D0024A0E49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6F0C-E7E8-43A0-B62E-A78E33AE3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543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2A70-2F95-4482-88D5-0D0024A0E49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6F0C-E7E8-43A0-B62E-A78E33AE3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129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2A70-2F95-4482-88D5-0D0024A0E49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26F0C-E7E8-43A0-B62E-A78E33AE3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064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2000">
              <a:schemeClr val="accent1">
                <a:lumMod val="0"/>
                <a:lumOff val="100000"/>
              </a:schemeClr>
            </a:gs>
            <a:gs pos="82000">
              <a:schemeClr val="accent1">
                <a:alpha val="95000"/>
                <a:lumMod val="75000"/>
                <a:lumOff val="25000"/>
              </a:schemeClr>
            </a:gs>
            <a:gs pos="93000">
              <a:schemeClr val="accent1">
                <a:lumMod val="10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82A70-2F95-4482-88D5-0D0024A0E492}" type="datetimeFigureOut">
              <a:rPr lang="ru-RU" smtClean="0"/>
              <a:t>10.10.2016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26F0C-E7E8-43A0-B62E-A78E33AE3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4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ihmoscow.ru/sites/default/files/school/ratcliffe-colleg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5" t="-2316" r="5236" b="19951"/>
          <a:stretch/>
        </p:blipFill>
        <p:spPr bwMode="auto">
          <a:xfrm>
            <a:off x="-4053" y="-40631"/>
            <a:ext cx="12142046" cy="689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7155542" y="1915886"/>
            <a:ext cx="5504967" cy="1797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SCHOOLS IN ENGLAND</a:t>
            </a:r>
            <a:endParaRPr lang="ru-RU" sz="5400" b="1" dirty="0" smtClean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3204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236" y="118564"/>
            <a:ext cx="10137245" cy="6633927"/>
          </a:xfrm>
        </p:spPr>
        <p:txBody>
          <a:bodyPr>
            <a:normAutofit/>
          </a:bodyPr>
          <a:lstStyle/>
          <a:p>
            <a:r>
              <a:rPr lang="en-US" sz="2200" b="1" dirty="0">
                <a:latin typeface="Aharoni" panose="02010803020104030203" pitchFamily="2" charset="-79"/>
                <a:cs typeface="Aharoni" panose="02010803020104030203" pitchFamily="2" charset="-79"/>
              </a:rPr>
              <a:t>1. Most children start __________ school at the age of five. </a:t>
            </a:r>
            <a:endParaRPr lang="ru-RU" sz="2200" b="1" dirty="0">
              <a:cs typeface="Aharoni" panose="02010803020104030203" pitchFamily="2" charset="-79"/>
            </a:endParaRPr>
          </a:p>
          <a:p>
            <a:r>
              <a:rPr lang="en-US" sz="2200" b="1" dirty="0">
                <a:latin typeface="Aharoni" panose="02010803020104030203" pitchFamily="2" charset="-79"/>
                <a:cs typeface="Aharoni" panose="02010803020104030203" pitchFamily="2" charset="-79"/>
              </a:rPr>
              <a:t>2. Then at ____________ they go to secondary school. </a:t>
            </a:r>
            <a:endParaRPr lang="ru-RU" sz="2200" b="1" dirty="0">
              <a:cs typeface="Aharoni" panose="02010803020104030203" pitchFamily="2" charset="-79"/>
            </a:endParaRPr>
          </a:p>
          <a:p>
            <a:r>
              <a:rPr lang="en-US" sz="2200" b="1" dirty="0">
                <a:latin typeface="Aharoni" panose="02010803020104030203" pitchFamily="2" charset="-79"/>
                <a:cs typeface="Aharoni" panose="02010803020104030203" pitchFamily="2" charset="-79"/>
              </a:rPr>
              <a:t>3. All children stay at __________ school to the age of sixteen</a:t>
            </a:r>
            <a:r>
              <a:rPr lang="en-US" sz="2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</a:p>
          <a:p>
            <a:r>
              <a:rPr lang="en-US" sz="2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4.This </a:t>
            </a:r>
            <a:r>
              <a:rPr lang="en-US" sz="2200" b="1" dirty="0">
                <a:latin typeface="Aharoni" panose="02010803020104030203" pitchFamily="2" charset="-79"/>
                <a:cs typeface="Aharoni" panose="02010803020104030203" pitchFamily="2" charset="-79"/>
              </a:rPr>
              <a:t>is the </a:t>
            </a:r>
            <a:r>
              <a:rPr lang="en-US" sz="2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__________________ School </a:t>
            </a:r>
            <a:r>
              <a:rPr lang="en-US" sz="2200" b="1" dirty="0">
                <a:latin typeface="Aharoni" panose="02010803020104030203" pitchFamily="2" charset="-79"/>
                <a:cs typeface="Aharoni" panose="02010803020104030203" pitchFamily="2" charset="-79"/>
              </a:rPr>
              <a:t>in Abingdon near Oxford. </a:t>
            </a:r>
            <a:endParaRPr lang="ru-RU" sz="2200" b="1" dirty="0">
              <a:cs typeface="Aharoni" panose="02010803020104030203" pitchFamily="2" charset="-79"/>
            </a:endParaRPr>
          </a:p>
          <a:p>
            <a:r>
              <a:rPr lang="en-US" sz="2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5. </a:t>
            </a:r>
            <a:r>
              <a:rPr lang="en-US" sz="2200" b="1" dirty="0">
                <a:latin typeface="Aharoni" panose="02010803020104030203" pitchFamily="2" charset="-79"/>
                <a:cs typeface="Aharoni" panose="02010803020104030203" pitchFamily="2" charset="-79"/>
              </a:rPr>
              <a:t>Students go to school from __________ to Friday and school starts at </a:t>
            </a:r>
            <a:r>
              <a:rPr lang="en-US" sz="2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­­­  </a:t>
            </a:r>
          </a:p>
          <a:p>
            <a:pPr marL="0" indent="0">
              <a:buNone/>
            </a:pPr>
            <a:r>
              <a:rPr lang="en-US" sz="2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     ________ </a:t>
            </a:r>
            <a:r>
              <a:rPr lang="en-US" sz="2200" b="1" dirty="0">
                <a:latin typeface="Aharoni" panose="02010803020104030203" pitchFamily="2" charset="-79"/>
                <a:cs typeface="Aharoni" panose="02010803020104030203" pitchFamily="2" charset="-79"/>
              </a:rPr>
              <a:t>o’clock.</a:t>
            </a:r>
            <a:endParaRPr lang="ru-RU" sz="2200" b="1" dirty="0">
              <a:cs typeface="Aharoni" panose="02010803020104030203" pitchFamily="2" charset="-79"/>
            </a:endParaRPr>
          </a:p>
          <a:p>
            <a:r>
              <a:rPr lang="en-US" sz="2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6. </a:t>
            </a:r>
            <a:r>
              <a:rPr lang="en-US" sz="2200" b="1" dirty="0">
                <a:latin typeface="Aharoni" panose="02010803020104030203" pitchFamily="2" charset="-79"/>
                <a:cs typeface="Aharoni" panose="02010803020104030203" pitchFamily="2" charset="-79"/>
              </a:rPr>
              <a:t>And at most secondary schools the students wear a ­­­­­­­­­­­­­­­­­­­­­­­____________. </a:t>
            </a:r>
            <a:endParaRPr lang="ru-RU" sz="2200" b="1" dirty="0">
              <a:cs typeface="Aharoni" panose="02010803020104030203" pitchFamily="2" charset="-79"/>
            </a:endParaRPr>
          </a:p>
          <a:p>
            <a:r>
              <a:rPr lang="en-US" sz="2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7. </a:t>
            </a:r>
            <a:r>
              <a:rPr lang="en-US" sz="2200" b="1" dirty="0">
                <a:latin typeface="Aharoni" panose="02010803020104030203" pitchFamily="2" charset="-79"/>
                <a:cs typeface="Aharoni" panose="02010803020104030203" pitchFamily="2" charset="-79"/>
              </a:rPr>
              <a:t>On average there are about ___________ students in a secondary school </a:t>
            </a:r>
            <a:r>
              <a:rPr lang="en-US" sz="2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class and </a:t>
            </a:r>
            <a:r>
              <a:rPr lang="en-US" sz="2200" b="1" dirty="0">
                <a:latin typeface="Aharoni" panose="02010803020104030203" pitchFamily="2" charset="-79"/>
                <a:cs typeface="Aharoni" panose="02010803020104030203" pitchFamily="2" charset="-79"/>
              </a:rPr>
              <a:t>about twenty seven are in a ____________ school class</a:t>
            </a:r>
            <a:r>
              <a:rPr lang="en-US" sz="2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  <a:endParaRPr lang="ru-RU" sz="2200" b="1" dirty="0">
              <a:cs typeface="Aharoni" panose="02010803020104030203" pitchFamily="2" charset="-79"/>
            </a:endParaRPr>
          </a:p>
          <a:p>
            <a:r>
              <a:rPr lang="en-US" sz="2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8. </a:t>
            </a:r>
            <a:r>
              <a:rPr lang="en-US" sz="2200" b="1" dirty="0">
                <a:latin typeface="Aharoni" panose="02010803020104030203" pitchFamily="2" charset="-79"/>
                <a:cs typeface="Aharoni" panose="02010803020104030203" pitchFamily="2" charset="-79"/>
              </a:rPr>
              <a:t>Students have lessons in the morning and then a break of an hour for _________. </a:t>
            </a:r>
            <a:r>
              <a:rPr lang="en-US" sz="2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 Some </a:t>
            </a:r>
            <a:r>
              <a:rPr lang="en-US" sz="2200" b="1" dirty="0">
                <a:latin typeface="Aharoni" panose="02010803020104030203" pitchFamily="2" charset="-79"/>
                <a:cs typeface="Aharoni" panose="02010803020104030203" pitchFamily="2" charset="-79"/>
              </a:rPr>
              <a:t>go home for lunch, some </a:t>
            </a:r>
            <a:r>
              <a:rPr lang="en-US" sz="2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bring __________ </a:t>
            </a:r>
            <a:r>
              <a:rPr lang="en-US" sz="2200" b="1" dirty="0">
                <a:latin typeface="Aharoni" panose="02010803020104030203" pitchFamily="2" charset="-79"/>
                <a:cs typeface="Aharoni" panose="02010803020104030203" pitchFamily="2" charset="-79"/>
              </a:rPr>
              <a:t>with them, and some eat here in </a:t>
            </a:r>
            <a:r>
              <a:rPr lang="en-US" sz="2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the </a:t>
            </a:r>
            <a:r>
              <a:rPr lang="en-US" sz="2200" b="1" dirty="0">
                <a:latin typeface="Aharoni" panose="02010803020104030203" pitchFamily="2" charset="-79"/>
                <a:cs typeface="Aharoni" panose="02010803020104030203" pitchFamily="2" charset="-79"/>
              </a:rPr>
              <a:t>school ___________. </a:t>
            </a:r>
            <a:endParaRPr lang="ru-RU" sz="2200" b="1" dirty="0">
              <a:cs typeface="Aharoni" panose="02010803020104030203" pitchFamily="2" charset="-79"/>
            </a:endParaRPr>
          </a:p>
          <a:p>
            <a:r>
              <a:rPr lang="en-US" sz="2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9. </a:t>
            </a:r>
            <a:r>
              <a:rPr lang="en-US" sz="2200" b="1" dirty="0">
                <a:latin typeface="Aharoni" panose="02010803020104030203" pitchFamily="2" charset="-79"/>
                <a:cs typeface="Aharoni" panose="02010803020104030203" pitchFamily="2" charset="-79"/>
              </a:rPr>
              <a:t>________________’s very popular, but so are other games like netball, rugby and </a:t>
            </a:r>
            <a:r>
              <a:rPr lang="en-US" sz="2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_____________.</a:t>
            </a:r>
          </a:p>
          <a:p>
            <a:r>
              <a:rPr lang="en-US" sz="2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10.</a:t>
            </a:r>
            <a:r>
              <a:rPr lang="en-US" sz="2200" b="1" dirty="0">
                <a:latin typeface="Aharoni" panose="02010803020104030203" pitchFamily="2" charset="-79"/>
                <a:cs typeface="Aharoni" panose="02010803020104030203" pitchFamily="2" charset="-79"/>
              </a:rPr>
              <a:t> And some students </a:t>
            </a:r>
            <a:r>
              <a:rPr lang="en-US" sz="2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learn_________. </a:t>
            </a:r>
            <a:endParaRPr lang="ru-RU" sz="2200" b="1" dirty="0">
              <a:cs typeface="Aharoni" panose="02010803020104030203" pitchFamily="2" charset="-79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275774" y="284590"/>
            <a:ext cx="1961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primary</a:t>
            </a:r>
            <a:endParaRPr lang="ru-RU" sz="2400" dirty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76012" y="6261951"/>
            <a:ext cx="1156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eleven</a:t>
            </a:r>
            <a:endParaRPr lang="ru-RU" sz="2400" dirty="0">
              <a:solidFill>
                <a:schemeClr val="bg1">
                  <a:lumMod val="5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88714" y="5539473"/>
            <a:ext cx="16995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secondary</a:t>
            </a:r>
            <a:endParaRPr lang="ru-RU" sz="2400" dirty="0">
              <a:solidFill>
                <a:srgbClr val="00B050"/>
              </a:solidFill>
              <a:cs typeface="Aharoni" panose="02010803020104030203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09277" y="5825086"/>
            <a:ext cx="1407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Monday</a:t>
            </a:r>
            <a:endParaRPr lang="ru-RU" sz="24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546703" y="1095295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</a:t>
            </a:r>
            <a:r>
              <a:rPr lang="en-US" sz="2400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691600" y="6235124"/>
            <a:ext cx="1324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3366CC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uniform</a:t>
            </a:r>
            <a:endParaRPr lang="ru-RU" sz="2400" dirty="0">
              <a:solidFill>
                <a:srgbClr val="3366CC"/>
              </a:solidFill>
              <a:cs typeface="Aharoni" panose="02010803020104030203" pitchFamily="2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75774" y="2213197"/>
            <a:ext cx="1949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John Mason</a:t>
            </a:r>
            <a:endParaRPr lang="ru-RU" sz="2400" dirty="0">
              <a:solidFill>
                <a:srgbClr val="FFFF00"/>
              </a:solidFill>
              <a:cs typeface="Aharoni" panose="02010803020104030203" pitchFamily="2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68509" y="114489"/>
            <a:ext cx="1875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89C064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</a:t>
            </a:r>
            <a:r>
              <a:rPr lang="en-US" sz="2400" dirty="0" smtClean="0">
                <a:solidFill>
                  <a:srgbClr val="89C064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wenty</a:t>
            </a:r>
            <a:r>
              <a:rPr lang="ru-RU" sz="2400" dirty="0" smtClean="0">
                <a:solidFill>
                  <a:srgbClr val="89C064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</a:t>
            </a:r>
            <a:r>
              <a:rPr lang="en-US" sz="2400" dirty="0" smtClean="0">
                <a:solidFill>
                  <a:srgbClr val="89C064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two</a:t>
            </a:r>
            <a:endParaRPr lang="ru-RU" sz="2400" dirty="0">
              <a:solidFill>
                <a:srgbClr val="89C064"/>
              </a:solidFill>
              <a:cs typeface="Aharoni" panose="02010803020104030203" pitchFamily="2" charset="-79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62292" y="628990"/>
            <a:ext cx="1359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primary</a:t>
            </a:r>
            <a:endParaRPr lang="ru-RU" sz="2400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74079" y="3623971"/>
            <a:ext cx="946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80008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lunch</a:t>
            </a:r>
            <a:endParaRPr lang="ru-RU" sz="2400" dirty="0">
              <a:solidFill>
                <a:srgbClr val="800080"/>
              </a:solidFill>
              <a:cs typeface="Aharoni" panose="02010803020104030203" pitchFamily="2" charset="-79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147764" y="5539473"/>
            <a:ext cx="1875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C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sandwiches</a:t>
            </a:r>
            <a:endParaRPr lang="ru-RU" sz="2400" dirty="0">
              <a:solidFill>
                <a:srgbClr val="FFC000"/>
              </a:solidFill>
              <a:cs typeface="Aharoni" panose="02010803020104030203" pitchFamily="2" charset="-79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59433" y="619691"/>
            <a:ext cx="13244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canteen</a:t>
            </a:r>
            <a:endParaRPr lang="ru-RU" sz="2400" dirty="0">
              <a:solidFill>
                <a:srgbClr val="7030A0"/>
              </a:solidFill>
              <a:cs typeface="Aharoni" panose="02010803020104030203" pitchFamily="2" charset="-79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332146" y="2602198"/>
            <a:ext cx="1321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football</a:t>
            </a:r>
            <a:endParaRPr lang="ru-RU" sz="2400" dirty="0">
              <a:solidFill>
                <a:srgbClr val="FF6600"/>
              </a:solidFill>
              <a:cs typeface="Aharoni" panose="02010803020104030203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57360" y="6286751"/>
            <a:ext cx="1763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9933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badminton</a:t>
            </a:r>
            <a:endParaRPr lang="ru-RU" sz="2400" dirty="0">
              <a:solidFill>
                <a:srgbClr val="993300"/>
              </a:solidFill>
              <a:cs typeface="Aharoni" panose="02010803020104030203" pitchFamily="2" charset="-79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7433" y="1135126"/>
            <a:ext cx="9909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33CC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music</a:t>
            </a:r>
            <a:endParaRPr lang="ru-RU" sz="2400" dirty="0">
              <a:solidFill>
                <a:srgbClr val="FF33CC"/>
              </a:solidFill>
              <a:cs typeface="Aharoni" panose="02010803020104030203" pitchFamily="2" charset="-79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058046" y="2138616"/>
            <a:ext cx="768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fifty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546524" y="2695552"/>
            <a:ext cx="15263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Thursday</a:t>
            </a:r>
            <a:endParaRPr lang="ru-RU" sz="2400" dirty="0">
              <a:solidFill>
                <a:schemeClr val="accent4">
                  <a:lumMod val="5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29779" y="3928324"/>
            <a:ext cx="643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ten</a:t>
            </a:r>
            <a:endParaRPr lang="ru-RU" sz="2400" dirty="0">
              <a:solidFill>
                <a:schemeClr val="accent6">
                  <a:lumMod val="5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639332" y="4875657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92D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tracksuits</a:t>
            </a:r>
            <a:endParaRPr lang="ru-RU" sz="2400" dirty="0">
              <a:solidFill>
                <a:srgbClr val="92D050"/>
              </a:solidFill>
              <a:cs typeface="Aharoni" panose="02010803020104030203" pitchFamily="2" charset="-79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469621" y="2112752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dance</a:t>
            </a:r>
            <a:endParaRPr lang="ru-RU" sz="2400" dirty="0">
              <a:solidFill>
                <a:srgbClr val="00B0F0"/>
              </a:solidFill>
              <a:cs typeface="Aharoni" panose="02010803020104030203" pitchFamily="2" charset="-79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857357" y="204234"/>
            <a:ext cx="1013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66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cakes</a:t>
            </a:r>
            <a:endParaRPr lang="ru-RU" sz="2400" dirty="0">
              <a:solidFill>
                <a:srgbClr val="000066"/>
              </a:solidFill>
              <a:cs typeface="Aharoni" panose="02010803020104030203" pitchFamily="2" charset="-79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891976" y="3304214"/>
            <a:ext cx="1124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dinner</a:t>
            </a:r>
            <a:endParaRPr lang="ru-RU" sz="2400" dirty="0">
              <a:solidFill>
                <a:schemeClr val="accent2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657094" y="1586425"/>
            <a:ext cx="24192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CC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Computer Class</a:t>
            </a:r>
            <a:endParaRPr lang="ru-RU" sz="2400" dirty="0">
              <a:solidFill>
                <a:srgbClr val="FFFFCC"/>
              </a:solidFill>
              <a:cs typeface="Aharoni" panose="02010803020104030203" pitchFamily="2" charset="-79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524565" y="5647199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university</a:t>
            </a:r>
            <a:endParaRPr lang="ru-RU" sz="2400" dirty="0">
              <a:solidFill>
                <a:srgbClr val="7030A0"/>
              </a:solidFill>
              <a:cs typeface="Aharoni" panose="02010803020104030203" pitchFamily="2" charset="-79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070611" y="4268208"/>
            <a:ext cx="1282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first</a:t>
            </a:r>
            <a:endParaRPr lang="ru-RU" sz="2400" dirty="0">
              <a:solidFill>
                <a:srgbClr val="00B050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94448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3 1.38778E-17 L -0.33554 -0.031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41" y="-1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-0.32878 -0.849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45" y="-4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6 L -0.17591 -0.6835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02" y="-3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0 L -0.40924 -0.1354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69" y="-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7 L -0.20404 -0.5969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9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2.96296E-6 L -0.79245 0.1576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622" y="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-0.25104 -0.5296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52" y="-2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48148E-6 L -0.37317 0.4314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59" y="21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48148E-6 L -0.41614 0.3990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07" y="1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-0.7401 0.0675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05" y="3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3.7037E-6 L -0.28489 -0.2159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45" y="-10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2.59259E-6 L -0.29779 0.5460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96" y="2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96296E-6 L -0.67513 0.3189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763" y="15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1.48148E-6 L -0.52096 -0.1719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55" y="-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4.07407E-6 L -0.42591 0.64607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02" y="32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043" y="478302"/>
            <a:ext cx="8240369" cy="47830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Choose ONLY your sentences</a:t>
            </a:r>
            <a:b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(True/False/Not stated)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043" y="858130"/>
            <a:ext cx="11658819" cy="6105377"/>
          </a:xfrm>
        </p:spPr>
        <p:txBody>
          <a:bodyPr>
            <a:noAutofit/>
          </a:bodyPr>
          <a:lstStyle/>
          <a:p>
            <a:pPr lvl="0"/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Most children start primary school at the age of twelve. </a:t>
            </a:r>
            <a:endParaRPr lang="ru-RU" sz="1600" dirty="0">
              <a:cs typeface="Aharoni" panose="02010803020104030203" pitchFamily="2" charset="-79"/>
            </a:endParaRPr>
          </a:p>
          <a:p>
            <a:pPr lvl="0"/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The others usually study three subjects for two more years and then take “C” levels. </a:t>
            </a:r>
            <a:endParaRPr lang="ru-RU" sz="1600" dirty="0">
              <a:cs typeface="Aharoni" panose="02010803020104030203" pitchFamily="2" charset="-79"/>
            </a:endParaRPr>
          </a:p>
          <a:p>
            <a:pPr lvl="0"/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They usually leave home and go to university in a different town or city. </a:t>
            </a:r>
            <a:endParaRPr lang="ru-RU" sz="1600" dirty="0">
              <a:cs typeface="Aharoni" panose="02010803020104030203" pitchFamily="2" charset="-79"/>
            </a:endParaRPr>
          </a:p>
          <a:p>
            <a:pPr lvl="0"/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This is the Brian Mason School in Abingdon near Oxford. </a:t>
            </a:r>
            <a:endParaRPr lang="ru-RU" sz="1600" dirty="0">
              <a:cs typeface="Aharoni" panose="02010803020104030203" pitchFamily="2" charset="-79"/>
            </a:endParaRPr>
          </a:p>
          <a:p>
            <a:pPr lvl="0"/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Students go to school from Monday to Friday and school starts at nine o’clock, and study the whole day. </a:t>
            </a:r>
            <a:endParaRPr lang="ru-RU" sz="1600" dirty="0">
              <a:cs typeface="Aharoni" panose="02010803020104030203" pitchFamily="2" charset="-79"/>
            </a:endParaRPr>
          </a:p>
          <a:p>
            <a:pPr lvl="0"/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Most schools are mixed – they’re for boys and girls. </a:t>
            </a:r>
            <a:endParaRPr lang="ru-RU" sz="1600" dirty="0">
              <a:cs typeface="Aharoni" panose="02010803020104030203" pitchFamily="2" charset="-79"/>
            </a:endParaRPr>
          </a:p>
          <a:p>
            <a:pPr lvl="0"/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And at most secondary schools the students wear a green uniform.  </a:t>
            </a:r>
            <a:endParaRPr lang="ru-RU" sz="1600" dirty="0">
              <a:cs typeface="Aharoni" panose="02010803020104030203" pitchFamily="2" charset="-79"/>
            </a:endParaRPr>
          </a:p>
          <a:p>
            <a:pPr lvl="0"/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British students have a narrow choice of subjects. </a:t>
            </a:r>
            <a:endParaRPr lang="ru-RU" sz="1600" dirty="0">
              <a:cs typeface="Aharoni" panose="02010803020104030203" pitchFamily="2" charset="-79"/>
            </a:endParaRPr>
          </a:p>
          <a:p>
            <a:pPr lvl="0"/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There are an Art class, a Food Technology class, a Design and Technology class, Science, and foreign languages. </a:t>
            </a:r>
            <a:endParaRPr lang="en-US" sz="16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lvl="0"/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They also study other subjects – like Information Technology, History, Biography, English Literature and </a:t>
            </a:r>
            <a:r>
              <a:rPr lang="en-US" sz="1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Religion (which they choose themselves). </a:t>
            </a:r>
            <a:endParaRPr lang="ru-RU" sz="1600" dirty="0">
              <a:cs typeface="Aharoni" panose="02010803020104030203" pitchFamily="2" charset="-79"/>
            </a:endParaRPr>
          </a:p>
          <a:p>
            <a:pPr lvl="0"/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Many British school children only learn a foreign language from the age of </a:t>
            </a:r>
            <a:r>
              <a:rPr lang="en-US" sz="1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eleven.</a:t>
            </a:r>
            <a:endParaRPr lang="ru-RU" sz="1600" dirty="0">
              <a:cs typeface="Aharoni" panose="02010803020104030203" pitchFamily="2" charset="-79"/>
            </a:endParaRPr>
          </a:p>
          <a:p>
            <a:pPr lvl="0"/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All the students study </a:t>
            </a:r>
            <a:r>
              <a:rPr lang="en-US" sz="1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French.</a:t>
            </a:r>
            <a:endParaRPr lang="ru-RU" sz="1600" dirty="0">
              <a:cs typeface="Aharoni" panose="02010803020104030203" pitchFamily="2" charset="-79"/>
            </a:endParaRPr>
          </a:p>
          <a:p>
            <a:pPr lvl="0"/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Other popular languages are Spanish and Italian. </a:t>
            </a:r>
            <a:endParaRPr lang="ru-RU" sz="1600" dirty="0">
              <a:cs typeface="Aharoni" panose="02010803020104030203" pitchFamily="2" charset="-79"/>
            </a:endParaRPr>
          </a:p>
          <a:p>
            <a:pPr lvl="0"/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They also study other subjects – like Information Technology, History, Biography, English Literature and Religion. </a:t>
            </a:r>
            <a:endParaRPr lang="ru-RU" sz="1600" dirty="0">
              <a:cs typeface="Aharoni" panose="02010803020104030203" pitchFamily="2" charset="-79"/>
            </a:endParaRPr>
          </a:p>
          <a:p>
            <a:pPr lvl="0"/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Students have lessons in the morning and then a break of an hour for lunch. </a:t>
            </a:r>
            <a:endParaRPr lang="ru-RU" sz="1600" dirty="0">
              <a:cs typeface="Aharoni" panose="02010803020104030203" pitchFamily="2" charset="-79"/>
            </a:endParaRPr>
          </a:p>
          <a:p>
            <a:pPr lvl="0"/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Some of students eat healthy food in the school canteen. </a:t>
            </a:r>
            <a:endParaRPr lang="ru-RU" sz="1600" dirty="0">
              <a:cs typeface="Aharoni" panose="02010803020104030203" pitchFamily="2" charset="-79"/>
            </a:endParaRPr>
          </a:p>
          <a:p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Daniella </a:t>
            </a:r>
            <a:r>
              <a:rPr lang="en-US" sz="1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is </a:t>
            </a:r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t</a:t>
            </a:r>
            <a:r>
              <a:rPr lang="en-US" sz="1600" dirty="0" smtClean="0">
                <a:latin typeface="Aharoni" panose="02010803020104030203" pitchFamily="2" charset="-79"/>
                <a:cs typeface="Aharoni" panose="02010803020104030203" pitchFamily="2" charset="-79"/>
              </a:rPr>
              <a:t>he best in playing violin. </a:t>
            </a:r>
            <a:endParaRPr lang="ru-RU" sz="1600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7048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177" y="1038578"/>
            <a:ext cx="11819293" cy="5615440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There are an Art class, a Food Technology class, a Design and Technology class, Science, and foreign languages. </a:t>
            </a:r>
            <a:endParaRPr lang="ru-RU" sz="3200" dirty="0" smtClean="0">
              <a:cs typeface="Aharoni" panose="02010803020104030203" pitchFamily="2" charset="-79"/>
            </a:endParaRPr>
          </a:p>
          <a:p>
            <a:pPr lvl="0"/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Many British school children only learn a foreign language from the age of eleven. </a:t>
            </a:r>
            <a:endParaRPr lang="ru-RU" sz="3200" dirty="0" smtClean="0">
              <a:cs typeface="Aharoni" panose="02010803020104030203" pitchFamily="2" charset="-79"/>
            </a:endParaRPr>
          </a:p>
          <a:p>
            <a:pPr lvl="0"/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They usually leave home and go to university in a different town or city. </a:t>
            </a:r>
            <a:endParaRPr lang="ru-RU" sz="3200" dirty="0" smtClean="0">
              <a:cs typeface="Aharoni" panose="02010803020104030203" pitchFamily="2" charset="-79"/>
            </a:endParaRPr>
          </a:p>
          <a:p>
            <a:pPr lvl="0"/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Other popular languages are Spanish and Italian. </a:t>
            </a:r>
            <a:endParaRPr lang="ru-RU" sz="3200" dirty="0" smtClean="0">
              <a:cs typeface="Aharoni" panose="02010803020104030203" pitchFamily="2" charset="-79"/>
            </a:endParaRPr>
          </a:p>
          <a:p>
            <a:pPr lvl="0"/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They also study other subjects – like Information Technology, History, Biography, English Literature and Religion. </a:t>
            </a:r>
            <a:endParaRPr lang="ru-RU" sz="3200" dirty="0" smtClean="0">
              <a:cs typeface="Aharoni" panose="02010803020104030203" pitchFamily="2" charset="-79"/>
            </a:endParaRPr>
          </a:p>
          <a:p>
            <a:pPr lvl="0"/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Students have lessons in the morning and then a break of an hour for lunch. </a:t>
            </a:r>
            <a:endParaRPr lang="ru-RU" sz="3200" dirty="0" smtClean="0">
              <a:cs typeface="Aharoni" panose="02010803020104030203" pitchFamily="2" charset="-79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346222" y="293511"/>
            <a:ext cx="3517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True sentences</a:t>
            </a:r>
            <a:endParaRPr lang="ru-RU" sz="3600" b="1" dirty="0">
              <a:solidFill>
                <a:srgbClr val="FFFF00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89513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5397" y="161926"/>
            <a:ext cx="4188178" cy="1068564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False sentences</a:t>
            </a:r>
            <a:endParaRPr lang="ru-RU" sz="3600" b="1" dirty="0">
              <a:solidFill>
                <a:srgbClr val="7030A0"/>
              </a:solidFill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2201" y="1371600"/>
            <a:ext cx="11619914" cy="5486400"/>
          </a:xfrm>
        </p:spPr>
        <p:txBody>
          <a:bodyPr/>
          <a:lstStyle/>
          <a:p>
            <a:pPr lvl="0"/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Most children start primary school at the age of twelve.  </a:t>
            </a:r>
            <a:endParaRPr lang="ru-RU" sz="3200" dirty="0" smtClean="0">
              <a:cs typeface="Aharoni" panose="02010803020104030203" pitchFamily="2" charset="-79"/>
            </a:endParaRPr>
          </a:p>
          <a:p>
            <a:pPr lvl="0"/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The others usually study three subjects for two more years and then take “C” levels. </a:t>
            </a:r>
            <a:endParaRPr lang="ru-RU" sz="3200" dirty="0" smtClean="0">
              <a:cs typeface="Aharoni" panose="02010803020104030203" pitchFamily="2" charset="-79"/>
            </a:endParaRPr>
          </a:p>
          <a:p>
            <a:pPr lvl="0"/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This is the Brian Mason School in Abingdon near Oxford. </a:t>
            </a:r>
            <a:endParaRPr lang="ru-RU" sz="3200" dirty="0" smtClean="0">
              <a:cs typeface="Aharoni" panose="02010803020104030203" pitchFamily="2" charset="-79"/>
            </a:endParaRPr>
          </a:p>
          <a:p>
            <a:pPr lvl="0"/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Most schools are mixed – they’re for boys and girls. </a:t>
            </a:r>
            <a:endParaRPr lang="ru-RU" sz="3200" dirty="0" smtClean="0">
              <a:cs typeface="Aharoni" panose="02010803020104030203" pitchFamily="2" charset="-79"/>
            </a:endParaRPr>
          </a:p>
          <a:p>
            <a:pPr lvl="0"/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British students have a narrow choice of subjects. </a:t>
            </a:r>
            <a:endParaRPr lang="ru-RU" sz="3200" dirty="0" smtClean="0">
              <a:cs typeface="Aharoni" panose="02010803020104030203" pitchFamily="2" charset="-79"/>
            </a:endParaRPr>
          </a:p>
          <a:p>
            <a:pPr lvl="0"/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All the students study French. </a:t>
            </a:r>
            <a:endParaRPr lang="ru-RU" sz="3200" dirty="0" smtClean="0">
              <a:cs typeface="Aharoni" panose="02010803020104030203" pitchFamily="2" charset="-79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8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0146" y="0"/>
            <a:ext cx="6908409" cy="1127326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9933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Not stated sentences</a:t>
            </a:r>
            <a:endParaRPr lang="ru-RU" sz="3600" b="1" dirty="0">
              <a:solidFill>
                <a:srgbClr val="993300"/>
              </a:solidFill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031" y="1111348"/>
            <a:ext cx="11465169" cy="5613009"/>
          </a:xfrm>
        </p:spPr>
        <p:txBody>
          <a:bodyPr/>
          <a:lstStyle/>
          <a:p>
            <a:pPr lvl="0"/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Students go to school from Monday to Friday and school starts at nine o’clock, and study the whole day. </a:t>
            </a:r>
          </a:p>
          <a:p>
            <a:pPr lvl="0"/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And at most secondary schools the students wear a green uniform. Some of students eat healthy food in the school canteen. </a:t>
            </a:r>
          </a:p>
          <a:p>
            <a:pPr lvl="0"/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They also study other subjects – like Information Technology, History, Biography, English Literature and Religion (which they choose themselves). </a:t>
            </a:r>
            <a:endParaRPr lang="ru-RU" sz="3200" dirty="0" smtClean="0">
              <a:cs typeface="Aharoni" panose="02010803020104030203" pitchFamily="2" charset="-79"/>
            </a:endParaRPr>
          </a:p>
          <a:p>
            <a:r>
              <a:rPr lang="en-US" sz="3200" dirty="0" smtClean="0">
                <a:latin typeface="Aharoni" panose="02010803020104030203" pitchFamily="2" charset="-79"/>
                <a:cs typeface="Aharoni" panose="02010803020104030203" pitchFamily="2" charset="-79"/>
              </a:rPr>
              <a:t>Daniella is the best in playing violin. </a:t>
            </a:r>
            <a:endParaRPr lang="ru-RU" sz="3200" dirty="0" smtClean="0">
              <a:cs typeface="Aharoni" panose="02010803020104030203" pitchFamily="2" charset="-79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3863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1974286" cy="1204686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What Class is it?</a:t>
            </a:r>
            <a:endParaRPr lang="ru-RU" sz="6600" b="1" dirty="0">
              <a:cs typeface="Aharoni" panose="02010803020104030203" pitchFamily="2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573" y="933349"/>
            <a:ext cx="7403397" cy="59246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184" y="933349"/>
            <a:ext cx="7766786" cy="59151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280" y="923884"/>
            <a:ext cx="9310164" cy="59246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279" y="895952"/>
            <a:ext cx="9595379" cy="60089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278" y="780531"/>
            <a:ext cx="9371991" cy="607746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582" y="780531"/>
            <a:ext cx="9595381" cy="606344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139" y="730229"/>
            <a:ext cx="9584265" cy="617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8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The Magic Word Is:</a:t>
            </a:r>
            <a:endParaRPr lang="ru-RU" sz="6000" b="1" dirty="0">
              <a:cs typeface="Aharoni" panose="02010803020104030203" pitchFamily="2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1350" y="1655015"/>
            <a:ext cx="1284326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0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</a:t>
            </a:r>
            <a:endParaRPr lang="ru-RU" sz="15000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1640" y="2297613"/>
            <a:ext cx="1319592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0" b="1" dirty="0" smtClean="0">
                <a:solidFill>
                  <a:srgbClr val="FFFF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</a:t>
            </a:r>
            <a:endParaRPr lang="ru-RU" sz="15000" b="1" dirty="0">
              <a:solidFill>
                <a:srgbClr val="FFFF00"/>
              </a:solidFill>
              <a:cs typeface="Aharoni" panose="02010803020104030203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44526" y="2960912"/>
            <a:ext cx="1601721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0" dirty="0" smtClean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</a:t>
            </a:r>
            <a:endParaRPr lang="ru-RU" sz="15000" dirty="0">
              <a:solidFill>
                <a:srgbClr val="00B050"/>
              </a:solidFill>
              <a:cs typeface="Aharoni" panose="02010803020104030203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4068" y="3497941"/>
            <a:ext cx="1757212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</a:t>
            </a:r>
            <a:endParaRPr lang="ru-RU" sz="15000" dirty="0">
              <a:solidFill>
                <a:srgbClr val="7030A0"/>
              </a:solidFill>
              <a:cs typeface="Aharoni" panose="02010803020104030203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60191" y="4180110"/>
            <a:ext cx="1757212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0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</a:t>
            </a:r>
            <a:endParaRPr lang="ru-RU" sz="15000" dirty="0">
              <a:solidFill>
                <a:srgbClr val="00B0F0"/>
              </a:solidFill>
              <a:cs typeface="Aharoni" panose="02010803020104030203" pitchFamily="2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626599" y="4702625"/>
            <a:ext cx="1088760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0" dirty="0" smtClean="0">
                <a:solidFill>
                  <a:srgbClr val="FF33CC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</a:t>
            </a:r>
            <a:endParaRPr lang="ru-RU" sz="15000" dirty="0">
              <a:solidFill>
                <a:srgbClr val="FF33CC"/>
              </a:solidFill>
              <a:cs typeface="Aharoni" panose="02010803020104030203" pitchFamily="2" charset="-79"/>
            </a:endParaRPr>
          </a:p>
        </p:txBody>
      </p:sp>
      <p:pic>
        <p:nvPicPr>
          <p:cNvPr id="2050" name="Picture 2" descr="http://www.pr.kg/img/news/201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5808" y="901082"/>
            <a:ext cx="2171286" cy="2596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g2.1001golos.ru/ratings/1499000/1498531/pic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7" y="3881555"/>
            <a:ext cx="1491086" cy="149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lohvica.ofootbole.com/img/gosudarstva-mira-politicheskaya-karta-5731-sma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193" y="5841942"/>
            <a:ext cx="1524087" cy="1016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lgl.lt/assets/football-ball-2-258x15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792" y="4698269"/>
            <a:ext cx="1675175" cy="103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www.everbatim.net/store/media/catalog/product/cache/1/small_image/170x170/9df78eab33525d08d6e5fb8d27136e95/d/i/dictionary_grooming_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163" y="5297864"/>
            <a:ext cx="1223381" cy="122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cdn1.smartvectorpics.com/images/imagesbasesmall/svp/fu/funny-smile-emoticons-vector-icon-free-vector-7516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1336" y="4592943"/>
            <a:ext cx="1501659" cy="1572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23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</TotalTime>
  <Words>702</Words>
  <Application>Microsoft Office PowerPoint</Application>
  <PresentationFormat>Широкоэкранный</PresentationFormat>
  <Paragraphs>82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Aharoni</vt:lpstr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Choose ONLY your sentences (True/False/Not stated)  </vt:lpstr>
      <vt:lpstr>Презентация PowerPoint</vt:lpstr>
      <vt:lpstr>False sentences</vt:lpstr>
      <vt:lpstr>Not stated sentences</vt:lpstr>
      <vt:lpstr>What Class is it?</vt:lpstr>
      <vt:lpstr>The Magic Word Is: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Write missing words</dc:title>
  <dc:creator>Пользователь</dc:creator>
  <cp:lastModifiedBy>Пользователь</cp:lastModifiedBy>
  <cp:revision>19</cp:revision>
  <dcterms:created xsi:type="dcterms:W3CDTF">2016-10-09T19:30:52Z</dcterms:created>
  <dcterms:modified xsi:type="dcterms:W3CDTF">2016-10-10T20:05:00Z</dcterms:modified>
</cp:coreProperties>
</file>