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9"/>
  </p:notesMasterIdLst>
  <p:sldIdLst>
    <p:sldId id="256" r:id="rId2"/>
    <p:sldId id="269" r:id="rId3"/>
    <p:sldId id="273" r:id="rId4"/>
    <p:sldId id="271" r:id="rId5"/>
    <p:sldId id="277" r:id="rId6"/>
    <p:sldId id="272" r:id="rId7"/>
    <p:sldId id="270" r:id="rId8"/>
    <p:sldId id="274" r:id="rId9"/>
    <p:sldId id="275" r:id="rId10"/>
    <p:sldId id="276" r:id="rId11"/>
    <p:sldId id="278" r:id="rId12"/>
    <p:sldId id="279" r:id="rId13"/>
    <p:sldId id="293" r:id="rId14"/>
    <p:sldId id="281" r:id="rId15"/>
    <p:sldId id="283" r:id="rId16"/>
    <p:sldId id="257" r:id="rId17"/>
    <p:sldId id="263" r:id="rId18"/>
    <p:sldId id="288" r:id="rId19"/>
    <p:sldId id="261" r:id="rId20"/>
    <p:sldId id="289" r:id="rId21"/>
    <p:sldId id="262" r:id="rId22"/>
    <p:sldId id="287" r:id="rId23"/>
    <p:sldId id="264" r:id="rId24"/>
    <p:sldId id="290" r:id="rId25"/>
    <p:sldId id="259" r:id="rId26"/>
    <p:sldId id="260" r:id="rId27"/>
    <p:sldId id="265" r:id="rId28"/>
    <p:sldId id="266" r:id="rId29"/>
    <p:sldId id="267" r:id="rId30"/>
    <p:sldId id="268" r:id="rId31"/>
    <p:sldId id="282" r:id="rId32"/>
    <p:sldId id="284" r:id="rId33"/>
    <p:sldId id="285" r:id="rId34"/>
    <p:sldId id="291" r:id="rId35"/>
    <p:sldId id="292" r:id="rId36"/>
    <p:sldId id="294" r:id="rId37"/>
    <p:sldId id="258" r:id="rId38"/>
  </p:sldIdLst>
  <p:sldSz cx="9144000" cy="5143500" type="screen16x9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5CBC5-7448-44D6-9794-65F52DC5CAB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4C8BA-38D2-4FED-80E8-67952ADD6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13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627552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http://gymnazia-svetoch.ru/uploads/images/vcosch/thumbnail/0001-001-Matematika-c850x0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9" t="26178" r="6567" b="50508"/>
          <a:stretch/>
        </p:blipFill>
        <p:spPr bwMode="auto">
          <a:xfrm>
            <a:off x="179512" y="195486"/>
            <a:ext cx="8784976" cy="9815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iconizer.net/files/Real_Vista_2/orig/objects.p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9783"/>
            <a:ext cx="2232248" cy="2191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5555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7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45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9502"/>
            <a:ext cx="6419056" cy="85725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https://i.pinimg.com/236x/3c/96/ed/3c96ed72bdd42ff66807e9d6589bc074--algebra-equations-maths-algebra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494"/>
            <a:ext cx="1905000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conizer.net/files/Real_Vista_2/orig/objects.p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722296"/>
            <a:ext cx="1440160" cy="1255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750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81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2"/>
            <a:ext cx="6984776" cy="85725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3476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367144"/>
            <a:ext cx="4176464" cy="32208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https://i.pinimg.com/236x/3c/96/ed/3c96ed72bdd42ff66807e9d6589bc074--algebra-equations-maths-algebra.jpg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9902"/>
            <a:ext cx="1905000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conizer.net/files/Real_Vista_2/orig/objects.p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1470"/>
            <a:ext cx="1584176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337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96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9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4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02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7614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A9A4F-7371-4145-9119-E1E2F41355B9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4D966-C85F-48B9-9E69-06E8B6AFCA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3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conizer.net/files/Real_Vista_2/orig/objects.png" TargetMode="External"/><Relationship Id="rId2" Type="http://schemas.openxmlformats.org/officeDocument/2006/relationships/hyperlink" Target="https://i.pinimg.com/236x/3c/96/ed/3c96ed72bdd42ff66807e9d6589bc074--algebra-equations-maths-algebr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ymnazia-svetoch.ru/uploads/images/vcosch/thumbnail/0001-001-Matematika-c850x0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Объём цилиндра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3837" y="3003798"/>
            <a:ext cx="4888632" cy="13144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Учитель</a:t>
            </a:r>
          </a:p>
          <a:p>
            <a:pPr>
              <a:defRPr/>
            </a:pPr>
            <a:r>
              <a:rPr lang="ru-RU" alt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Ямбаршева</a:t>
            </a:r>
            <a:r>
              <a:rPr lang="ru-RU" alt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Н.В.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650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A510A-52AE-4FFC-8B0D-0C0F8B2E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60347D-2D32-4D03-9753-DB53A7835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8.Назовите формулу для вычисления площади полной поверхности цилиндра.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DDEB5F-AE2C-448F-A8CB-5CE627583A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04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4F2AD-ECE7-4D59-9B7A-A85DA8497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516100-9C72-4737-8681-2FABC31AD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9.Назовите формулу для вычисления площади круга.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B765F3-4E93-4937-B4DE-3E1D9C5890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05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436D4-F1B0-47EF-926F-99D3C90E2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530CE-FF3E-4385-86ED-6B20FC76F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10. Назовите формулу для вычисления  объёма цилиндра.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268E9A-AC29-4902-998A-EB9A57A1D0E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21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40CCB79-37D4-4AF2-BEEE-F785E524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Решить задачу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ED7B65-1669-4295-9394-C9057C755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9952" y="1602187"/>
            <a:ext cx="4176464" cy="322082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1.Угол СА</a:t>
            </a:r>
            <a:r>
              <a:rPr lang="en-US" dirty="0"/>
              <a:t>D</a:t>
            </a:r>
            <a:r>
              <a:rPr lang="ru-RU" dirty="0"/>
              <a:t> равен 45 градусов, С</a:t>
            </a:r>
            <a:r>
              <a:rPr lang="en-US" dirty="0"/>
              <a:t>D</a:t>
            </a:r>
            <a:r>
              <a:rPr lang="ru-RU" dirty="0"/>
              <a:t> = 10 см. Найти радиус цилиндра.</a:t>
            </a:r>
          </a:p>
        </p:txBody>
      </p:sp>
      <p:pic>
        <p:nvPicPr>
          <p:cNvPr id="7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F1BC376C-9CE5-43D1-A53D-75074EC66C0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24" y="1584353"/>
            <a:ext cx="3256996" cy="281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442717-C0C8-4A99-97B3-9C007AAEE774}"/>
              </a:ext>
            </a:extLst>
          </p:cNvPr>
          <p:cNvSpPr txBox="1"/>
          <p:nvPr/>
        </p:nvSpPr>
        <p:spPr>
          <a:xfrm>
            <a:off x="2793798" y="269200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10см</a:t>
            </a:r>
          </a:p>
        </p:txBody>
      </p:sp>
      <p:sp>
        <p:nvSpPr>
          <p:cNvPr id="9" name="Дуга 8">
            <a:extLst>
              <a:ext uri="{FF2B5EF4-FFF2-40B4-BE49-F238E27FC236}">
                <a16:creationId xmlns:a16="http://schemas.microsoft.com/office/drawing/2014/main" id="{ED9F166E-47F2-4F69-B6D2-A97FB65DA520}"/>
              </a:ext>
            </a:extLst>
          </p:cNvPr>
          <p:cNvSpPr/>
          <p:nvPr/>
        </p:nvSpPr>
        <p:spPr>
          <a:xfrm>
            <a:off x="1383262" y="3369019"/>
            <a:ext cx="144016" cy="50405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D638C6-969C-4D59-9E99-FBD8BF6A55FE}"/>
                  </a:ext>
                </a:extLst>
              </p:cNvPr>
              <p:cNvSpPr txBox="1"/>
              <p:nvPr/>
            </p:nvSpPr>
            <p:spPr>
              <a:xfrm>
                <a:off x="1527278" y="3184353"/>
                <a:ext cx="6850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45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D638C6-969C-4D59-9E99-FBD8BF6A5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7278" y="3184353"/>
                <a:ext cx="685094" cy="369332"/>
              </a:xfrm>
              <a:prstGeom prst="rect">
                <a:avLst/>
              </a:prstGeom>
              <a:blipFill>
                <a:blip r:embed="rId3"/>
                <a:stretch>
                  <a:fillRect l="-8036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2512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6DEC2B-F15E-470F-8740-F292F9D69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Решить задачу</a:t>
            </a:r>
          </a:p>
        </p:txBody>
      </p:sp>
      <p:pic>
        <p:nvPicPr>
          <p:cNvPr id="3076" name="Picture 4" descr="https://ds05.infourok.ru/uploads/ex/009a/0003e4b1-3442af42/img32.jpg">
            <a:extLst>
              <a:ext uri="{FF2B5EF4-FFF2-40B4-BE49-F238E27FC236}">
                <a16:creationId xmlns:a16="http://schemas.microsoft.com/office/drawing/2014/main" id="{6A828696-B759-4912-BAA0-F34311F85C43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9582"/>
            <a:ext cx="6768752" cy="408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842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7D62A3A-3B94-40BE-93B1-AC68C9C73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Решить задачу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010E9494-57A6-4AAA-84F8-7FE9FE567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28246" y="1707654"/>
            <a:ext cx="5192226" cy="288031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3.Осевое сечение цилиндра- квадрат, диагональ которого 20 см.  Найти высоту цилиндра.</a:t>
            </a:r>
          </a:p>
        </p:txBody>
      </p:sp>
      <p:pic>
        <p:nvPicPr>
          <p:cNvPr id="6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3B79B096-97CF-41B1-B8B9-B58AD8DA9B9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9902"/>
            <a:ext cx="3096240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26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Решить задачу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Объект 16">
                <a:extLst>
                  <a:ext uri="{FF2B5EF4-FFF2-40B4-BE49-F238E27FC236}">
                    <a16:creationId xmlns:a16="http://schemas.microsoft.com/office/drawing/2014/main" id="{9CB6A190-0200-464B-BDCB-C67982D2145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7039859"/>
                  </p:ext>
                </p:extLst>
              </p:nvPr>
            </p:nvGraphicFramePr>
            <p:xfrm>
              <a:off x="3995936" y="1563638"/>
              <a:ext cx="4176712" cy="25343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4178">
                      <a:extLst>
                        <a:ext uri="{9D8B030D-6E8A-4147-A177-3AD203B41FA5}">
                          <a16:colId xmlns:a16="http://schemas.microsoft.com/office/drawing/2014/main" val="2557589207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2059707963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1412739950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3497477009"/>
                        </a:ext>
                      </a:extLst>
                    </a:gridCol>
                  </a:tblGrid>
                  <a:tr h="63142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r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h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275656"/>
                      </a:ext>
                    </a:extLst>
                  </a:tr>
                  <a:tr h="63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2</m:t>
                              </m:r>
                              <m:rad>
                                <m:radPr>
                                  <m:degHide m:val="on"/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dirty="0"/>
                            <a:t>  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i="0" dirty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</a:rPr>
                            <a:t>  </a:t>
                          </a:r>
                          <a:r>
                            <a:rPr lang="en-US" i="0" dirty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:endParaRPr lang="ru-RU" dirty="0">
                            <a:solidFill>
                              <a:srgbClr val="C00000"/>
                            </a:solidFill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3103861"/>
                      </a:ext>
                    </a:extLst>
                  </a:tr>
                  <a:tr h="63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3,6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oMath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3374773"/>
                      </a:ext>
                    </a:extLst>
                  </a:tr>
                  <a:tr h="63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6,4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oMath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42221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Объект 16">
                <a:extLst>
                  <a:ext uri="{FF2B5EF4-FFF2-40B4-BE49-F238E27FC236}">
                    <a16:creationId xmlns:a16="http://schemas.microsoft.com/office/drawing/2014/main" id="{9CB6A190-0200-464B-BDCB-C67982D2145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7039859"/>
                  </p:ext>
                </p:extLst>
              </p:nvPr>
            </p:nvGraphicFramePr>
            <p:xfrm>
              <a:off x="3995936" y="1563638"/>
              <a:ext cx="4176712" cy="25343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4178">
                      <a:extLst>
                        <a:ext uri="{9D8B030D-6E8A-4147-A177-3AD203B41FA5}">
                          <a16:colId xmlns:a16="http://schemas.microsoft.com/office/drawing/2014/main" val="2557589207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2059707963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1412739950"/>
                        </a:ext>
                      </a:extLst>
                    </a:gridCol>
                    <a:gridCol w="1044178">
                      <a:extLst>
                        <a:ext uri="{9D8B030D-6E8A-4147-A177-3AD203B41FA5}">
                          <a16:colId xmlns:a16="http://schemas.microsoft.com/office/drawing/2014/main" val="3497477009"/>
                        </a:ext>
                      </a:extLst>
                    </a:gridCol>
                  </a:tblGrid>
                  <a:tr h="63142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r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h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27565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1170" t="-103810" r="-202924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i="0" dirty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</a:rPr>
                            <a:t>  </a:t>
                          </a:r>
                          <a:r>
                            <a:rPr lang="en-US" i="0" dirty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</a:rPr>
                            <a:t> </a:t>
                          </a:r>
                          <a:endParaRPr lang="ru-RU" dirty="0">
                            <a:solidFill>
                              <a:srgbClr val="C00000"/>
                            </a:solidFill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3103861"/>
                      </a:ext>
                    </a:extLst>
                  </a:tr>
                  <a:tr h="63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3,6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301754" t="-205769" r="-2339" b="-101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3374773"/>
                      </a:ext>
                    </a:extLst>
                  </a:tr>
                  <a:tr h="6314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301754" t="-305769" r="-2339" b="-1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42221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Объект 3">
            <a:extLst>
              <a:ext uri="{FF2B5EF4-FFF2-40B4-BE49-F238E27FC236}">
                <a16:creationId xmlns:a16="http://schemas.microsoft.com/office/drawing/2014/main" id="{9BFE1E08-9745-4E3C-B578-118ED0D48EE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43609" y="1349043"/>
            <a:ext cx="2093418" cy="25422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1D3C7E-110E-4D26-8312-AFCB02C896BC}"/>
              </a:ext>
            </a:extLst>
          </p:cNvPr>
          <p:cNvSpPr txBox="1"/>
          <p:nvPr/>
        </p:nvSpPr>
        <p:spPr>
          <a:xfrm>
            <a:off x="3491880" y="429994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B3807B-4144-4B28-8EE2-168FF9B200D6}"/>
                  </a:ext>
                </a:extLst>
              </p:cNvPr>
              <p:cNvSpPr txBox="1"/>
              <p:nvPr/>
            </p:nvSpPr>
            <p:spPr>
              <a:xfrm>
                <a:off x="7223707" y="2343011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40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B3807B-4144-4B28-8EE2-168FF9B20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07" y="2343011"/>
                <a:ext cx="864096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96F23A-48DD-438F-AF50-A60B508F9F86}"/>
                  </a:ext>
                </a:extLst>
              </p:cNvPr>
              <p:cNvSpPr txBox="1"/>
              <p:nvPr/>
            </p:nvSpPr>
            <p:spPr>
              <a:xfrm>
                <a:off x="5148064" y="2931790"/>
                <a:ext cx="714893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96F23A-48DD-438F-AF50-A60B508F9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931790"/>
                <a:ext cx="714893" cy="4019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6CD371D-3526-4EBA-82F6-912178F64694}"/>
              </a:ext>
            </a:extLst>
          </p:cNvPr>
          <p:cNvSpPr txBox="1"/>
          <p:nvPr/>
        </p:nvSpPr>
        <p:spPr>
          <a:xfrm>
            <a:off x="6156176" y="352196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0</a:t>
            </a:r>
            <a:r>
              <a:rPr lang="ru-RU" dirty="0">
                <a:solidFill>
                  <a:srgbClr val="C00000"/>
                </a:solidFill>
              </a:rPr>
              <a:t>,</a:t>
            </a:r>
            <a:r>
              <a:rPr lang="en-US" dirty="0">
                <a:solidFill>
                  <a:srgbClr val="C00000"/>
                </a:solidFill>
              </a:rPr>
              <a:t>4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6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EE3E449-F001-4FE5-B6CA-444679571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/>
              <a:t>Работа в парах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7551911-B4AF-4B9B-8F26-1873829D5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136" y="1367144"/>
            <a:ext cx="4386336" cy="3220829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1.Решить задачу:</a:t>
            </a:r>
          </a:p>
          <a:p>
            <a:pPr marL="0" indent="0">
              <a:buNone/>
            </a:pPr>
            <a:r>
              <a:rPr lang="ru-RU" dirty="0"/>
              <a:t>Осевое сечение цилиндра – квадрат, диагональ которого равна 20 см. Найдите объём цилиндра.</a:t>
            </a:r>
          </a:p>
        </p:txBody>
      </p:sp>
      <p:pic>
        <p:nvPicPr>
          <p:cNvPr id="2050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BF399E02-5B6C-474D-94F2-03338858884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27" y="1347788"/>
            <a:ext cx="2430322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E9F68E-30CD-4A35-8927-75C00A840BEC}"/>
              </a:ext>
            </a:extLst>
          </p:cNvPr>
          <p:cNvSpPr txBox="1"/>
          <p:nvPr/>
        </p:nvSpPr>
        <p:spPr>
          <a:xfrm>
            <a:off x="1907704" y="243550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97918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E4571E3-8E3B-4524-9257-0931DD6F8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задачи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6">
                <a:extLst>
                  <a:ext uri="{FF2B5EF4-FFF2-40B4-BE49-F238E27FC236}">
                    <a16:creationId xmlns:a16="http://schemas.microsoft.com/office/drawing/2014/main" id="{DD180E01-C625-4838-A299-1744171610B5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923928" y="1367144"/>
                <a:ext cx="4896544" cy="322082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Решение: 1)</a:t>
                </a:r>
                <a:r>
                  <a:rPr lang="en-US" dirty="0"/>
                  <a:t> </a:t>
                </a:r>
                <a:r>
                  <a:rPr lang="ru-RU" sz="2400" dirty="0"/>
                  <a:t>пусть А</a:t>
                </a:r>
                <a:r>
                  <a:rPr lang="en-US" sz="2400" dirty="0"/>
                  <a:t>D</a:t>
                </a:r>
                <a:r>
                  <a:rPr lang="ru-RU" sz="2400" dirty="0"/>
                  <a:t> =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/>
                  <a:t>х,</a:t>
                </a:r>
                <a:r>
                  <a:rPr lang="en-US" sz="2400" dirty="0"/>
                  <a:t> </a:t>
                </a:r>
                <a:r>
                  <a:rPr lang="ru-RU" sz="2400" dirty="0"/>
                  <a:t> тогда АС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/>
                  <a:t>= 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</a:rPr>
                      <m:t>х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/>
                  <a:t> +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</a:rPr>
                      <m:t>х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/>
                  <a:t>,</a:t>
                </a:r>
              </a:p>
              <a:p>
                <a:pPr marL="0" indent="0">
                  <a:buNone/>
                </a:pPr>
                <a:r>
                  <a:rPr lang="ru-RU" sz="2400" dirty="0"/>
                  <a:t>400= 2 </a:t>
                </a:r>
                <a14:m>
                  <m:oMath xmlns:m="http://schemas.openxmlformats.org/officeDocument/2006/math">
                    <m:r>
                      <a:rPr lang="ru-RU" sz="2400">
                        <a:latin typeface="Cambria Math" panose="02040503050406030204" pitchFamily="18" charset="0"/>
                      </a:rPr>
                      <m:t>х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/>
                  <a:t>, х=10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/>
                  <a:t>,</a:t>
                </a:r>
                <a:r>
                  <a:rPr lang="en-US" sz="2400" dirty="0"/>
                  <a:t> </a:t>
                </a:r>
              </a:p>
              <a:p>
                <a:pPr marL="0" indent="0">
                  <a:buNone/>
                </a:pPr>
                <a:r>
                  <a:rPr lang="en-US" sz="2400" dirty="0"/>
                  <a:t>2)</a:t>
                </a:r>
                <a:r>
                  <a:rPr lang="ru-RU" sz="2400" dirty="0"/>
                  <a:t> х =2</a:t>
                </a:r>
                <a:r>
                  <a:rPr lang="en-US" sz="2400" dirty="0"/>
                  <a:t>r</a:t>
                </a:r>
                <a:r>
                  <a:rPr lang="ru-RU" sz="2400" dirty="0"/>
                  <a:t>, </a:t>
                </a:r>
                <a:r>
                  <a:rPr lang="en-US" sz="2400" dirty="0"/>
                  <a:t>r =</a:t>
                </a:r>
                <a:r>
                  <a:rPr lang="ru-RU" sz="2400" dirty="0"/>
                  <a:t> </a:t>
                </a:r>
                <a:r>
                  <a:rPr lang="en-US" sz="2400" dirty="0"/>
                  <a:t>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/>
                  <a:t> h= </a:t>
                </a:r>
                <a:r>
                  <a:rPr lang="ru-RU" sz="2400" dirty="0"/>
                  <a:t>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 3)</a:t>
                </a:r>
                <a:r>
                  <a:rPr lang="en-US" sz="2400" dirty="0"/>
                  <a:t>V=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h =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dirty="0"/>
                  <a:t>500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dirty="0"/>
                  <a:t> c</a:t>
                </a:r>
                <a:r>
                  <a:rPr lang="ru-RU" sz="2400" dirty="0"/>
                  <a:t>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Объект 6">
                <a:extLst>
                  <a:ext uri="{FF2B5EF4-FFF2-40B4-BE49-F238E27FC236}">
                    <a16:creationId xmlns:a16="http://schemas.microsoft.com/office/drawing/2014/main" id="{DD180E01-C625-4838-A299-1744171610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923928" y="1367144"/>
                <a:ext cx="4896544" cy="3220829"/>
              </a:xfrm>
              <a:blipFill>
                <a:blip r:embed="rId2"/>
                <a:stretch>
                  <a:fillRect l="-2615" t="-17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62A6A6C1-9F7F-44FF-A58D-235A4EAEC03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810" y="1367144"/>
            <a:ext cx="2427316" cy="254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4936F6-E449-422B-B63F-4F2543007EA7}"/>
              </a:ext>
            </a:extLst>
          </p:cNvPr>
          <p:cNvSpPr txBox="1"/>
          <p:nvPr/>
        </p:nvSpPr>
        <p:spPr>
          <a:xfrm>
            <a:off x="1878412" y="235572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739843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C879E03-6F62-40B1-9C4B-B05A61203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в парах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F37E6F84-63E0-41BD-BE8E-728684722FC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139953" y="1367144"/>
                <a:ext cx="4680519" cy="322082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/>
                  <a:t>2.Решить задачу:</a:t>
                </a:r>
              </a:p>
              <a:p>
                <a:pPr marL="0" indent="0">
                  <a:buNone/>
                </a:pPr>
                <a:r>
                  <a:rPr lang="ru-RU" dirty="0"/>
                  <a:t>Объём цилиндра равен </a:t>
                </a:r>
              </a:p>
              <a:p>
                <a:pPr marL="0" indent="0">
                  <a:buNone/>
                </a:pPr>
                <a:r>
                  <a:rPr lang="ru-RU" dirty="0"/>
                  <a:t>36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 см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. Радиус увеличили в 3 раза, высоту уменьшили в 2раза. Найдите объём получившегося цилиндра.</a:t>
                </a:r>
              </a:p>
            </p:txBody>
          </p:sp>
        </mc:Choice>
        <mc:Fallback xmlns="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F37E6F84-63E0-41BD-BE8E-728684722F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139953" y="1367144"/>
                <a:ext cx="4680519" cy="3220829"/>
              </a:xfrm>
              <a:blipFill>
                <a:blip r:embed="rId2"/>
                <a:stretch>
                  <a:fillRect l="-2604" t="-1701" r="-36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Объект 7">
            <a:extLst>
              <a:ext uri="{FF2B5EF4-FFF2-40B4-BE49-F238E27FC236}">
                <a16:creationId xmlns:a16="http://schemas.microsoft.com/office/drawing/2014/main" id="{F957F205-56C7-4200-9E6A-8D678FAF99EB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11561" y="1419622"/>
            <a:ext cx="1152127" cy="25583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33E3AD2-FA99-4F60-B205-338C84551CA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07704" y="2427734"/>
            <a:ext cx="2088233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FAF1A0E-F278-44D4-A578-7D6CE250D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9F788BCF-870F-4DEB-8B01-F63936A2C1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«Геометрия это наука хорошо измерять».</a:t>
            </a:r>
          </a:p>
          <a:p>
            <a:pPr marL="0" indent="0" algn="r">
              <a:buNone/>
            </a:pPr>
            <a:r>
              <a:rPr lang="ru-RU" dirty="0"/>
              <a:t>  П. </a:t>
            </a:r>
            <a:r>
              <a:rPr lang="ru-RU" dirty="0" err="1"/>
              <a:t>Рамус</a:t>
            </a:r>
            <a:endParaRPr lang="ru-RU" dirty="0"/>
          </a:p>
        </p:txBody>
      </p:sp>
      <p:pic>
        <p:nvPicPr>
          <p:cNvPr id="1026" name="Picture 2" descr="https://present5.com/presentation/134742641_72726070/image-29.jpg">
            <a:extLst>
              <a:ext uri="{FF2B5EF4-FFF2-40B4-BE49-F238E27FC236}">
                <a16:creationId xmlns:a16="http://schemas.microsoft.com/office/drawing/2014/main" id="{D941B7D8-081F-4978-9A3E-00D756B3254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11089"/>
            <a:ext cx="4176712" cy="313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727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E8530-2D8C-42C8-BC04-0D647910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задачи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40D8FC56-DF1F-4B6F-AC39-A4FCC35E597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Решение:</a:t>
                </a:r>
              </a:p>
              <a:p>
                <a:pPr marL="0" indent="0">
                  <a:buNone/>
                </a:pPr>
                <a:r>
                  <a:rPr lang="en-US" dirty="0"/>
                  <a:t>V =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h </a:t>
                </a:r>
              </a:p>
              <a:p>
                <a:pPr marL="0" indent="0">
                  <a:buNone/>
                </a:pPr>
                <a:r>
                  <a:rPr lang="en-US" dirty="0"/>
                  <a:t>V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(3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/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dirty="0" smtClean="0"/>
                          <m:t> 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h ) =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/>
                          <m:t> 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36 = 162 </a:t>
                </a:r>
                <a:r>
                  <a:rPr lang="ru-RU" dirty="0"/>
                  <a:t>см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. </a:t>
                </a:r>
              </a:p>
            </p:txBody>
          </p:sp>
        </mc:Choice>
        <mc:Fallback xmlns="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40D8FC56-DF1F-4B6F-AC39-A4FCC35E59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3066" t="-1701" r="-46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Объект 7">
            <a:extLst>
              <a:ext uri="{FF2B5EF4-FFF2-40B4-BE49-F238E27FC236}">
                <a16:creationId xmlns:a16="http://schemas.microsoft.com/office/drawing/2014/main" id="{F7681B86-3544-4796-869E-8AA4A5436759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9553" y="1491630"/>
            <a:ext cx="936104" cy="1896864"/>
          </a:xfrm>
          <a:prstGeom prst="rect">
            <a:avLst/>
          </a:prstGeom>
        </p:spPr>
      </p:pic>
      <p:pic>
        <p:nvPicPr>
          <p:cNvPr id="6" name="Объект 7">
            <a:extLst>
              <a:ext uri="{FF2B5EF4-FFF2-40B4-BE49-F238E27FC236}">
                <a16:creationId xmlns:a16="http://schemas.microsoft.com/office/drawing/2014/main" id="{4EB36D43-0E69-453F-94D0-FBAD1DDC2FC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355726"/>
            <a:ext cx="2088232" cy="96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56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FA4E96-7D2E-45D6-B3DF-43C7637F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 </a:t>
            </a:r>
            <a:r>
              <a:rPr lang="ru-RU" dirty="0"/>
              <a:t>Работа в парах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26899FE-9416-4A58-87C5-16C158AB9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91880" y="1367144"/>
            <a:ext cx="5328592" cy="3220829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3.Решить задачу:</a:t>
            </a:r>
          </a:p>
          <a:p>
            <a:pPr marL="0" indent="0">
              <a:buNone/>
            </a:pPr>
            <a:r>
              <a:rPr lang="ru-RU" dirty="0"/>
              <a:t>Площадь осевого сечения цилиндра равна 10 м</a:t>
            </a:r>
            <a:r>
              <a:rPr lang="ru-RU" baseline="30000" dirty="0"/>
              <a:t>2</a:t>
            </a:r>
            <a:r>
              <a:rPr lang="ru-RU" dirty="0"/>
              <a:t>, а площадь основания равна 5 м</a:t>
            </a:r>
            <a:r>
              <a:rPr lang="ru-RU" baseline="30000" dirty="0"/>
              <a:t>2</a:t>
            </a:r>
            <a:r>
              <a:rPr lang="ru-RU" dirty="0"/>
              <a:t>. Найдите высоту цилиндра, объем.</a:t>
            </a:r>
          </a:p>
          <a:p>
            <a:endParaRPr lang="ru-RU" dirty="0"/>
          </a:p>
        </p:txBody>
      </p:sp>
      <p:pic>
        <p:nvPicPr>
          <p:cNvPr id="7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74A6CC15-8B94-4276-9F0F-8217FDE0AE2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27" y="1347788"/>
            <a:ext cx="2292453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091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402F16-BFE8-49D1-8241-B96D6EE84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задачи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62EC0FDD-6ABD-4B08-A524-53A2469D2E6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419872" y="1347614"/>
                <a:ext cx="4752528" cy="322082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/>
                  <a:t>Решение:</a:t>
                </a:r>
                <a:r>
                  <a:rPr lang="en-US" sz="2400" dirty="0"/>
                  <a:t> </a:t>
                </a:r>
                <a:r>
                  <a:rPr lang="ru-RU" sz="2400" dirty="0"/>
                  <a:t> </a:t>
                </a:r>
              </a:p>
              <a:p>
                <a:pPr marL="0" indent="0">
                  <a:buNone/>
                </a:pPr>
                <a:r>
                  <a:rPr lang="ru-RU" sz="2400" dirty="0"/>
                  <a:t>1)</a:t>
                </a:r>
                <a:r>
                  <a:rPr lang="en-US" sz="2400" dirty="0"/>
                  <a:t>S</a:t>
                </a:r>
                <a:r>
                  <a:rPr lang="ru-RU" sz="2400" dirty="0" err="1"/>
                  <a:t>осн</a:t>
                </a:r>
                <a:r>
                  <a:rPr lang="en-US" sz="2400" dirty="0"/>
                  <a:t>.=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,</a:t>
                </a:r>
                <a:r>
                  <a:rPr lang="ru-RU" sz="2400" dirty="0"/>
                  <a:t>  </a:t>
                </a:r>
                <a:r>
                  <a:rPr lang="en-US" sz="2400" dirty="0"/>
                  <a:t>5</a:t>
                </a:r>
                <a:r>
                  <a:rPr lang="ru-RU" sz="2400" dirty="0"/>
                  <a:t>=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/>
                  <a:t>, </a:t>
                </a:r>
                <a:r>
                  <a:rPr lang="en-US" sz="2400" dirty="0"/>
                  <a:t>r=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2400" dirty="0"/>
                  <a:t> </a:t>
                </a:r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r>
                  <a:rPr lang="ru-RU" sz="2400" dirty="0"/>
                  <a:t>,</a:t>
                </a:r>
              </a:p>
              <a:p>
                <a:pPr marL="0" indent="0">
                  <a:buNone/>
                </a:pPr>
                <a:r>
                  <a:rPr lang="ru-RU" sz="2400" dirty="0"/>
                  <a:t>2)</a:t>
                </a:r>
                <a:r>
                  <a:rPr lang="en-US" sz="2400" dirty="0"/>
                  <a:t>S</a:t>
                </a:r>
                <a:r>
                  <a:rPr lang="ru-RU" sz="2400" dirty="0"/>
                  <a:t>сеч. =</a:t>
                </a:r>
                <a:r>
                  <a:rPr lang="en-US" sz="2400" dirty="0"/>
                  <a:t>AD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400" dirty="0"/>
                  <a:t> DC,  10 =</a:t>
                </a:r>
                <a:r>
                  <a:rPr lang="ru-RU" sz="2400" dirty="0"/>
                  <a:t>2</a:t>
                </a:r>
                <a:r>
                  <a:rPr lang="en-US" sz="2400" dirty="0"/>
                  <a:t>rh,</a:t>
                </a:r>
                <a:r>
                  <a:rPr lang="ru-RU" sz="2400" dirty="0"/>
                  <a:t> </a:t>
                </a:r>
              </a:p>
              <a:p>
                <a:pPr marL="0" indent="0">
                  <a:buNone/>
                </a:pPr>
                <a:r>
                  <a:rPr lang="ru-RU" sz="2400" dirty="0"/>
                  <a:t>3)</a:t>
                </a:r>
                <a:r>
                  <a:rPr lang="en-US" sz="2400" dirty="0"/>
                  <a:t>10= 2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400" dirty="0"/>
                  <a:t> h, h= 5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rad>
                  </m:oMath>
                </a14:m>
                <a:r>
                  <a:rPr lang="en-US" dirty="0"/>
                  <a:t> ,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sz="2400" dirty="0"/>
                  <a:t>4)</a:t>
                </a:r>
                <a:r>
                  <a:rPr lang="en-US" sz="2400" dirty="0"/>
                  <a:t>V=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h=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rad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62EC0FDD-6ABD-4B08-A524-53A2469D2E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419872" y="1347614"/>
                <a:ext cx="4752528" cy="3220829"/>
              </a:xfrm>
              <a:blipFill>
                <a:blip r:embed="rId2"/>
                <a:stretch>
                  <a:fillRect l="-1923" t="-1515" b="-3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https://pomogajka.com/attachs/c43/fb/c43fbf4f2c90abb3573239e5e4199d8e.jpg">
            <a:extLst>
              <a:ext uri="{FF2B5EF4-FFF2-40B4-BE49-F238E27FC236}">
                <a16:creationId xmlns:a16="http://schemas.microsoft.com/office/drawing/2014/main" id="{3ACF62FB-5B05-44E5-8F75-CC14F9A4949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91" y="1299902"/>
            <a:ext cx="2290156" cy="254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139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41223-A177-45AD-8E6D-3D849C87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в парах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39E11B-AA6A-4F30-9B3B-84E5AD707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53106" y="1367144"/>
            <a:ext cx="4767366" cy="322082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i="1" dirty="0"/>
              <a:t>4.Решить задачу:</a:t>
            </a:r>
          </a:p>
          <a:p>
            <a:pPr marL="0" indent="0">
              <a:buNone/>
            </a:pPr>
            <a:r>
              <a:rPr lang="ru-RU" dirty="0"/>
              <a:t>В цилиндрический сосуд налили 1200 см</a:t>
            </a:r>
            <a:r>
              <a:rPr lang="ru-RU" baseline="30000" dirty="0"/>
              <a:t>3</a:t>
            </a:r>
            <a:r>
              <a:rPr lang="ru-RU" dirty="0"/>
              <a:t> воды. Уровень воды при этом достигает высоты 12 см. В жидкость полностью погрузили деталь. При этом уровень жидкости в сосуде поднялся на 10 см. Чему равен объем детали? Ответ выразите в см</a:t>
            </a:r>
            <a:r>
              <a:rPr lang="ru-RU" baseline="30000" dirty="0"/>
              <a:t>3</a:t>
            </a:r>
            <a:endParaRPr lang="ru-RU" dirty="0"/>
          </a:p>
          <a:p>
            <a:endParaRPr lang="ru-RU" dirty="0"/>
          </a:p>
        </p:txBody>
      </p:sp>
      <p:pic>
        <p:nvPicPr>
          <p:cNvPr id="6152" name="Picture 8" descr="http://examme.ru/img/1488291175u.png">
            <a:extLst>
              <a:ext uri="{FF2B5EF4-FFF2-40B4-BE49-F238E27FC236}">
                <a16:creationId xmlns:a16="http://schemas.microsoft.com/office/drawing/2014/main" id="{172CC9B7-598D-4D6F-87A8-EDF3A8E0012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91630"/>
            <a:ext cx="1971950" cy="23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3974102-0E53-4B88-B2C7-8E890A1B23B8}"/>
              </a:ext>
            </a:extLst>
          </p:cNvPr>
          <p:cNvCxnSpPr>
            <a:cxnSpLocks/>
          </p:cNvCxnSpPr>
          <p:nvPr/>
        </p:nvCxnSpPr>
        <p:spPr>
          <a:xfrm>
            <a:off x="2987824" y="2499742"/>
            <a:ext cx="273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060D8F1-28E2-47AF-BE5B-E833A8AC41D7}"/>
              </a:ext>
            </a:extLst>
          </p:cNvPr>
          <p:cNvCxnSpPr/>
          <p:nvPr/>
        </p:nvCxnSpPr>
        <p:spPr>
          <a:xfrm>
            <a:off x="2987824" y="221171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B48D12E6-9B68-4869-AA7E-2FA3A4D19E27}"/>
              </a:ext>
            </a:extLst>
          </p:cNvPr>
          <p:cNvCxnSpPr/>
          <p:nvPr/>
        </p:nvCxnSpPr>
        <p:spPr>
          <a:xfrm>
            <a:off x="2987824" y="350785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AA401F8-80CD-4F7D-9724-016B0871D8B3}"/>
              </a:ext>
            </a:extLst>
          </p:cNvPr>
          <p:cNvCxnSpPr>
            <a:cxnSpLocks/>
          </p:cNvCxnSpPr>
          <p:nvPr/>
        </p:nvCxnSpPr>
        <p:spPr>
          <a:xfrm>
            <a:off x="1403648" y="2499742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21E9C9A-93B3-4F59-9805-0C88021341AF}"/>
              </a:ext>
            </a:extLst>
          </p:cNvPr>
          <p:cNvCxnSpPr/>
          <p:nvPr/>
        </p:nvCxnSpPr>
        <p:spPr>
          <a:xfrm>
            <a:off x="1403648" y="2211710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AE568229-DB55-4965-BFC0-D9FC98D9168C}"/>
              </a:ext>
            </a:extLst>
          </p:cNvPr>
          <p:cNvCxnSpPr>
            <a:cxnSpLocks/>
          </p:cNvCxnSpPr>
          <p:nvPr/>
        </p:nvCxnSpPr>
        <p:spPr>
          <a:xfrm>
            <a:off x="3261017" y="2499742"/>
            <a:ext cx="0" cy="1008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8C39B88F-71FE-4CB7-9912-4EB89E0F172D}"/>
              </a:ext>
            </a:extLst>
          </p:cNvPr>
          <p:cNvCxnSpPr>
            <a:cxnSpLocks/>
          </p:cNvCxnSpPr>
          <p:nvPr/>
        </p:nvCxnSpPr>
        <p:spPr>
          <a:xfrm>
            <a:off x="3491880" y="2188509"/>
            <a:ext cx="0" cy="3112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xtBox 6148">
            <a:extLst>
              <a:ext uri="{FF2B5EF4-FFF2-40B4-BE49-F238E27FC236}">
                <a16:creationId xmlns:a16="http://schemas.microsoft.com/office/drawing/2014/main" id="{17DE2094-FE46-40B2-AB3E-9827F6B9700B}"/>
              </a:ext>
            </a:extLst>
          </p:cNvPr>
          <p:cNvSpPr txBox="1"/>
          <p:nvPr/>
        </p:nvSpPr>
        <p:spPr>
          <a:xfrm>
            <a:off x="3261017" y="2787773"/>
            <a:ext cx="590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12</a:t>
            </a:r>
          </a:p>
        </p:txBody>
      </p:sp>
      <p:sp>
        <p:nvSpPr>
          <p:cNvPr id="6151" name="TextBox 6150">
            <a:extLst>
              <a:ext uri="{FF2B5EF4-FFF2-40B4-BE49-F238E27FC236}">
                <a16:creationId xmlns:a16="http://schemas.microsoft.com/office/drawing/2014/main" id="{DAF0BA84-9AA6-4E73-80AE-C0D76DBF6BEA}"/>
              </a:ext>
            </a:extLst>
          </p:cNvPr>
          <p:cNvSpPr txBox="1"/>
          <p:nvPr/>
        </p:nvSpPr>
        <p:spPr>
          <a:xfrm>
            <a:off x="3590899" y="2179217"/>
            <a:ext cx="462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6964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8CCA8-9C0B-4F70-B40C-E8F28E092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задачи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D4707B14-4144-44C2-B178-F1B2C6BE0CD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131840" y="1131590"/>
                <a:ext cx="5688632" cy="34563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/>
                  <a:t>Решение: </a:t>
                </a:r>
                <a:r>
                  <a:rPr lang="en-US" sz="2400" dirty="0"/>
                  <a:t>1)</a:t>
                </a:r>
                <a:r>
                  <a:rPr lang="ru-RU" sz="2400" dirty="0"/>
                  <a:t>1200: 12= 100 см</a:t>
                </a:r>
                <a:r>
                  <a:rPr lang="ru-RU" sz="2400" baseline="30000" dirty="0"/>
                  <a:t>2</a:t>
                </a:r>
                <a:r>
                  <a:rPr lang="ru-RU" sz="2400" dirty="0"/>
                  <a:t> -площадь основания,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V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m:rPr>
                            <m:nor/>
                          </m:rPr>
                          <a:rPr lang="ru-RU" sz="2400" dirty="0"/>
                          <m:t>вытесненной воды</m:t>
                        </m:r>
                      </m:sub>
                    </m:sSub>
                  </m:oMath>
                </a14:m>
                <a:r>
                  <a:rPr lang="ru-RU" sz="2400" dirty="0"/>
                  <a:t>= 100х10 = 1000см</a:t>
                </a:r>
                <a:r>
                  <a:rPr lang="ru-RU" sz="2400" baseline="30000" dirty="0"/>
                  <a:t>3</a:t>
                </a:r>
                <a:r>
                  <a:rPr lang="ru-RU" sz="2400" dirty="0"/>
                  <a:t>.</a:t>
                </a:r>
              </a:p>
              <a:p>
                <a:pPr marL="0" indent="0">
                  <a:buNone/>
                </a:pPr>
                <a:r>
                  <a:rPr lang="ru-RU" sz="2400" dirty="0"/>
                  <a:t>2) х -объём детали,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х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1200</m:t>
                        </m:r>
                      </m:den>
                    </m:f>
                  </m:oMath>
                </a14:m>
                <a:r>
                  <a:rPr lang="ru-RU" sz="2400" dirty="0"/>
                  <a:t> =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400" dirty="0"/>
                  <a:t>, х= 1000см</a:t>
                </a:r>
                <a:r>
                  <a:rPr lang="ru-RU" sz="2400" baseline="30000" dirty="0"/>
                  <a:t>3</a:t>
                </a:r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r>
                  <a:rPr lang="en-US" sz="2400" dirty="0"/>
                  <a:t>3)</a:t>
                </a:r>
                <a:r>
                  <a:rPr lang="ru-RU" sz="2400" dirty="0"/>
                  <a:t> х -объём воды вместе с деталью,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 1200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2400" dirty="0"/>
                  <a:t> =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/>
                  <a:t>, х=2200, 2200-1200=1000см</a:t>
                </a:r>
                <a:r>
                  <a:rPr lang="ru-RU" sz="2400" baseline="30000" dirty="0"/>
                  <a:t>3</a:t>
                </a:r>
                <a:r>
                  <a:rPr lang="ru-RU" sz="2400" dirty="0"/>
                  <a:t> 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D4707B14-4144-44C2-B178-F1B2C6BE0C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131840" y="1131590"/>
                <a:ext cx="5688632" cy="3456383"/>
              </a:xfrm>
              <a:blipFill>
                <a:blip r:embed="rId2"/>
                <a:stretch>
                  <a:fillRect l="-1715" t="-1411" r="-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http://examme.ru/img/1488291175u.png">
            <a:extLst>
              <a:ext uri="{FF2B5EF4-FFF2-40B4-BE49-F238E27FC236}">
                <a16:creationId xmlns:a16="http://schemas.microsoft.com/office/drawing/2014/main" id="{50DB4DA7-89D5-4737-A5E6-C23A07FDEF9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00011"/>
            <a:ext cx="1971950" cy="23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50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Решить задачу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4008" y="1367144"/>
                <a:ext cx="4176464" cy="322082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5.Какое количество нефти вмещает цистерна диаметром 18 м, высотой 7 м, если плотность нефти 0,85г</a:t>
                </a:r>
                <a:r>
                  <a:rPr lang="en-US" dirty="0"/>
                  <a:t>/</a:t>
                </a:r>
                <a:r>
                  <a:rPr lang="ru-RU" dirty="0"/>
                  <a:t>см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(взять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=3,14)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4008" y="1367144"/>
                <a:ext cx="4176464" cy="3220829"/>
              </a:xfrm>
              <a:blipFill>
                <a:blip r:embed="rId2"/>
                <a:stretch>
                  <a:fillRect l="-3066" t="-1701" r="-43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http://rykovodstvo.ru/pars_docs/refs/9/8038/8038_html_m79f0624f.png">
            <a:extLst>
              <a:ext uri="{FF2B5EF4-FFF2-40B4-BE49-F238E27FC236}">
                <a16:creationId xmlns:a16="http://schemas.microsoft.com/office/drawing/2014/main" id="{D3DAAB5E-8B86-4AB4-95C1-AEBD2F3A092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41" y="1779662"/>
            <a:ext cx="309659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150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EE4A7F2-35A9-4BF0-8589-A5FC32542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Решение задачи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>
                <a:extLst>
                  <a:ext uri="{FF2B5EF4-FFF2-40B4-BE49-F238E27FC236}">
                    <a16:creationId xmlns:a16="http://schemas.microsoft.com/office/drawing/2014/main" id="{C378A413-D6D0-4278-943D-6861442EA5C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0" y="1367144"/>
                <a:ext cx="4248472" cy="322082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Решение: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1)</a:t>
                </a:r>
                <a:r>
                  <a:rPr lang="en-US" dirty="0"/>
                  <a:t>V=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r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h</a:t>
                </a:r>
              </a:p>
              <a:p>
                <a:pPr marL="0" indent="0">
                  <a:buNone/>
                </a:pPr>
                <a:r>
                  <a:rPr lang="ru-RU" dirty="0"/>
                  <a:t>2)</a:t>
                </a:r>
                <a:r>
                  <a:rPr lang="en-US" dirty="0"/>
                  <a:t>V=3,14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7 =1780,38</a:t>
                </a:r>
                <a14:m>
                  <m:oMath xmlns:m="http://schemas.openxmlformats.org/officeDocument/2006/math">
                    <m:r>
                      <a:rPr lang="ru-RU" dirty="0">
                        <a:latin typeface="Cambria Math" panose="02040503050406030204" pitchFamily="18" charset="0"/>
                      </a:rPr>
                      <m:t>м</m:t>
                    </m:r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:r>
                  <a:rPr lang="ru-RU" dirty="0"/>
                  <a:t>3)0,85г/с</a:t>
                </a:r>
                <a14:m>
                  <m:oMath xmlns:m="http://schemas.openxmlformats.org/officeDocument/2006/math">
                    <m:r>
                      <a:rPr lang="ru-RU" dirty="0">
                        <a:latin typeface="Cambria Math" panose="02040503050406030204" pitchFamily="18" charset="0"/>
                      </a:rPr>
                      <m:t>м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=850кг/</a:t>
                </a:r>
                <a14:m>
                  <m:oMath xmlns:m="http://schemas.openxmlformats.org/officeDocument/2006/math">
                    <m:r>
                      <a:rPr lang="ru-RU" dirty="0">
                        <a:latin typeface="Cambria Math" panose="02040503050406030204" pitchFamily="18" charset="0"/>
                      </a:rPr>
                      <m:t>м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:r>
                  <a:rPr lang="ru-RU" dirty="0"/>
                  <a:t>4)</a:t>
                </a:r>
                <a:r>
                  <a:rPr lang="en-US" dirty="0"/>
                  <a:t>m=V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ru-RU" dirty="0"/>
                  <a:t>=850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 1780,38</a:t>
                </a:r>
                <a:r>
                  <a:rPr lang="ru-RU" dirty="0"/>
                  <a:t>=</a:t>
                </a:r>
              </a:p>
              <a:p>
                <a:pPr marL="0" indent="0">
                  <a:buNone/>
                </a:pPr>
                <a:r>
                  <a:rPr lang="ru-RU" dirty="0"/>
                  <a:t> =1513323 кг= 1513,323т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6" name="Объект 5">
                <a:extLst>
                  <a:ext uri="{FF2B5EF4-FFF2-40B4-BE49-F238E27FC236}">
                    <a16:creationId xmlns:a16="http://schemas.microsoft.com/office/drawing/2014/main" id="{C378A413-D6D0-4278-943D-6861442EA5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0" y="1367144"/>
                <a:ext cx="4248472" cy="3220829"/>
              </a:xfrm>
              <a:blipFill>
                <a:blip r:embed="rId2"/>
                <a:stretch>
                  <a:fillRect l="-2582" t="-37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http://rykovodstvo.ru/pars_docs/refs/9/8038/8038_html_m79f0624f.png">
            <a:extLst>
              <a:ext uri="{FF2B5EF4-FFF2-40B4-BE49-F238E27FC236}">
                <a16:creationId xmlns:a16="http://schemas.microsoft.com/office/drawing/2014/main" id="{49E3909B-4991-4D70-B9AB-93FC9A593FE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7694"/>
            <a:ext cx="2520280" cy="136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679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0532B-2E34-46B7-BBCA-5D164090A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в группах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B24BA3-6ADF-484D-8E52-34D9388A5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48409" y="1367144"/>
            <a:ext cx="4872063" cy="32208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тренировки смекалки представьте себе такое вынужденное положение:</a:t>
            </a:r>
          </a:p>
          <a:p>
            <a:pPr marL="0" indent="0">
              <a:buNone/>
            </a:pPr>
            <a:r>
              <a:rPr lang="ru-RU" dirty="0"/>
              <a:t>Необходимо, пользуясь только масштабной линейкой определить объем бутылки, которая частично наполнена жидкостью. Дно бутылки предполагается плоским. Выливать и доливать жидкость не разрешается.</a:t>
            </a:r>
          </a:p>
          <a:p>
            <a:endParaRPr lang="ru-RU" dirty="0"/>
          </a:p>
        </p:txBody>
      </p:sp>
      <p:pic>
        <p:nvPicPr>
          <p:cNvPr id="7170" name="Picture 2" descr="https://img2.freepng.ru/20180606/yqk/kisspng-glass-bottle-beer-bottle-water-bottles-glass-bottle-cartoon-5b18748f7fb989.3410624515283293595232.jpg">
            <a:extLst>
              <a:ext uri="{FF2B5EF4-FFF2-40B4-BE49-F238E27FC236}">
                <a16:creationId xmlns:a16="http://schemas.microsoft.com/office/drawing/2014/main" id="{26EAD816-6031-472F-B36F-1AA459F0AB0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379" y="1367144"/>
            <a:ext cx="2544762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0B6C20B-D091-4599-94D3-3BFC7C55364F}"/>
              </a:ext>
            </a:extLst>
          </p:cNvPr>
          <p:cNvCxnSpPr>
            <a:cxnSpLocks/>
          </p:cNvCxnSpPr>
          <p:nvPr/>
        </p:nvCxnSpPr>
        <p:spPr>
          <a:xfrm>
            <a:off x="2051720" y="300379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4AC1E237-A5DA-419E-BFE8-EBC92925CE7B}"/>
              </a:ext>
            </a:extLst>
          </p:cNvPr>
          <p:cNvCxnSpPr/>
          <p:nvPr/>
        </p:nvCxnSpPr>
        <p:spPr>
          <a:xfrm>
            <a:off x="2123728" y="307580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55538B1B-6927-463D-94EF-4EEDAAFEA088}"/>
              </a:ext>
            </a:extLst>
          </p:cNvPr>
          <p:cNvCxnSpPr/>
          <p:nvPr/>
        </p:nvCxnSpPr>
        <p:spPr>
          <a:xfrm>
            <a:off x="2339752" y="307580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EA309F1B-4E23-47C6-81D5-78F16D8E4006}"/>
              </a:ext>
            </a:extLst>
          </p:cNvPr>
          <p:cNvCxnSpPr/>
          <p:nvPr/>
        </p:nvCxnSpPr>
        <p:spPr>
          <a:xfrm>
            <a:off x="2555776" y="314781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372DE64-35EF-4411-89F4-4E0CB8DD9E59}"/>
              </a:ext>
            </a:extLst>
          </p:cNvPr>
          <p:cNvCxnSpPr/>
          <p:nvPr/>
        </p:nvCxnSpPr>
        <p:spPr>
          <a:xfrm>
            <a:off x="2195736" y="3147814"/>
            <a:ext cx="239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95193D8-0351-4BA5-98B9-9E6C2215EDAB}"/>
              </a:ext>
            </a:extLst>
          </p:cNvPr>
          <p:cNvCxnSpPr/>
          <p:nvPr/>
        </p:nvCxnSpPr>
        <p:spPr>
          <a:xfrm>
            <a:off x="2123728" y="3219822"/>
            <a:ext cx="1919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1274AA41-3B81-461D-BB17-D7CBCD90ADCB}"/>
              </a:ext>
            </a:extLst>
          </p:cNvPr>
          <p:cNvCxnSpPr/>
          <p:nvPr/>
        </p:nvCxnSpPr>
        <p:spPr>
          <a:xfrm>
            <a:off x="2435523" y="3291830"/>
            <a:ext cx="192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8DB0EA02-CC1E-4ABF-89F3-29A86964248A}"/>
              </a:ext>
            </a:extLst>
          </p:cNvPr>
          <p:cNvCxnSpPr/>
          <p:nvPr/>
        </p:nvCxnSpPr>
        <p:spPr>
          <a:xfrm>
            <a:off x="2183495" y="3363838"/>
            <a:ext cx="228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D9CFFC7B-D27B-46A7-BE00-A2F19A8005A3}"/>
              </a:ext>
            </a:extLst>
          </p:cNvPr>
          <p:cNvCxnSpPr/>
          <p:nvPr/>
        </p:nvCxnSpPr>
        <p:spPr>
          <a:xfrm>
            <a:off x="2531653" y="3435846"/>
            <a:ext cx="2401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A07075DD-C05E-47F1-B0C6-F6485CAEBA0D}"/>
              </a:ext>
            </a:extLst>
          </p:cNvPr>
          <p:cNvCxnSpPr/>
          <p:nvPr/>
        </p:nvCxnSpPr>
        <p:spPr>
          <a:xfrm>
            <a:off x="2051720" y="3435846"/>
            <a:ext cx="2156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21A3559F-E8AB-451E-98CA-8A54A1F9203B}"/>
              </a:ext>
            </a:extLst>
          </p:cNvPr>
          <p:cNvCxnSpPr/>
          <p:nvPr/>
        </p:nvCxnSpPr>
        <p:spPr>
          <a:xfrm>
            <a:off x="2339752" y="3507854"/>
            <a:ext cx="1919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9" name="Прямая соединительная линия 7168">
            <a:extLst>
              <a:ext uri="{FF2B5EF4-FFF2-40B4-BE49-F238E27FC236}">
                <a16:creationId xmlns:a16="http://schemas.microsoft.com/office/drawing/2014/main" id="{367CF209-89B1-41A1-A321-D12664C26290}"/>
              </a:ext>
            </a:extLst>
          </p:cNvPr>
          <p:cNvCxnSpPr/>
          <p:nvPr/>
        </p:nvCxnSpPr>
        <p:spPr>
          <a:xfrm>
            <a:off x="2123728" y="3579862"/>
            <a:ext cx="173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2" name="Прямая соединительная линия 7171">
            <a:extLst>
              <a:ext uri="{FF2B5EF4-FFF2-40B4-BE49-F238E27FC236}">
                <a16:creationId xmlns:a16="http://schemas.microsoft.com/office/drawing/2014/main" id="{9EACB4FF-CEFB-491B-8E3B-81D639840F0E}"/>
              </a:ext>
            </a:extLst>
          </p:cNvPr>
          <p:cNvCxnSpPr/>
          <p:nvPr/>
        </p:nvCxnSpPr>
        <p:spPr>
          <a:xfrm>
            <a:off x="2531653" y="3579862"/>
            <a:ext cx="2401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4" name="Прямая соединительная линия 7173">
            <a:extLst>
              <a:ext uri="{FF2B5EF4-FFF2-40B4-BE49-F238E27FC236}">
                <a16:creationId xmlns:a16="http://schemas.microsoft.com/office/drawing/2014/main" id="{80E1642D-33F1-4462-B0EA-ADA9DBCAB19E}"/>
              </a:ext>
            </a:extLst>
          </p:cNvPr>
          <p:cNvCxnSpPr/>
          <p:nvPr/>
        </p:nvCxnSpPr>
        <p:spPr>
          <a:xfrm>
            <a:off x="2327511" y="3651870"/>
            <a:ext cx="228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928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34CD3CC-2A70-4E5A-8EC3-610D48216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739" y="393700"/>
            <a:ext cx="8229600" cy="857250"/>
          </a:xfrm>
        </p:spPr>
        <p:txBody>
          <a:bodyPr/>
          <a:lstStyle/>
          <a:p>
            <a:r>
              <a:rPr lang="ru-RU" dirty="0"/>
              <a:t>Решение задачи</a:t>
            </a:r>
          </a:p>
        </p:txBody>
      </p:sp>
      <p:pic>
        <p:nvPicPr>
          <p:cNvPr id="7" name="Picture 2" descr="https://img2.freepng.ru/20180606/yqk/kisspng-glass-bottle-beer-bottle-water-bottles-glass-bottle-cartoon-5b18748f7fb989.3410624515283293595232.jpg">
            <a:extLst>
              <a:ext uri="{FF2B5EF4-FFF2-40B4-BE49-F238E27FC236}">
                <a16:creationId xmlns:a16="http://schemas.microsoft.com/office/drawing/2014/main" id="{E4882474-5465-4B27-9B4F-BC42DF908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27" y="1384274"/>
            <a:ext cx="2544762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g2.freepng.ru/20180606/yqk/kisspng-glass-bottle-beer-bottle-water-bottles-glass-bottle-cartoon-5b18748f7fb989.3410624515283293595232.jpg">
            <a:extLst>
              <a:ext uri="{FF2B5EF4-FFF2-40B4-BE49-F238E27FC236}">
                <a16:creationId xmlns:a16="http://schemas.microsoft.com/office/drawing/2014/main" id="{53659B73-60FD-48F2-838A-7C7E566C2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27578" y="1347786"/>
            <a:ext cx="2544762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660A99B-8552-423B-A24E-E3C9335158D4}"/>
              </a:ext>
            </a:extLst>
          </p:cNvPr>
          <p:cNvCxnSpPr/>
          <p:nvPr/>
        </p:nvCxnSpPr>
        <p:spPr>
          <a:xfrm>
            <a:off x="2051720" y="307580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7B374DF-F6AA-47CE-8302-BD8FEA19364C}"/>
              </a:ext>
            </a:extLst>
          </p:cNvPr>
          <p:cNvCxnSpPr/>
          <p:nvPr/>
        </p:nvCxnSpPr>
        <p:spPr>
          <a:xfrm>
            <a:off x="5567511" y="2355726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6A1F506-F051-46EA-92CA-B005FE88081E}"/>
              </a:ext>
            </a:extLst>
          </p:cNvPr>
          <p:cNvCxnSpPr/>
          <p:nvPr/>
        </p:nvCxnSpPr>
        <p:spPr>
          <a:xfrm>
            <a:off x="2787273" y="3075806"/>
            <a:ext cx="2005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A0EF46B6-C943-41D5-BD6D-6B18BA645F22}"/>
              </a:ext>
            </a:extLst>
          </p:cNvPr>
          <p:cNvCxnSpPr>
            <a:cxnSpLocks/>
          </p:cNvCxnSpPr>
          <p:nvPr/>
        </p:nvCxnSpPr>
        <p:spPr>
          <a:xfrm flipV="1">
            <a:off x="2684984" y="3795389"/>
            <a:ext cx="3028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B2FE04E-B2D4-4711-A6BF-238E79854037}"/>
              </a:ext>
            </a:extLst>
          </p:cNvPr>
          <p:cNvCxnSpPr>
            <a:cxnSpLocks/>
          </p:cNvCxnSpPr>
          <p:nvPr/>
        </p:nvCxnSpPr>
        <p:spPr>
          <a:xfrm>
            <a:off x="6197580" y="1481508"/>
            <a:ext cx="3726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4671ACB6-AB45-40C0-8AC2-88BAC89C9692}"/>
              </a:ext>
            </a:extLst>
          </p:cNvPr>
          <p:cNvCxnSpPr/>
          <p:nvPr/>
        </p:nvCxnSpPr>
        <p:spPr>
          <a:xfrm>
            <a:off x="6251587" y="2355726"/>
            <a:ext cx="2646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C3E696F-A424-4836-A285-3440CF2DBCFB}"/>
              </a:ext>
            </a:extLst>
          </p:cNvPr>
          <p:cNvCxnSpPr>
            <a:cxnSpLocks/>
          </p:cNvCxnSpPr>
          <p:nvPr/>
        </p:nvCxnSpPr>
        <p:spPr>
          <a:xfrm>
            <a:off x="2987824" y="3075806"/>
            <a:ext cx="0" cy="7195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618D16BA-B1D5-42F0-8199-C76141A834F1}"/>
              </a:ext>
            </a:extLst>
          </p:cNvPr>
          <p:cNvCxnSpPr>
            <a:cxnSpLocks/>
          </p:cNvCxnSpPr>
          <p:nvPr/>
        </p:nvCxnSpPr>
        <p:spPr>
          <a:xfrm>
            <a:off x="6516216" y="1491630"/>
            <a:ext cx="0" cy="864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14E2A0-300D-4D17-A303-278DBB777E83}"/>
                  </a:ext>
                </a:extLst>
              </p:cNvPr>
              <p:cNvSpPr txBox="1"/>
              <p:nvPr/>
            </p:nvSpPr>
            <p:spPr>
              <a:xfrm>
                <a:off x="3099437" y="3238412"/>
                <a:ext cx="459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14E2A0-300D-4D17-A303-278DBB777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437" y="3238412"/>
                <a:ext cx="459806" cy="369332"/>
              </a:xfrm>
              <a:prstGeom prst="rect">
                <a:avLst/>
              </a:prstGeom>
              <a:blipFill>
                <a:blip r:embed="rId3"/>
                <a:stretch>
                  <a:fillRect l="-10526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AAF34D2-D6A1-4DEA-BC3B-2027521FEB85}"/>
                  </a:ext>
                </a:extLst>
              </p:cNvPr>
              <p:cNvSpPr txBox="1"/>
              <p:nvPr/>
            </p:nvSpPr>
            <p:spPr>
              <a:xfrm>
                <a:off x="6588224" y="1703008"/>
                <a:ext cx="5757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AAF34D2-D6A1-4DEA-BC3B-2027521FE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1703008"/>
                <a:ext cx="575704" cy="369332"/>
              </a:xfrm>
              <a:prstGeom prst="rect">
                <a:avLst/>
              </a:prstGeom>
              <a:blipFill>
                <a:blip r:embed="rId4"/>
                <a:stretch>
                  <a:fillRect l="-9574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433DD739-E32B-482B-9388-A4F7B8EE1421}"/>
              </a:ext>
            </a:extLst>
          </p:cNvPr>
          <p:cNvCxnSpPr/>
          <p:nvPr/>
        </p:nvCxnSpPr>
        <p:spPr>
          <a:xfrm>
            <a:off x="5652120" y="2409825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F0B2C19C-E201-46D1-AA4F-9FBC888B1AA6}"/>
              </a:ext>
            </a:extLst>
          </p:cNvPr>
          <p:cNvCxnSpPr/>
          <p:nvPr/>
        </p:nvCxnSpPr>
        <p:spPr>
          <a:xfrm>
            <a:off x="5940152" y="249974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420A0DAC-1732-425A-BC63-FE7FCEDA9749}"/>
              </a:ext>
            </a:extLst>
          </p:cNvPr>
          <p:cNvCxnSpPr/>
          <p:nvPr/>
        </p:nvCxnSpPr>
        <p:spPr>
          <a:xfrm>
            <a:off x="5760132" y="2620167"/>
            <a:ext cx="252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0EFB1BF7-9822-4043-BB14-B31310C41227}"/>
              </a:ext>
            </a:extLst>
          </p:cNvPr>
          <p:cNvCxnSpPr/>
          <p:nvPr/>
        </p:nvCxnSpPr>
        <p:spPr>
          <a:xfrm>
            <a:off x="5724128" y="2571750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5848E528-2A21-4494-A659-4E895BA9B33C}"/>
              </a:ext>
            </a:extLst>
          </p:cNvPr>
          <p:cNvCxnSpPr/>
          <p:nvPr/>
        </p:nvCxnSpPr>
        <p:spPr>
          <a:xfrm>
            <a:off x="5652120" y="2733675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4AF35F31-65C2-42DC-B06C-11CF6E608CFD}"/>
              </a:ext>
            </a:extLst>
          </p:cNvPr>
          <p:cNvCxnSpPr/>
          <p:nvPr/>
        </p:nvCxnSpPr>
        <p:spPr>
          <a:xfrm>
            <a:off x="5940152" y="2859782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81206BDA-2BCD-44B0-8DF6-DE8FEB11D1A8}"/>
              </a:ext>
            </a:extLst>
          </p:cNvPr>
          <p:cNvCxnSpPr/>
          <p:nvPr/>
        </p:nvCxnSpPr>
        <p:spPr>
          <a:xfrm>
            <a:off x="5760132" y="3075806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A241AF9E-DF10-4B28-B88F-B01ED4FAE91A}"/>
              </a:ext>
            </a:extLst>
          </p:cNvPr>
          <p:cNvCxnSpPr/>
          <p:nvPr/>
        </p:nvCxnSpPr>
        <p:spPr>
          <a:xfrm>
            <a:off x="5760132" y="2931790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FEEC882B-CCB5-4E42-AAF4-59E8898C5360}"/>
              </a:ext>
            </a:extLst>
          </p:cNvPr>
          <p:cNvCxnSpPr/>
          <p:nvPr/>
        </p:nvCxnSpPr>
        <p:spPr>
          <a:xfrm>
            <a:off x="5940152" y="2733675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020D6702-B800-406B-A9A6-B615D3EBDE19}"/>
              </a:ext>
            </a:extLst>
          </p:cNvPr>
          <p:cNvCxnSpPr/>
          <p:nvPr/>
        </p:nvCxnSpPr>
        <p:spPr>
          <a:xfrm>
            <a:off x="5796136" y="3607744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3C85A6E1-3A1A-4E3B-B0A4-7D947F083159}"/>
              </a:ext>
            </a:extLst>
          </p:cNvPr>
          <p:cNvCxnSpPr/>
          <p:nvPr/>
        </p:nvCxnSpPr>
        <p:spPr>
          <a:xfrm>
            <a:off x="5850142" y="3147814"/>
            <a:ext cx="996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6D06D12A-FB0D-4DA5-8958-5F9E01EE5835}"/>
              </a:ext>
            </a:extLst>
          </p:cNvPr>
          <p:cNvCxnSpPr/>
          <p:nvPr/>
        </p:nvCxnSpPr>
        <p:spPr>
          <a:xfrm>
            <a:off x="5796136" y="32918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59DC0D13-3429-476D-8595-5BA138BC71DA}"/>
              </a:ext>
            </a:extLst>
          </p:cNvPr>
          <p:cNvCxnSpPr/>
          <p:nvPr/>
        </p:nvCxnSpPr>
        <p:spPr>
          <a:xfrm>
            <a:off x="5868144" y="3435597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CD0487C8-F866-44ED-91B9-E4A0E48E4CF6}"/>
              </a:ext>
            </a:extLst>
          </p:cNvPr>
          <p:cNvCxnSpPr/>
          <p:nvPr/>
        </p:nvCxnSpPr>
        <p:spPr>
          <a:xfrm>
            <a:off x="5796136" y="3507854"/>
            <a:ext cx="1038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08DF06B5-587C-4789-833D-C5049F4F13D4}"/>
              </a:ext>
            </a:extLst>
          </p:cNvPr>
          <p:cNvCxnSpPr/>
          <p:nvPr/>
        </p:nvCxnSpPr>
        <p:spPr>
          <a:xfrm>
            <a:off x="2129899" y="3147814"/>
            <a:ext cx="200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EAE8742B-62B0-4E5D-A107-B05573496955}"/>
              </a:ext>
            </a:extLst>
          </p:cNvPr>
          <p:cNvCxnSpPr/>
          <p:nvPr/>
        </p:nvCxnSpPr>
        <p:spPr>
          <a:xfrm>
            <a:off x="2483768" y="3238412"/>
            <a:ext cx="201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7B7DD2AA-11C1-49FA-BB9D-70288F85E055}"/>
              </a:ext>
            </a:extLst>
          </p:cNvPr>
          <p:cNvCxnSpPr/>
          <p:nvPr/>
        </p:nvCxnSpPr>
        <p:spPr>
          <a:xfrm>
            <a:off x="2129899" y="3291830"/>
            <a:ext cx="200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BFCFCADF-3D60-4300-BA25-7C27697E15CF}"/>
              </a:ext>
            </a:extLst>
          </p:cNvPr>
          <p:cNvCxnSpPr/>
          <p:nvPr/>
        </p:nvCxnSpPr>
        <p:spPr>
          <a:xfrm>
            <a:off x="2411760" y="3363341"/>
            <a:ext cx="172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9FC6102B-C3C8-485F-9630-6937404F722C}"/>
              </a:ext>
            </a:extLst>
          </p:cNvPr>
          <p:cNvCxnSpPr/>
          <p:nvPr/>
        </p:nvCxnSpPr>
        <p:spPr>
          <a:xfrm flipV="1">
            <a:off x="2229966" y="3423078"/>
            <a:ext cx="181794" cy="12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AFB4DABF-94E2-4333-A133-BDAAFFA1D0C5}"/>
              </a:ext>
            </a:extLst>
          </p:cNvPr>
          <p:cNvCxnSpPr/>
          <p:nvPr/>
        </p:nvCxnSpPr>
        <p:spPr>
          <a:xfrm>
            <a:off x="2584376" y="3435597"/>
            <a:ext cx="187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ADB2917D-4FA3-4376-8C5B-2B0E9843618A}"/>
              </a:ext>
            </a:extLst>
          </p:cNvPr>
          <p:cNvCxnSpPr/>
          <p:nvPr/>
        </p:nvCxnSpPr>
        <p:spPr>
          <a:xfrm>
            <a:off x="2129899" y="3579862"/>
            <a:ext cx="1909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id="{79ABD91F-6F65-47A8-9C3C-F73D64C29BF9}"/>
              </a:ext>
            </a:extLst>
          </p:cNvPr>
          <p:cNvCxnSpPr/>
          <p:nvPr/>
        </p:nvCxnSpPr>
        <p:spPr>
          <a:xfrm>
            <a:off x="2483768" y="3566270"/>
            <a:ext cx="194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8482392E-8BA0-4964-92A0-DEFAC13E4D61}"/>
              </a:ext>
            </a:extLst>
          </p:cNvPr>
          <p:cNvCxnSpPr/>
          <p:nvPr/>
        </p:nvCxnSpPr>
        <p:spPr>
          <a:xfrm>
            <a:off x="2330033" y="3723878"/>
            <a:ext cx="15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>
            <a:extLst>
              <a:ext uri="{FF2B5EF4-FFF2-40B4-BE49-F238E27FC236}">
                <a16:creationId xmlns:a16="http://schemas.microsoft.com/office/drawing/2014/main" id="{C348B904-0B76-47AC-9A14-173DE71782E4}"/>
              </a:ext>
            </a:extLst>
          </p:cNvPr>
          <p:cNvCxnSpPr/>
          <p:nvPr/>
        </p:nvCxnSpPr>
        <p:spPr>
          <a:xfrm>
            <a:off x="2619097" y="3694045"/>
            <a:ext cx="1179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id="{37ADF704-EA17-4B4B-9377-5B82B9BDB4F9}"/>
              </a:ext>
            </a:extLst>
          </p:cNvPr>
          <p:cNvCxnSpPr/>
          <p:nvPr/>
        </p:nvCxnSpPr>
        <p:spPr>
          <a:xfrm>
            <a:off x="2521414" y="3143677"/>
            <a:ext cx="1566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DEF911-F252-41ED-A3C7-9E7305EA4378}"/>
                  </a:ext>
                </a:extLst>
              </p:cNvPr>
              <p:cNvSpPr txBox="1"/>
              <p:nvPr/>
            </p:nvSpPr>
            <p:spPr>
              <a:xfrm>
                <a:off x="3099437" y="4083088"/>
                <a:ext cx="22646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V=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осн.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∙(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/>
                  <a:t>)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DEF911-F252-41ED-A3C7-9E7305EA4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437" y="4083088"/>
                <a:ext cx="2264649" cy="400110"/>
              </a:xfrm>
              <a:prstGeom prst="rect">
                <a:avLst/>
              </a:prstGeom>
              <a:blipFill>
                <a:blip r:embed="rId5"/>
                <a:stretch>
                  <a:fillRect l="-2688" t="-9231" r="-2688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94862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C64AEB-A7B6-4C30-A364-2A37DC28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Цилиндры в жизни</a:t>
            </a:r>
          </a:p>
        </p:txBody>
      </p:sp>
      <p:pic>
        <p:nvPicPr>
          <p:cNvPr id="3" name="Объект 3">
            <a:extLst>
              <a:ext uri="{FF2B5EF4-FFF2-40B4-BE49-F238E27FC236}">
                <a16:creationId xmlns:a16="http://schemas.microsoft.com/office/drawing/2014/main" id="{4AB1075C-C895-4A5D-AAF5-594665CE8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75605"/>
            <a:ext cx="2808312" cy="1941480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5B8D83BE-6FEB-48E1-8DB7-925FA56A3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1275605"/>
            <a:ext cx="2484468" cy="1944218"/>
          </a:xfrm>
          <a:prstGeom prst="rect">
            <a:avLst/>
          </a:prstGeom>
        </p:spPr>
      </p:pic>
      <p:pic>
        <p:nvPicPr>
          <p:cNvPr id="5" name="Объект 3">
            <a:extLst>
              <a:ext uri="{FF2B5EF4-FFF2-40B4-BE49-F238E27FC236}">
                <a16:creationId xmlns:a16="http://schemas.microsoft.com/office/drawing/2014/main" id="{667917D7-4D11-4870-AC50-72DDB93B1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120" y="1275606"/>
            <a:ext cx="2687359" cy="1944218"/>
          </a:xfrm>
          <a:prstGeom prst="rect">
            <a:avLst/>
          </a:prstGeom>
        </p:spPr>
      </p:pic>
      <p:pic>
        <p:nvPicPr>
          <p:cNvPr id="7" name="Объект 3">
            <a:extLst>
              <a:ext uri="{FF2B5EF4-FFF2-40B4-BE49-F238E27FC236}">
                <a16:creationId xmlns:a16="http://schemas.microsoft.com/office/drawing/2014/main" id="{26C98F9B-9FB1-49AB-9977-CA026FE1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3295942"/>
            <a:ext cx="2981282" cy="1796088"/>
          </a:xfrm>
          <a:prstGeom prst="rect">
            <a:avLst/>
          </a:prstGeom>
        </p:spPr>
      </p:pic>
      <p:pic>
        <p:nvPicPr>
          <p:cNvPr id="8" name="Объект 3">
            <a:extLst>
              <a:ext uri="{FF2B5EF4-FFF2-40B4-BE49-F238E27FC236}">
                <a16:creationId xmlns:a16="http://schemas.microsoft.com/office/drawing/2014/main" id="{1A4243D8-E923-41E1-B82E-DF76F84BF8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295942"/>
            <a:ext cx="3456384" cy="179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80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30B6A-C744-4653-8DB1-BC6DC4A18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649195-27DD-4E53-B903-A9D5B621E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endParaRPr lang="ru-RU" dirty="0"/>
          </a:p>
          <a:p>
            <a:pPr marL="0" lvl="0" indent="0" algn="ctr">
              <a:buNone/>
            </a:pPr>
            <a:r>
              <a:rPr lang="ru-RU" dirty="0"/>
              <a:t>1.Какое тело называется цилиндром.</a:t>
            </a:r>
          </a:p>
          <a:p>
            <a:pPr marL="457200" lvl="1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AD775D-8428-4ABB-9308-B194D69682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679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5F790-1122-4CB6-8B2C-132A15FCD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3">
            <a:extLst>
              <a:ext uri="{FF2B5EF4-FFF2-40B4-BE49-F238E27FC236}">
                <a16:creationId xmlns:a16="http://schemas.microsoft.com/office/drawing/2014/main" id="{7882CF45-B463-4AB1-A6BC-4AA25AD14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5486"/>
            <a:ext cx="836327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306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FC7EB-FAA4-49AC-8627-145A5DC77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00.infourok.ru/images/doc/259/264252/img15.jpg">
            <a:extLst>
              <a:ext uri="{FF2B5EF4-FFF2-40B4-BE49-F238E27FC236}">
                <a16:creationId xmlns:a16="http://schemas.microsoft.com/office/drawing/2014/main" id="{02D94848-085B-47F9-8097-B71E41408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502"/>
            <a:ext cx="799288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614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7FF24-E882-4714-B887-70F8678BD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339502"/>
            <a:ext cx="6984776" cy="857250"/>
          </a:xfrm>
        </p:spPr>
        <p:txBody>
          <a:bodyPr/>
          <a:lstStyle/>
          <a:p>
            <a:r>
              <a:rPr lang="ru-RU" b="1" u="sng" dirty="0"/>
              <a:t> Самостоятельная работа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8">
                <a:extLst>
                  <a:ext uri="{FF2B5EF4-FFF2-40B4-BE49-F238E27FC236}">
                    <a16:creationId xmlns:a16="http://schemas.microsoft.com/office/drawing/2014/main" id="{3474BC7A-FAEF-42AE-BDC7-16326935751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355976" y="1250330"/>
                <a:ext cx="4464496" cy="3893170"/>
              </a:xfrm>
            </p:spPr>
            <p:txBody>
              <a:bodyPr>
                <a:normAutofit fontScale="400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5.</a:t>
                </a:r>
                <a:r>
                  <a:rPr lang="ru-RU" sz="3000" dirty="0"/>
                  <a:t>Буквой  обозначают:</a:t>
                </a:r>
              </a:p>
              <a:p>
                <a:pPr marL="0" indent="0">
                  <a:buNone/>
                </a:pPr>
                <a:r>
                  <a:rPr lang="ru-RU" sz="3000" dirty="0"/>
                  <a:t>а) площадь;</a:t>
                </a:r>
              </a:p>
              <a:p>
                <a:pPr marL="0" indent="0">
                  <a:buNone/>
                </a:pPr>
                <a:r>
                  <a:rPr lang="ru-RU" sz="3000" dirty="0"/>
                  <a:t>б) плотность;</a:t>
                </a:r>
              </a:p>
              <a:p>
                <a:pPr marL="0" indent="0">
                  <a:buNone/>
                </a:pPr>
                <a:r>
                  <a:rPr lang="ru-RU" sz="3000" dirty="0"/>
                  <a:t>в) температуру.</a:t>
                </a:r>
              </a:p>
              <a:p>
                <a:pPr marL="0" indent="0">
                  <a:buNone/>
                </a:pPr>
                <a:r>
                  <a:rPr lang="ru-RU" sz="3000" dirty="0"/>
                  <a:t> 6. Объем цилиндра вычисляется по формуле:</a:t>
                </a:r>
              </a:p>
              <a:p>
                <a:pPr marL="0" indent="0">
                  <a:buNone/>
                </a:pPr>
                <a:r>
                  <a:rPr lang="ru-RU" sz="3000" dirty="0"/>
                  <a:t> 7. Радиус цилиндра равен 2,5 см, высота – 4 см. Чему равен объём цилиндра.</a:t>
                </a:r>
              </a:p>
              <a:p>
                <a:pPr marL="0" indent="0">
                  <a:buNone/>
                </a:pPr>
                <a:r>
                  <a:rPr lang="ru-RU" sz="3000" dirty="0"/>
                  <a:t>а) V = 20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r>
                  <a:rPr lang="ru-RU" sz="3000" dirty="0"/>
                  <a:t>б) V = 16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r>
                  <a:rPr lang="ru-RU" sz="3000" dirty="0"/>
                  <a:t>в) V = 25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r>
                  <a:rPr lang="ru-RU" sz="3000" dirty="0"/>
                  <a:t>8.Объём цилиндра равен 8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b="0" i="1" dirty="0" smtClean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3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3000" dirty="0"/>
                  <a:t>, а радиус цилиндра равен его высоте. Найти высоту данного цилиндра.</a:t>
                </a:r>
              </a:p>
              <a:p>
                <a:pPr marL="0" indent="0">
                  <a:buNone/>
                </a:pPr>
                <a:r>
                  <a:rPr lang="ru-RU" sz="3000" dirty="0"/>
                  <a:t>а) h = 2см;</a:t>
                </a:r>
              </a:p>
              <a:p>
                <a:pPr marL="0" indent="0">
                  <a:buNone/>
                </a:pPr>
                <a:r>
                  <a:rPr lang="ru-RU" sz="3000" dirty="0"/>
                  <a:t>б) h = 3см;</a:t>
                </a:r>
              </a:p>
              <a:p>
                <a:pPr marL="0" indent="0">
                  <a:buNone/>
                </a:pPr>
                <a:r>
                  <a:rPr lang="ru-RU" sz="3000" dirty="0"/>
                  <a:t>в) h = 5см.</a:t>
                </a:r>
              </a:p>
              <a:p>
                <a:pPr marL="0" indent="0">
                  <a:buNone/>
                </a:pPr>
                <a:r>
                  <a:rPr lang="ru-RU" sz="3000" dirty="0"/>
                  <a:t>9. Объём цилиндра равен 24π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3000" dirty="0"/>
                  <a:t>. Радиус увеличили в 2 раза, высоту уменьшили в 2раза. Найдите объём получившегося цилиндра.</a:t>
                </a:r>
              </a:p>
              <a:p>
                <a:pPr marL="0" indent="0">
                  <a:buNone/>
                </a:pPr>
                <a:r>
                  <a:rPr lang="ru-RU" sz="3000" dirty="0"/>
                  <a:t>а) V = 12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r>
                  <a:rPr lang="ru-RU" sz="3000" dirty="0"/>
                  <a:t>б) V = 48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r>
                  <a:rPr lang="ru-RU" sz="3000" dirty="0"/>
                  <a:t>в) V = 24 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0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9" name="Объект 8">
                <a:extLst>
                  <a:ext uri="{FF2B5EF4-FFF2-40B4-BE49-F238E27FC236}">
                    <a16:creationId xmlns:a16="http://schemas.microsoft.com/office/drawing/2014/main" id="{3474BC7A-FAEF-42AE-BDC7-1632693575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55976" y="1250330"/>
                <a:ext cx="4464496" cy="3893170"/>
              </a:xfrm>
              <a:blipFill>
                <a:blip r:embed="rId2"/>
                <a:stretch>
                  <a:fillRect l="-137" t="-7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Объект 17">
            <a:extLst>
              <a:ext uri="{FF2B5EF4-FFF2-40B4-BE49-F238E27FC236}">
                <a16:creationId xmlns:a16="http://schemas.microsoft.com/office/drawing/2014/main" id="{7D2668F9-E053-45E3-9067-8E6E71A892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2200" dirty="0"/>
              <a:t>1. </a:t>
            </a:r>
            <a:r>
              <a:rPr lang="ru-RU" sz="3000" dirty="0"/>
              <a:t>Какая фигура является основанием цилиндра:</a:t>
            </a:r>
          </a:p>
          <a:p>
            <a:pPr marL="0" indent="0">
              <a:buNone/>
            </a:pPr>
            <a:r>
              <a:rPr lang="ru-RU" sz="3000" dirty="0"/>
              <a:t>а) окружность;</a:t>
            </a:r>
            <a:br>
              <a:rPr lang="ru-RU" sz="3000" dirty="0"/>
            </a:br>
            <a:r>
              <a:rPr lang="ru-RU" sz="3000" dirty="0"/>
              <a:t>б) круг;</a:t>
            </a:r>
            <a:br>
              <a:rPr lang="ru-RU" sz="3000" dirty="0"/>
            </a:br>
            <a:r>
              <a:rPr lang="ru-RU" sz="3000" dirty="0"/>
              <a:t>в) эллипс.</a:t>
            </a:r>
          </a:p>
          <a:p>
            <a:pPr marL="0" indent="0">
              <a:buNone/>
            </a:pPr>
            <a:r>
              <a:rPr lang="ru-RU" sz="3000" dirty="0"/>
              <a:t> 2. Укажите на рисунке образующую цилиндра: </a:t>
            </a:r>
          </a:p>
          <a:p>
            <a:pPr marL="0" indent="0">
              <a:buNone/>
            </a:pPr>
            <a:r>
              <a:rPr lang="ru-RU" sz="3000" dirty="0"/>
              <a:t>а) О</a:t>
            </a:r>
            <a:r>
              <a:rPr lang="ru-RU" sz="3000" baseline="-25000" dirty="0"/>
              <a:t>1</a:t>
            </a:r>
            <a:r>
              <a:rPr lang="ru-RU" sz="3000" dirty="0"/>
              <a:t>О</a:t>
            </a:r>
            <a:r>
              <a:rPr lang="ru-RU" sz="3000" baseline="-25000" dirty="0"/>
              <a:t>2</a:t>
            </a:r>
            <a:r>
              <a:rPr lang="ru-RU" sz="3000" dirty="0"/>
              <a:t>;</a:t>
            </a:r>
            <a:br>
              <a:rPr lang="ru-RU" sz="3000" dirty="0"/>
            </a:br>
            <a:r>
              <a:rPr lang="ru-RU" sz="3000" dirty="0"/>
              <a:t>б) А</a:t>
            </a:r>
            <a:r>
              <a:rPr lang="ru-RU" sz="3000" baseline="-25000" dirty="0"/>
              <a:t>2</a:t>
            </a:r>
            <a:r>
              <a:rPr lang="ru-RU" sz="3000" dirty="0"/>
              <a:t>А</a:t>
            </a:r>
            <a:r>
              <a:rPr lang="ru-RU" sz="3000" baseline="-25000" dirty="0"/>
              <a:t>3</a:t>
            </a:r>
            <a:r>
              <a:rPr lang="ru-RU" sz="3000" dirty="0"/>
              <a:t>;</a:t>
            </a:r>
            <a:br>
              <a:rPr lang="ru-RU" sz="3000" dirty="0"/>
            </a:br>
            <a:r>
              <a:rPr lang="ru-RU" sz="3000" dirty="0"/>
              <a:t>в) А</a:t>
            </a:r>
            <a:r>
              <a:rPr lang="ru-RU" sz="3000" baseline="-25000" dirty="0"/>
              <a:t>1</a:t>
            </a:r>
            <a:r>
              <a:rPr lang="ru-RU" sz="3000" dirty="0"/>
              <a:t>А</a:t>
            </a:r>
            <a:r>
              <a:rPr lang="ru-RU" sz="3000" baseline="-25000" dirty="0"/>
              <a:t>2</a:t>
            </a:r>
            <a:r>
              <a:rPr lang="ru-RU" sz="3000" dirty="0"/>
              <a:t>.</a:t>
            </a:r>
          </a:p>
          <a:p>
            <a:pPr marL="0" indent="0">
              <a:buNone/>
            </a:pPr>
            <a:r>
              <a:rPr lang="ru-RU" sz="3000" dirty="0"/>
              <a:t> 3. Какая фигура является осью цилиндра?</a:t>
            </a:r>
          </a:p>
          <a:p>
            <a:pPr marL="0" indent="0">
              <a:buNone/>
            </a:pPr>
            <a:r>
              <a:rPr lang="ru-RU" sz="3000" dirty="0"/>
              <a:t>а) прямая О</a:t>
            </a:r>
            <a:r>
              <a:rPr lang="ru-RU" sz="3000" baseline="-25000" dirty="0"/>
              <a:t>1</a:t>
            </a:r>
            <a:r>
              <a:rPr lang="ru-RU" sz="3000" dirty="0"/>
              <a:t>О</a:t>
            </a:r>
            <a:r>
              <a:rPr lang="ru-RU" sz="3000" baseline="-25000" dirty="0"/>
              <a:t>2</a:t>
            </a:r>
            <a:r>
              <a:rPr lang="ru-RU" sz="3000" dirty="0"/>
              <a:t>;</a:t>
            </a:r>
            <a:br>
              <a:rPr lang="ru-RU" sz="3000" dirty="0"/>
            </a:br>
            <a:r>
              <a:rPr lang="ru-RU" sz="3000" dirty="0"/>
              <a:t>б) отрезок О</a:t>
            </a:r>
            <a:r>
              <a:rPr lang="ru-RU" sz="3000" baseline="-25000" dirty="0"/>
              <a:t>1</a:t>
            </a:r>
            <a:r>
              <a:rPr lang="ru-RU" sz="3000" dirty="0"/>
              <a:t>О</a:t>
            </a:r>
            <a:r>
              <a:rPr lang="ru-RU" sz="3000" baseline="-25000" dirty="0"/>
              <a:t>2</a:t>
            </a:r>
            <a:r>
              <a:rPr lang="ru-RU" sz="3000" dirty="0"/>
              <a:t>;</a:t>
            </a:r>
            <a:br>
              <a:rPr lang="ru-RU" sz="3000" dirty="0"/>
            </a:br>
            <a:r>
              <a:rPr lang="ru-RU" sz="3000" dirty="0"/>
              <a:t>в) отрезок А</a:t>
            </a:r>
            <a:r>
              <a:rPr lang="ru-RU" sz="3000" baseline="-25000" dirty="0"/>
              <a:t>1</a:t>
            </a:r>
            <a:r>
              <a:rPr lang="ru-RU" sz="3000" dirty="0"/>
              <a:t>А</a:t>
            </a:r>
            <a:r>
              <a:rPr lang="ru-RU" sz="3000" baseline="-25000" dirty="0"/>
              <a:t>2</a:t>
            </a:r>
            <a:r>
              <a:rPr lang="ru-RU" sz="3000" dirty="0"/>
              <a:t>.</a:t>
            </a:r>
          </a:p>
          <a:p>
            <a:pPr marL="0" indent="0">
              <a:buNone/>
            </a:pPr>
            <a:r>
              <a:rPr lang="ru-RU" sz="3000" dirty="0"/>
              <a:t>4. Масса тела вычисляется по формуле:</a:t>
            </a:r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1" name="Рисунок 30" descr="hello_html_m6a750c23.png">
            <a:extLst>
              <a:ext uri="{FF2B5EF4-FFF2-40B4-BE49-F238E27FC236}">
                <a16:creationId xmlns:a16="http://schemas.microsoft.com/office/drawing/2014/main" id="{F1829595-AD32-4336-9512-99F7F965781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20479"/>
            <a:ext cx="8286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hello_html_408d6654.jpg">
            <a:extLst>
              <a:ext uri="{FF2B5EF4-FFF2-40B4-BE49-F238E27FC236}">
                <a16:creationId xmlns:a16="http://schemas.microsoft.com/office/drawing/2014/main" id="{E9961FEA-C089-44AC-B36D-9E587F241AD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11710"/>
            <a:ext cx="1080120" cy="1512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0556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8DD6B-5382-478C-9589-87A5BCE1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себя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B3D610E1-B208-49BF-8C5A-A66F5BC13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1600" y="1298972"/>
            <a:ext cx="2520280" cy="2545556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ru-RU" dirty="0"/>
              <a:t> </a:t>
            </a:r>
            <a:r>
              <a:rPr lang="ru-RU" sz="3300" dirty="0"/>
              <a:t>1-  б;</a:t>
            </a:r>
          </a:p>
          <a:p>
            <a:pPr marL="0" lvl="0" indent="0">
              <a:buNone/>
            </a:pPr>
            <a:r>
              <a:rPr lang="ru-RU" sz="3300" dirty="0"/>
              <a:t>  2- б</a:t>
            </a:r>
          </a:p>
          <a:p>
            <a:pPr marL="0" lvl="0" indent="0">
              <a:buNone/>
            </a:pPr>
            <a:r>
              <a:rPr lang="ru-RU" sz="3300" dirty="0"/>
              <a:t>  3- а;</a:t>
            </a:r>
          </a:p>
          <a:p>
            <a:pPr marL="0" lvl="0" indent="0">
              <a:buNone/>
            </a:pPr>
            <a:r>
              <a:rPr lang="ru-RU" sz="3300" dirty="0"/>
              <a:t>  4- а;</a:t>
            </a:r>
          </a:p>
          <a:p>
            <a:pPr marL="0" lvl="0" indent="0">
              <a:buNone/>
            </a:pPr>
            <a:r>
              <a:rPr lang="ru-RU" sz="3300" dirty="0"/>
              <a:t>  5-  б;</a:t>
            </a:r>
          </a:p>
          <a:p>
            <a:pPr marL="0" lvl="0" indent="0">
              <a:buNone/>
            </a:pPr>
            <a:r>
              <a:rPr lang="ru-RU" sz="3300" dirty="0"/>
              <a:t>  6-  а, в;</a:t>
            </a:r>
          </a:p>
          <a:p>
            <a:pPr marL="0" lvl="0" indent="0">
              <a:buNone/>
            </a:pPr>
            <a:r>
              <a:rPr lang="ru-RU" sz="3300" dirty="0"/>
              <a:t>   7-  в;</a:t>
            </a:r>
          </a:p>
          <a:p>
            <a:pPr marL="0" lvl="0" indent="0">
              <a:buNone/>
            </a:pPr>
            <a:r>
              <a:rPr lang="ru-RU" sz="3300" dirty="0"/>
              <a:t>   8-  а;</a:t>
            </a:r>
          </a:p>
          <a:p>
            <a:pPr marL="0" lvl="0" indent="0">
              <a:buNone/>
            </a:pPr>
            <a:r>
              <a:rPr lang="ru-RU" sz="3300" dirty="0"/>
              <a:t>   9-  б.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EAED90C0-7CC9-4679-A51B-E23376079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23928" y="1353663"/>
            <a:ext cx="4104456" cy="3220829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ru-RU"/>
              <a:t>   </a:t>
            </a:r>
            <a:r>
              <a:rPr lang="ru-RU" sz="3300"/>
              <a:t> Критерий </a:t>
            </a:r>
            <a:r>
              <a:rPr lang="ru-RU" sz="3300" dirty="0"/>
              <a:t>для самооценки </a:t>
            </a:r>
            <a:r>
              <a:rPr lang="ru-RU" sz="3300"/>
              <a:t>своих знаний:</a:t>
            </a:r>
            <a:endParaRPr lang="ru-RU" sz="3300" dirty="0"/>
          </a:p>
          <a:p>
            <a:pPr marL="0" lvl="0" indent="0">
              <a:buNone/>
            </a:pPr>
            <a:endParaRPr lang="ru-RU" sz="3300" dirty="0"/>
          </a:p>
          <a:p>
            <a:pPr marL="0" lvl="0" indent="0">
              <a:buNone/>
            </a:pPr>
            <a:r>
              <a:rPr lang="ru-RU" sz="3300" b="1" dirty="0"/>
              <a:t>«5»           </a:t>
            </a:r>
            <a:r>
              <a:rPr lang="ru-RU" sz="3300" dirty="0"/>
              <a:t>8-9 правильных ответ</a:t>
            </a:r>
          </a:p>
          <a:p>
            <a:pPr marL="0" lvl="0" indent="0">
              <a:buNone/>
            </a:pPr>
            <a:r>
              <a:rPr lang="ru-RU" sz="3300" b="1" dirty="0"/>
              <a:t>«4»           </a:t>
            </a:r>
            <a:r>
              <a:rPr lang="ru-RU" sz="3300" dirty="0"/>
              <a:t>6-7правильных ответов.</a:t>
            </a:r>
          </a:p>
          <a:p>
            <a:pPr marL="0" lvl="0" indent="0">
              <a:buNone/>
            </a:pPr>
            <a:r>
              <a:rPr lang="ru-RU" sz="3300" b="1" dirty="0"/>
              <a:t>«3»           </a:t>
            </a:r>
            <a:r>
              <a:rPr lang="ru-RU" sz="3300" dirty="0"/>
              <a:t>4-5правильных ответов.</a:t>
            </a:r>
          </a:p>
          <a:p>
            <a:pPr marL="0" lvl="0" indent="0">
              <a:buNone/>
            </a:pPr>
            <a:endParaRPr lang="ru-RU" sz="3300" dirty="0"/>
          </a:p>
          <a:p>
            <a:pPr marL="0" lvl="0" indent="0">
              <a:buNone/>
            </a:pPr>
            <a:r>
              <a:rPr lang="ru-RU" sz="3300" dirty="0"/>
              <a:t>Поставьте оценку подпишите работы и сдайте.</a:t>
            </a: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559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75BD2F3-B2CB-4C03-9BC0-9565463B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быстрее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350B187-D6EF-4FE8-A4C3-01F25255E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1960" y="1347614"/>
            <a:ext cx="4392488" cy="3220829"/>
          </a:xfrm>
        </p:spPr>
        <p:txBody>
          <a:bodyPr/>
          <a:lstStyle/>
          <a:p>
            <a:r>
              <a:rPr lang="ru-RU" dirty="0"/>
              <a:t>Одна цилиндрическая кружка вдвое выше второй, зато вторая в полтора раза шире. Найдите отношение объема второй кружки к объему первой.</a:t>
            </a:r>
            <a:r>
              <a:rPr lang="ru-RU" b="1" dirty="0"/>
              <a:t>  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class.rambler.ru/qa-service/production/uploads/images/image/000/057/935/b710d449c2.jpeg">
            <a:extLst>
              <a:ext uri="{FF2B5EF4-FFF2-40B4-BE49-F238E27FC236}">
                <a16:creationId xmlns:a16="http://schemas.microsoft.com/office/drawing/2014/main" id="{7676CBC2-8F80-4FD1-9945-15646218B78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23" y="1758036"/>
            <a:ext cx="2905530" cy="172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24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5BFEF-618F-44DD-B4DB-52526EC9E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вернее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F8B51F-F53E-4BD9-9D7E-C19B2C076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3094" y="1367144"/>
            <a:ext cx="4397378" cy="322082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цилиндрический сосуд налили 6 куб. см воды. В воду полностью погрузили деталь. При этом уровень жидкости в сосуде увеличился в 1,5 раза. Найдите объём детали. Ответ выразите в куб. см. </a:t>
            </a:r>
          </a:p>
          <a:p>
            <a:endParaRPr lang="ru-RU" dirty="0"/>
          </a:p>
        </p:txBody>
      </p:sp>
      <p:pic>
        <p:nvPicPr>
          <p:cNvPr id="2060" name="Picture 12" descr="https://belmathematics.by/images/teorija/cilindr.jpg">
            <a:extLst>
              <a:ext uri="{FF2B5EF4-FFF2-40B4-BE49-F238E27FC236}">
                <a16:creationId xmlns:a16="http://schemas.microsoft.com/office/drawing/2014/main" id="{F4568115-9DFD-4BD1-BEB5-B21CA829694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4" y="1299369"/>
            <a:ext cx="1872208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>
            <a:extLst>
              <a:ext uri="{FF2B5EF4-FFF2-40B4-BE49-F238E27FC236}">
                <a16:creationId xmlns:a16="http://schemas.microsoft.com/office/drawing/2014/main" id="{1D688EFC-9DE9-4704-AC1B-506807D26457}"/>
              </a:ext>
            </a:extLst>
          </p:cNvPr>
          <p:cNvSpPr/>
          <p:nvPr/>
        </p:nvSpPr>
        <p:spPr>
          <a:xfrm>
            <a:off x="611560" y="2977558"/>
            <a:ext cx="1512168" cy="314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12" descr="https://belmathematics.by/images/teorija/cilindr.jpg">
            <a:extLst>
              <a:ext uri="{FF2B5EF4-FFF2-40B4-BE49-F238E27FC236}">
                <a16:creationId xmlns:a16="http://schemas.microsoft.com/office/drawing/2014/main" id="{5C863DA0-9551-4144-9B66-4AE3C8062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303" y="1299369"/>
            <a:ext cx="1872208" cy="258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id="{393DEB57-56F3-4C3C-AF84-0BFF814AC144}"/>
              </a:ext>
            </a:extLst>
          </p:cNvPr>
          <p:cNvSpPr/>
          <p:nvPr/>
        </p:nvSpPr>
        <p:spPr>
          <a:xfrm>
            <a:off x="2555776" y="2643758"/>
            <a:ext cx="1512168" cy="33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>
            <a:extLst>
              <a:ext uri="{FF2B5EF4-FFF2-40B4-BE49-F238E27FC236}">
                <a16:creationId xmlns:a16="http://schemas.microsoft.com/office/drawing/2014/main" id="{43D17FD7-032E-44DA-9A8A-5D056B88A8F8}"/>
              </a:ext>
            </a:extLst>
          </p:cNvPr>
          <p:cNvSpPr/>
          <p:nvPr/>
        </p:nvSpPr>
        <p:spPr>
          <a:xfrm>
            <a:off x="3059832" y="2977558"/>
            <a:ext cx="504056" cy="45828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8678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DC3D06F-3E89-4D1B-B9EE-36ADE73CC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урока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619EFD0-62F3-4FBC-A506-7F87063B9B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  -Чем занимались на уроке?</a:t>
            </a:r>
          </a:p>
          <a:p>
            <a:pPr marL="0" indent="0">
              <a:buNone/>
            </a:pPr>
            <a:r>
              <a:rPr lang="ru-RU" dirty="0"/>
              <a:t> -Что нового вы сегодня узнали?</a:t>
            </a:r>
          </a:p>
          <a:p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9701E35-5A81-47F0-B5C4-4769B27AE7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  Д/З: </a:t>
            </a:r>
          </a:p>
          <a:p>
            <a:pPr marL="0" indent="0">
              <a:buNone/>
            </a:pPr>
            <a:r>
              <a:rPr lang="ru-RU" dirty="0"/>
              <a:t> №   667; 669</a:t>
            </a:r>
          </a:p>
        </p:txBody>
      </p:sp>
    </p:spTree>
    <p:extLst>
      <p:ext uri="{BB962C8B-B14F-4D97-AF65-F5344CB8AC3E}">
        <p14:creationId xmlns:p14="http://schemas.microsoft.com/office/powerpoint/2010/main" val="8282763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Использованные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/>
              <a:t>Картинка с весами/ </a:t>
            </a:r>
            <a:r>
              <a:rPr lang="ru-RU" sz="1200" u="sng" dirty="0">
                <a:hlinkClick r:id="rId2"/>
              </a:rPr>
              <a:t>https://i.pinimg.com/236x/3c/96/ed/3c96ed72bdd42ff66807e9d6589bc074--algebra-equations-maths-algebra.jpg</a:t>
            </a:r>
            <a:endParaRPr lang="ru-RU" sz="1200" u="sng" dirty="0"/>
          </a:p>
          <a:p>
            <a:r>
              <a:rPr lang="ru-RU" sz="1200" dirty="0"/>
              <a:t>Картинка с геометрическими телами/ </a:t>
            </a:r>
            <a:r>
              <a:rPr lang="ru-RU" sz="1200" u="sng" dirty="0">
                <a:hlinkClick r:id="rId3"/>
              </a:rPr>
              <a:t>https://iconizer.net/files/Real_Vista_2/orig/objects.png</a:t>
            </a:r>
            <a:endParaRPr lang="ru-RU" sz="1200" dirty="0"/>
          </a:p>
          <a:p>
            <a:r>
              <a:rPr lang="ru-RU" sz="1200" dirty="0"/>
              <a:t>Надпись/ </a:t>
            </a:r>
            <a:r>
              <a:rPr lang="ru-RU" sz="1200" u="sng" dirty="0">
                <a:hlinkClick r:id="rId4"/>
              </a:rPr>
              <a:t>http://gymnazia-svetoch.ru/uploads/images/vcosch/thumbnail/0001-001-Matematika-c850x0.jpg</a:t>
            </a:r>
            <a:endParaRPr lang="ru-RU" sz="1200" dirty="0"/>
          </a:p>
          <a:p>
            <a:r>
              <a:rPr lang="ru-RU" sz="1400" dirty="0"/>
              <a:t>Шаблон  презентации подготовила учитель  математики   МОУ «СОШ» п. </a:t>
            </a:r>
            <a:r>
              <a:rPr lang="ru-RU" sz="1400" dirty="0" err="1"/>
              <a:t>Аджером</a:t>
            </a:r>
            <a:r>
              <a:rPr lang="ru-RU" sz="1400" dirty="0"/>
              <a:t>   </a:t>
            </a:r>
            <a:r>
              <a:rPr lang="ru-RU" sz="1400" dirty="0" err="1"/>
              <a:t>Корткеросского</a:t>
            </a:r>
            <a:r>
              <a:rPr lang="ru-RU" sz="1400" dirty="0"/>
              <a:t>  района Республики Коми    </a:t>
            </a:r>
            <a:r>
              <a:rPr lang="ru-RU" sz="1400" b="1" dirty="0" err="1"/>
              <a:t>Мишарина</a:t>
            </a:r>
            <a:r>
              <a:rPr lang="ru-RU" sz="1400" b="1" dirty="0"/>
              <a:t> Альбина  Геннадьевна.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070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DE95D-EC03-4BBC-8F80-CEE2FC318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44C23-3345-4DC5-AFED-4A509BD3E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 </a:t>
            </a:r>
          </a:p>
          <a:p>
            <a:pPr marL="0" lvl="0" indent="0">
              <a:buNone/>
            </a:pPr>
            <a:r>
              <a:rPr lang="ru-RU" dirty="0"/>
              <a:t>2.Почему цилиндр называется еще телом вращения.</a:t>
            </a:r>
          </a:p>
          <a:p>
            <a:pPr marL="0" lv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9F71C8-3F0E-44A8-8967-627AA6ADB9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7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140322-D767-47B4-AD27-FDB51E4CE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F0C48A-61BD-428C-9CBC-3356D0B72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3.Что называется осью цилиндра?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128A37-2997-4A07-BDEC-FD3FE16AFA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0433C-944B-4669-B3A5-0576CAAD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331F63-4640-45A6-8618-1403FE232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 </a:t>
            </a:r>
          </a:p>
          <a:p>
            <a:pPr marL="0" lvl="0" indent="0">
              <a:buNone/>
            </a:pPr>
            <a:r>
              <a:rPr lang="ru-RU" dirty="0"/>
              <a:t>4.Что называется высотой цилиндра?</a:t>
            </a:r>
          </a:p>
          <a:p>
            <a:pPr marL="0" lv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13515C-6625-4973-94EB-BFC22FAFA1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2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6F2D3-E015-408C-AE77-A8B32EE33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A6D9FD8-E7D7-4068-BFC1-DE007D0FD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 </a:t>
            </a:r>
          </a:p>
          <a:p>
            <a:pPr marL="0" lvl="0" indent="0">
              <a:buNone/>
            </a:pPr>
            <a:r>
              <a:rPr lang="ru-RU" dirty="0"/>
              <a:t>5.Что является развёрткой боковой поверхности цилиндра?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8A9179-5E84-4103-864F-FAC218B4F8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96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CBF19-2209-4EF3-9863-34250857E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4EEC2C-8732-4289-A53E-2B8D02968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6.Что является основаниями цилиндра?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31DF98-8354-4809-ACCF-43D8D31879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69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5D057D-12E4-472E-9CCE-F4C2211C7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49EDC3-7E71-4A25-8870-9607852DD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7.Что является осевым сечением цилиндра?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1216AA-F30B-4067-95D9-70BDCC584C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3044850"/>
            <a:ext cx="1512168" cy="14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437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643</Words>
  <Application>Microsoft Office PowerPoint</Application>
  <PresentationFormat>Экран (16:9)</PresentationFormat>
  <Paragraphs>179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</vt:lpstr>
      <vt:lpstr>Cambria Math</vt:lpstr>
      <vt:lpstr>Тема Office</vt:lpstr>
      <vt:lpstr>Объём цилиндра </vt:lpstr>
      <vt:lpstr>Презентация PowerPoint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Ответьте на вопросы</vt:lpstr>
      <vt:lpstr>Решить задачу</vt:lpstr>
      <vt:lpstr>Решить задачу</vt:lpstr>
      <vt:lpstr>Решить задачу</vt:lpstr>
      <vt:lpstr>Решить задачу</vt:lpstr>
      <vt:lpstr>Работа в парах  </vt:lpstr>
      <vt:lpstr>Решение задачи</vt:lpstr>
      <vt:lpstr>Работа в парах</vt:lpstr>
      <vt:lpstr>Решение задачи</vt:lpstr>
      <vt:lpstr> Работа в парах</vt:lpstr>
      <vt:lpstr>Решение задачи</vt:lpstr>
      <vt:lpstr>Работа в парах</vt:lpstr>
      <vt:lpstr>Решение задачи</vt:lpstr>
      <vt:lpstr>Решить задачу</vt:lpstr>
      <vt:lpstr> Решение задачи </vt:lpstr>
      <vt:lpstr>Работа в группах</vt:lpstr>
      <vt:lpstr>Решение задачи</vt:lpstr>
      <vt:lpstr>Цилиндры в жизни</vt:lpstr>
      <vt:lpstr>Презентация PowerPoint</vt:lpstr>
      <vt:lpstr>Презентация PowerPoint</vt:lpstr>
      <vt:lpstr> Самостоятельная работа </vt:lpstr>
      <vt:lpstr>Проверь себя</vt:lpstr>
      <vt:lpstr>Кто быстрее</vt:lpstr>
      <vt:lpstr>Кто вернее</vt:lpstr>
      <vt:lpstr>Итог урока</vt:lpstr>
      <vt:lpstr>Использованные ресурсы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3</cp:lastModifiedBy>
  <cp:revision>70</cp:revision>
  <dcterms:created xsi:type="dcterms:W3CDTF">2019-08-11T14:18:25Z</dcterms:created>
  <dcterms:modified xsi:type="dcterms:W3CDTF">2020-11-04T14:47:19Z</dcterms:modified>
</cp:coreProperties>
</file>