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08" r:id="rId3"/>
    <p:sldId id="300" r:id="rId4"/>
    <p:sldId id="305" r:id="rId5"/>
    <p:sldId id="312" r:id="rId6"/>
    <p:sldId id="307" r:id="rId7"/>
    <p:sldId id="306" r:id="rId8"/>
    <p:sldId id="302" r:id="rId9"/>
    <p:sldId id="325" r:id="rId10"/>
    <p:sldId id="310" r:id="rId11"/>
    <p:sldId id="311" r:id="rId12"/>
    <p:sldId id="272" r:id="rId13"/>
    <p:sldId id="323" r:id="rId14"/>
    <p:sldId id="315" r:id="rId15"/>
    <p:sldId id="326" r:id="rId16"/>
    <p:sldId id="313" r:id="rId17"/>
    <p:sldId id="318" r:id="rId18"/>
    <p:sldId id="327" r:id="rId19"/>
    <p:sldId id="319" r:id="rId20"/>
    <p:sldId id="320" r:id="rId21"/>
    <p:sldId id="321" r:id="rId22"/>
    <p:sldId id="322" r:id="rId23"/>
    <p:sldId id="324" r:id="rId24"/>
    <p:sldId id="283" r:id="rId25"/>
    <p:sldId id="284" r:id="rId26"/>
    <p:sldId id="281" r:id="rId27"/>
    <p:sldId id="285" r:id="rId28"/>
    <p:sldId id="286" r:id="rId29"/>
    <p:sldId id="287" r:id="rId30"/>
    <p:sldId id="288" r:id="rId31"/>
    <p:sldId id="277" r:id="rId32"/>
    <p:sldId id="32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103" d="100"/>
          <a:sy n="103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291A70-9751-482F-8799-5AB031746B82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DA1362-CCF1-4082-A2A9-6B1E22555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291A70-9751-482F-8799-5AB031746B82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DA1362-CCF1-4082-A2A9-6B1E22555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291A70-9751-482F-8799-5AB031746B82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DA1362-CCF1-4082-A2A9-6B1E22555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291A70-9751-482F-8799-5AB031746B82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DA1362-CCF1-4082-A2A9-6B1E22555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291A70-9751-482F-8799-5AB031746B82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DA1362-CCF1-4082-A2A9-6B1E22555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291A70-9751-482F-8799-5AB031746B82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DA1362-CCF1-4082-A2A9-6B1E22555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291A70-9751-482F-8799-5AB031746B82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DA1362-CCF1-4082-A2A9-6B1E22555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291A70-9751-482F-8799-5AB031746B82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DA1362-CCF1-4082-A2A9-6B1E22555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291A70-9751-482F-8799-5AB031746B82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DA1362-CCF1-4082-A2A9-6B1E22555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291A70-9751-482F-8799-5AB031746B82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DA1362-CCF1-4082-A2A9-6B1E22555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291A70-9751-482F-8799-5AB031746B82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DA1362-CCF1-4082-A2A9-6B1E225554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8291A70-9751-482F-8799-5AB031746B82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CDA1362-CCF1-4082-A2A9-6B1E22555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4509120"/>
            <a:ext cx="3240360" cy="1224136"/>
          </a:xfrm>
        </p:spPr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pPr algn="r"/>
            <a:r>
              <a:rPr lang="ru-RU" sz="2400" dirty="0" err="1" smtClean="0"/>
              <a:t>Нигматуллина</a:t>
            </a:r>
            <a:r>
              <a:rPr lang="ru-RU" sz="2400" dirty="0" smtClean="0"/>
              <a:t> И.Р.,</a:t>
            </a:r>
          </a:p>
          <a:p>
            <a:pPr algn="r"/>
            <a:r>
              <a:rPr lang="ru-RU" sz="2400" dirty="0" smtClean="0"/>
              <a:t>учитель математики</a:t>
            </a:r>
          </a:p>
          <a:p>
            <a:pPr algn="r"/>
            <a:r>
              <a:rPr lang="ru-RU" sz="2400" dirty="0" smtClean="0"/>
              <a:t>ГБОУ СЛИ № 2</a:t>
            </a:r>
            <a:endParaRPr lang="ru-RU" sz="24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022335"/>
              </p:ext>
            </p:extLst>
          </p:nvPr>
        </p:nvGraphicFramePr>
        <p:xfrm>
          <a:off x="785786" y="571480"/>
          <a:ext cx="7602638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02638"/>
              </a:tblGrid>
              <a:tr h="2785512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Формирование функциональной математической грамотности на уроках математики  </a:t>
                      </a:r>
                    </a:p>
                    <a:p>
                      <a:pPr algn="ctr"/>
                      <a:r>
                        <a:rPr lang="ru-RU" sz="4000" dirty="0" smtClean="0"/>
                        <a:t>в 7-9 классах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2490" t="23044" r="15683" b="72446"/>
          <a:stretch>
            <a:fillRect/>
          </a:stretch>
        </p:blipFill>
        <p:spPr bwMode="auto">
          <a:xfrm>
            <a:off x="428596" y="500042"/>
            <a:ext cx="81439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1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 l="20715" t="30936" r="11841" b="10663"/>
          <a:stretch>
            <a:fillRect/>
          </a:stretch>
        </p:blipFill>
        <p:spPr bwMode="auto">
          <a:xfrm>
            <a:off x="0" y="1214438"/>
            <a:ext cx="789305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957100">
            <a:off x="496752" y="5335236"/>
            <a:ext cx="7953841" cy="61252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IMG_81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643051"/>
            <a:ext cx="2405115" cy="3286148"/>
          </a:xfrm>
        </p:spPr>
      </p:pic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/>
          <a:srcRect l="22822" t="22168" r="19417" b="71632"/>
          <a:stretch>
            <a:fillRect/>
          </a:stretch>
        </p:blipFill>
        <p:spPr bwMode="auto">
          <a:xfrm>
            <a:off x="500034" y="357166"/>
            <a:ext cx="828680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 l="26116" t="26562" r="44235" b="17773"/>
          <a:stretch>
            <a:fillRect/>
          </a:stretch>
        </p:blipFill>
        <p:spPr bwMode="auto">
          <a:xfrm>
            <a:off x="4071934" y="1571612"/>
            <a:ext cx="317532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3378" t="29225" r="42900" b="22358"/>
          <a:stretch>
            <a:fillRect/>
          </a:stretch>
        </p:blipFill>
        <p:spPr bwMode="auto">
          <a:xfrm>
            <a:off x="714348" y="642918"/>
            <a:ext cx="779420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285728"/>
          <a:ext cx="778674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8674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Задания, направленные    на    умение       структурировать   данные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 l="26116" t="22168" r="13763" b="11914"/>
          <a:stretch>
            <a:fillRect/>
          </a:stretch>
        </p:blipFill>
        <p:spPr bwMode="auto">
          <a:xfrm>
            <a:off x="357158" y="500042"/>
            <a:ext cx="8632885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Формирование математической грамотности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034" y="1285860"/>
          <a:ext cx="7858180" cy="4076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  <a:gridCol w="7143800"/>
              </a:tblGrid>
              <a:tr h="6016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Типы</a:t>
                      </a:r>
                      <a:r>
                        <a:rPr lang="ru-RU" sz="2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задач и упражнений</a:t>
                      </a:r>
                      <a:endParaRPr lang="ru-RU" sz="2800" dirty="0"/>
                    </a:p>
                  </a:txBody>
                  <a:tcPr/>
                </a:tc>
              </a:tr>
              <a:tr h="2827368"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9 класс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разработать модель реальной ситуации, демонстрировать умения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работы с информационными кейсами в группах;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составить аргументированное высказывание по содержанию задачи;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составить сопутствующие задания, которые приведут к решению задачи;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использовать информацию, которая содержится в тексте научного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стиля, определить основную мысль текста, данные, необходимые для решения  задачи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4265" t="19888" r="14503" b="13819"/>
          <a:stretch>
            <a:fillRect/>
          </a:stretch>
        </p:blipFill>
        <p:spPr bwMode="auto">
          <a:xfrm>
            <a:off x="1071538" y="1142984"/>
            <a:ext cx="551603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357166"/>
          <a:ext cx="685804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Кейс. Учебный раздел «Арифметическая прогрессия . Сумма </a:t>
                      </a:r>
                      <a:r>
                        <a:rPr lang="ru-RU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первых членов арифметической прогрессии» (9 класс) 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25293" t="28027" r="26940" b="48535"/>
          <a:stretch>
            <a:fillRect/>
          </a:stretch>
        </p:blipFill>
        <p:spPr bwMode="auto">
          <a:xfrm>
            <a:off x="1285852" y="4429132"/>
            <a:ext cx="414340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 l="26116" t="38281" r="19528" b="48535"/>
          <a:stretch>
            <a:fillRect/>
          </a:stretch>
        </p:blipFill>
        <p:spPr bwMode="auto">
          <a:xfrm>
            <a:off x="1357290" y="5357826"/>
            <a:ext cx="47149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9828" t="27780" r="11841" b="10663"/>
          <a:stretch>
            <a:fillRect/>
          </a:stretch>
        </p:blipFill>
        <p:spPr bwMode="auto">
          <a:xfrm>
            <a:off x="571472" y="714356"/>
            <a:ext cx="828680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4503" t="18309" r="38718" b="18825"/>
          <a:stretch>
            <a:fillRect/>
          </a:stretch>
        </p:blipFill>
        <p:spPr bwMode="auto">
          <a:xfrm>
            <a:off x="1428728" y="1357298"/>
            <a:ext cx="642942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500042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Кластер –  способ графического представления текстовой информации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927" t="23044" r="19827" b="9084"/>
          <a:stretch>
            <a:fillRect/>
          </a:stretch>
        </p:blipFill>
        <p:spPr bwMode="auto">
          <a:xfrm>
            <a:off x="642910" y="500042"/>
            <a:ext cx="7994411" cy="572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715" t="23044" r="12728" b="15398"/>
          <a:stretch>
            <a:fillRect/>
          </a:stretch>
        </p:blipFill>
        <p:spPr bwMode="auto">
          <a:xfrm>
            <a:off x="500034" y="500042"/>
            <a:ext cx="864396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1412775"/>
            <a:ext cx="2880320" cy="288033"/>
          </a:xfrm>
        </p:spPr>
        <p:txBody>
          <a:bodyPr>
            <a:noAutofit/>
          </a:bodyPr>
          <a:lstStyle/>
          <a:p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7416824" cy="3960440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Вычисление процентов</a:t>
            </a:r>
          </a:p>
          <a:p>
            <a:r>
              <a:rPr lang="ru-RU" sz="2400" dirty="0" smtClean="0"/>
              <a:t>Текстовые задачи</a:t>
            </a:r>
          </a:p>
          <a:p>
            <a:r>
              <a:rPr lang="ru-RU" sz="2400" dirty="0" smtClean="0"/>
              <a:t>Измерение реальных размеров предмета, помещения</a:t>
            </a:r>
          </a:p>
          <a:p>
            <a:r>
              <a:rPr lang="ru-RU" sz="2400" dirty="0" smtClean="0"/>
              <a:t> Вычисление периметра, площади</a:t>
            </a:r>
          </a:p>
          <a:p>
            <a:r>
              <a:rPr lang="ru-RU" sz="2400" dirty="0" smtClean="0"/>
              <a:t>Построение и «чтение» графика функции</a:t>
            </a:r>
          </a:p>
          <a:p>
            <a:r>
              <a:rPr lang="ru-RU" sz="2400" dirty="0" smtClean="0"/>
              <a:t>Масштаб и установление реальных расстояний</a:t>
            </a:r>
          </a:p>
          <a:p>
            <a:r>
              <a:rPr lang="ru-RU" sz="2400" dirty="0" smtClean="0"/>
              <a:t>Вероятность, статистика</a:t>
            </a:r>
          </a:p>
          <a:p>
            <a:r>
              <a:rPr lang="ru-RU" sz="2400" dirty="0" smtClean="0"/>
              <a:t>Комбинаторика</a:t>
            </a:r>
          </a:p>
          <a:p>
            <a:r>
              <a:rPr lang="ru-RU" sz="2400" dirty="0" smtClean="0"/>
              <a:t>Прогрессии</a:t>
            </a:r>
            <a:endParaRPr lang="ru-RU" sz="2400" dirty="0" smtClean="0"/>
          </a:p>
          <a:p>
            <a:endParaRPr lang="ru-RU" sz="1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011301"/>
              </p:ext>
            </p:extLst>
          </p:nvPr>
        </p:nvGraphicFramePr>
        <p:xfrm>
          <a:off x="827584" y="357166"/>
          <a:ext cx="7632848" cy="1415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2848"/>
              </a:tblGrid>
              <a:tr h="14156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Учебный  материал, имеющий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 smtClean="0"/>
                        <a:t>практико</a:t>
                      </a:r>
                      <a:r>
                        <a:rPr lang="ru-RU" sz="2400" dirty="0" smtClean="0"/>
                        <a:t> - ориентированный контекст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715" t="21466" r="11841" b="10663"/>
          <a:stretch>
            <a:fillRect/>
          </a:stretch>
        </p:blipFill>
        <p:spPr bwMode="auto">
          <a:xfrm>
            <a:off x="500034" y="1000108"/>
            <a:ext cx="814393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 l="21413" t="23438" r="11877" b="10644"/>
          <a:stretch>
            <a:fillRect/>
          </a:stretch>
        </p:blipFill>
        <p:spPr bwMode="auto">
          <a:xfrm>
            <a:off x="642910" y="785794"/>
            <a:ext cx="814393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 l="19528" t="20703" r="9645" b="7519"/>
          <a:stretch>
            <a:fillRect/>
          </a:stretch>
        </p:blipFill>
        <p:spPr bwMode="auto">
          <a:xfrm>
            <a:off x="319251" y="642918"/>
            <a:ext cx="8275145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0113" t="23438" r="12594" b="17708"/>
          <a:stretch>
            <a:fillRect/>
          </a:stretch>
        </p:blipFill>
        <p:spPr bwMode="auto">
          <a:xfrm>
            <a:off x="419323" y="571480"/>
            <a:ext cx="8367519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27763" t="23633" r="19528" b="7519"/>
          <a:stretch>
            <a:fillRect/>
          </a:stretch>
        </p:blipFill>
        <p:spPr bwMode="auto">
          <a:xfrm>
            <a:off x="285720" y="411861"/>
            <a:ext cx="8358246" cy="613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7814" t="21466" r="19828" b="7506"/>
          <a:stretch>
            <a:fillRect/>
          </a:stretch>
        </p:blipFill>
        <p:spPr bwMode="auto">
          <a:xfrm>
            <a:off x="1150912" y="428604"/>
            <a:ext cx="768038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7815" t="21466" r="18940" b="7506"/>
          <a:stretch>
            <a:fillRect/>
          </a:stretch>
        </p:blipFill>
        <p:spPr bwMode="auto">
          <a:xfrm>
            <a:off x="928662" y="857232"/>
            <a:ext cx="7072362" cy="530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7815" t="20210" r="20507" b="11075"/>
          <a:stretch>
            <a:fillRect/>
          </a:stretch>
        </p:blipFill>
        <p:spPr bwMode="auto">
          <a:xfrm>
            <a:off x="928662" y="428604"/>
            <a:ext cx="7358115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7815" t="21466" r="19828" b="8531"/>
          <a:stretch>
            <a:fillRect/>
          </a:stretch>
        </p:blipFill>
        <p:spPr bwMode="auto">
          <a:xfrm>
            <a:off x="571472" y="254429"/>
            <a:ext cx="7929618" cy="5960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7815" t="21466" r="19828" b="7506"/>
          <a:stretch>
            <a:fillRect/>
          </a:stretch>
        </p:blipFill>
        <p:spPr bwMode="auto">
          <a:xfrm>
            <a:off x="1071538" y="428604"/>
            <a:ext cx="7429552" cy="5666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Формирование математической грамотности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695402"/>
              </p:ext>
            </p:extLst>
          </p:nvPr>
        </p:nvGraphicFramePr>
        <p:xfrm>
          <a:off x="500034" y="1285860"/>
          <a:ext cx="7858180" cy="3984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  <a:gridCol w="7143800"/>
              </a:tblGrid>
              <a:tr h="6016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Типы</a:t>
                      </a:r>
                      <a:r>
                        <a:rPr lang="ru-RU" sz="2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задач и упражнений</a:t>
                      </a:r>
                      <a:endParaRPr lang="ru-RU" sz="2800" dirty="0"/>
                    </a:p>
                  </a:txBody>
                  <a:tcPr/>
                </a:tc>
              </a:tr>
              <a:tr h="2827368"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7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класс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«чтение» графика функции, диаграммы;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формулировка свойств функции, признаков функции;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формулировка свойств геометрических фигур;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анализ данных геометрической задачи;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составление схемы (рисунка) задачи по текстовому описанию;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собрать данные для решения конкретной задачи, содержащиеся  в нескольких источниках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7815" t="21466" r="18940" b="9084"/>
          <a:stretch>
            <a:fillRect/>
          </a:stretch>
        </p:blipFill>
        <p:spPr bwMode="auto">
          <a:xfrm>
            <a:off x="642910" y="285728"/>
            <a:ext cx="8182898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7814" t="33168" r="20317" b="9084"/>
          <a:stretch>
            <a:fillRect/>
          </a:stretch>
        </p:blipFill>
        <p:spPr bwMode="auto">
          <a:xfrm>
            <a:off x="500034" y="1500174"/>
            <a:ext cx="8072494" cy="505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714356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Важное для  формирования математической грамотности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14290"/>
          <a:ext cx="822960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Литература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7158" y="3286124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Развитие</a:t>
            </a:r>
            <a:r>
              <a:rPr lang="ru-RU" dirty="0" smtClean="0"/>
              <a:t> </a:t>
            </a:r>
            <a:r>
              <a:rPr lang="ru-RU" b="1" dirty="0" smtClean="0"/>
              <a:t>критического</a:t>
            </a:r>
            <a:r>
              <a:rPr lang="ru-RU" dirty="0" smtClean="0"/>
              <a:t> </a:t>
            </a:r>
            <a:r>
              <a:rPr lang="ru-RU" b="1" dirty="0" smtClean="0"/>
              <a:t>мышления</a:t>
            </a:r>
            <a:r>
              <a:rPr lang="ru-RU" dirty="0" smtClean="0"/>
              <a:t> </a:t>
            </a:r>
            <a:r>
              <a:rPr lang="ru-RU" b="1" dirty="0" smtClean="0"/>
              <a:t>на</a:t>
            </a:r>
            <a:r>
              <a:rPr lang="ru-RU" dirty="0" smtClean="0"/>
              <a:t> </a:t>
            </a:r>
            <a:r>
              <a:rPr lang="ru-RU" b="1" dirty="0" smtClean="0"/>
              <a:t>уроке</a:t>
            </a:r>
            <a:r>
              <a:rPr lang="ru-RU" dirty="0" smtClean="0"/>
              <a:t>: </a:t>
            </a:r>
            <a:r>
              <a:rPr lang="ru-RU" b="1" dirty="0" smtClean="0"/>
              <a:t>пособие</a:t>
            </a:r>
            <a:r>
              <a:rPr lang="ru-RU" dirty="0" smtClean="0"/>
              <a:t>. </a:t>
            </a:r>
            <a:r>
              <a:rPr lang="ru-RU" b="1" dirty="0" smtClean="0"/>
              <a:t>для</a:t>
            </a:r>
            <a:r>
              <a:rPr lang="ru-RU" dirty="0" smtClean="0"/>
              <a:t> </a:t>
            </a:r>
            <a:r>
              <a:rPr lang="ru-RU" b="1" dirty="0" smtClean="0"/>
              <a:t>учителей</a:t>
            </a:r>
            <a:r>
              <a:rPr lang="ru-RU" dirty="0" smtClean="0"/>
              <a:t> </a:t>
            </a:r>
            <a:r>
              <a:rPr lang="ru-RU" b="1" dirty="0" err="1" smtClean="0"/>
              <a:t>общеобразоват</a:t>
            </a:r>
            <a:r>
              <a:rPr lang="ru-RU" dirty="0" smtClean="0"/>
              <a:t>. </a:t>
            </a:r>
            <a:r>
              <a:rPr lang="ru-RU" b="1" dirty="0" smtClean="0"/>
              <a:t>учреждений</a:t>
            </a:r>
            <a:r>
              <a:rPr lang="ru-RU" dirty="0" smtClean="0"/>
              <a:t> / </a:t>
            </a:r>
            <a:r>
              <a:rPr lang="ru-RU" b="1" dirty="0" smtClean="0"/>
              <a:t>С</a:t>
            </a:r>
            <a:r>
              <a:rPr lang="ru-RU" dirty="0" smtClean="0"/>
              <a:t>. </a:t>
            </a:r>
            <a:r>
              <a:rPr lang="ru-RU" b="1" dirty="0" smtClean="0"/>
              <a:t>И</a:t>
            </a:r>
            <a:r>
              <a:rPr lang="ru-RU" dirty="0" smtClean="0"/>
              <a:t>. </a:t>
            </a:r>
            <a:r>
              <a:rPr lang="ru-RU" b="1" dirty="0" smtClean="0"/>
              <a:t>Заир</a:t>
            </a:r>
            <a:r>
              <a:rPr lang="ru-RU" dirty="0" smtClean="0"/>
              <a:t>-</a:t>
            </a:r>
            <a:r>
              <a:rPr lang="ru-RU" b="1" dirty="0" smtClean="0"/>
              <a:t>Бек</a:t>
            </a:r>
            <a:r>
              <a:rPr lang="ru-RU" dirty="0" smtClean="0"/>
              <a:t>, И. В. </a:t>
            </a:r>
            <a:r>
              <a:rPr lang="ru-RU" dirty="0" err="1" smtClean="0"/>
              <a:t>Муштавинская</a:t>
            </a:r>
            <a:r>
              <a:rPr lang="ru-RU" dirty="0" smtClean="0"/>
              <a:t>. — 2-е изд., </a:t>
            </a:r>
            <a:r>
              <a:rPr lang="ru-RU" dirty="0" err="1" smtClean="0"/>
              <a:t>дораб</a:t>
            </a:r>
            <a:r>
              <a:rPr lang="ru-RU" dirty="0" smtClean="0"/>
              <a:t>. — М. : Просвещение, 2011</a:t>
            </a:r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57158" y="4143380"/>
            <a:ext cx="850109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Уроки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функциональной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грамотности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 (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работаем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по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 ФГОС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общего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образования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) /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сост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.: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.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.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Величко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,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.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.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Москвина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.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Octava-Regular"/>
              </a:rPr>
              <a:t>—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Octava-Regular"/>
              </a:rPr>
              <a:t>Новосибирск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Octava-Regular"/>
              </a:rPr>
              <a:t>: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Octava-Regular"/>
              </a:rPr>
              <a:t>Изд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Octava-Regular"/>
              </a:rPr>
              <a:t>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Octava-Regular"/>
              </a:rPr>
              <a:t>во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Octava-Regular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Octava-Regular"/>
              </a:rPr>
              <a:t>НИМРО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Octava-Regular"/>
              </a:rPr>
              <a:t>, 2021.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Octava-Regular"/>
              </a:rPr>
              <a:t>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Octava-Regular"/>
              </a:rPr>
              <a:t> 180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Octava-Regular"/>
              </a:rPr>
              <a:t>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143116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Математическая грамотность. Сборник эталонных задан</a:t>
            </a:r>
            <a:r>
              <a:rPr lang="ru-RU" dirty="0" smtClean="0"/>
              <a:t>ий. Выпуск 1. Учеб. пособие. В 2-х ч. Ч. 1, Ч.2 / [Г. С. Ковалёва и др.] ; под ред. Г. С. Ковалёвой, Л.О.Рословой. — М. ; СПб. : Просвещение, 2020. (Функциональная грамотность. Учимся для жизни)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4786322"/>
            <a:ext cx="82153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Журнал «Математика».- </a:t>
            </a:r>
            <a:r>
              <a:rPr lang="ru-RU" dirty="0" smtClean="0"/>
              <a:t>2020.- №2, 6,7,8. - [Электронный ресурс]. https://raum.math.ru/node/179 </a:t>
            </a:r>
          </a:p>
          <a:p>
            <a:r>
              <a:rPr lang="ru-RU" dirty="0" smtClean="0"/>
              <a:t>Комплект  кейсов по формированию функциональной(математической) грамотности ;</a:t>
            </a:r>
            <a:r>
              <a:rPr lang="ru-RU" b="1" i="1" dirty="0" smtClean="0"/>
              <a:t>Под редакцией: </a:t>
            </a:r>
            <a:r>
              <a:rPr lang="ru-RU" b="1" dirty="0" smtClean="0"/>
              <a:t>Т.Ф. Сергеевой .---Москва </a:t>
            </a:r>
            <a:r>
              <a:rPr lang="ru-RU" b="1" smtClean="0"/>
              <a:t>2020 </a:t>
            </a:r>
            <a:endParaRPr lang="ru-RU" sz="1100" dirty="0"/>
          </a:p>
        </p:txBody>
      </p:sp>
      <p:sp>
        <p:nvSpPr>
          <p:cNvPr id="14" name="TextBox 13"/>
          <p:cNvSpPr txBox="1"/>
          <p:nvPr/>
        </p:nvSpPr>
        <p:spPr>
          <a:xfrm>
            <a:off x="611560" y="1142985"/>
            <a:ext cx="7416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Математическая грамотность</a:t>
            </a:r>
          </a:p>
          <a:p>
            <a:r>
              <a:rPr lang="en-US" dirty="0" smtClean="0"/>
              <a:t>https://vk.com/away.php?to=https%3A%2F%2Firo86.ru%2Findex.php%2Fcomponent%2Fk2%2Fitem%2F18315-matematicheskaya-gramotnost&amp;cc_key=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796908"/>
          </a:xfrm>
        </p:spPr>
        <p:txBody>
          <a:bodyPr>
            <a:noAutofit/>
          </a:bodyPr>
          <a:lstStyle/>
          <a:p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89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927" t="21466" r="13615" b="34339"/>
          <a:stretch>
            <a:fillRect/>
          </a:stretch>
        </p:blipFill>
        <p:spPr bwMode="auto">
          <a:xfrm>
            <a:off x="285720" y="4572008"/>
            <a:ext cx="464347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 l="25293" t="25097" r="13762" b="7519"/>
          <a:stretch>
            <a:fillRect/>
          </a:stretch>
        </p:blipFill>
        <p:spPr bwMode="auto">
          <a:xfrm>
            <a:off x="454139" y="1000108"/>
            <a:ext cx="5630030" cy="354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4"/>
          <a:srcRect l="35999" t="22168" r="26116" b="44140"/>
          <a:stretch>
            <a:fillRect/>
          </a:stretch>
        </p:blipFill>
        <p:spPr bwMode="auto">
          <a:xfrm>
            <a:off x="4857752" y="4643446"/>
            <a:ext cx="3530672" cy="176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532236"/>
              </p:ext>
            </p:extLst>
          </p:nvPr>
        </p:nvGraphicFramePr>
        <p:xfrm>
          <a:off x="357158" y="357166"/>
          <a:ext cx="8319298" cy="551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9298"/>
              </a:tblGrid>
              <a:tr h="55155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Кейс к  учебному</a:t>
                      </a:r>
                      <a:r>
                        <a:rPr lang="ru-RU" baseline="0" dirty="0" smtClean="0"/>
                        <a:t>  разделу</a:t>
                      </a:r>
                      <a:r>
                        <a:rPr lang="ru-RU" dirty="0" smtClean="0"/>
                        <a:t>  « Линейная функция»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715" t="23044" r="13616" b="9084"/>
          <a:stretch>
            <a:fillRect/>
          </a:stretch>
        </p:blipFill>
        <p:spPr bwMode="auto">
          <a:xfrm>
            <a:off x="616328" y="500042"/>
            <a:ext cx="802763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600201"/>
            <a:ext cx="471462" cy="47147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12579"/>
              </p:ext>
            </p:extLst>
          </p:nvPr>
        </p:nvGraphicFramePr>
        <p:xfrm>
          <a:off x="386467" y="951849"/>
          <a:ext cx="8513878" cy="6097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6939"/>
                <a:gridCol w="4256939"/>
              </a:tblGrid>
              <a:tr h="1750067">
                <a:tc>
                  <a:txBody>
                    <a:bodyPr/>
                    <a:lstStyle/>
                    <a:p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Текстовая задача из учебника «Алгебра : 7 класс» А.Г. Мерзляка, В.Б. Полонского, М.С. Якира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Усложненный  текст задачи (приближен к реальной ситуации)</a:t>
                      </a:r>
                      <a:endParaRPr lang="ru-RU" dirty="0"/>
                    </a:p>
                  </a:txBody>
                  <a:tcPr/>
                </a:tc>
              </a:tr>
              <a:tr h="18959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4513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2"/>
          <a:srcRect l="22822" t="39746" r="10468" b="23633"/>
          <a:stretch>
            <a:fillRect/>
          </a:stretch>
        </p:blipFill>
        <p:spPr bwMode="auto">
          <a:xfrm>
            <a:off x="4643406" y="2071678"/>
            <a:ext cx="450059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5" name="Picture 7"/>
          <p:cNvPicPr>
            <a:picLocks noChangeAspect="1" noChangeArrowheads="1"/>
          </p:cNvPicPr>
          <p:nvPr/>
        </p:nvPicPr>
        <p:blipFill>
          <a:blip r:embed="rId3"/>
          <a:srcRect l="24469" t="44141" r="12115" b="25097"/>
          <a:stretch>
            <a:fillRect/>
          </a:stretch>
        </p:blipFill>
        <p:spPr bwMode="auto">
          <a:xfrm>
            <a:off x="0" y="2285992"/>
            <a:ext cx="471490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6" name="Picture 8"/>
          <p:cNvPicPr>
            <a:picLocks noChangeAspect="1" noChangeArrowheads="1"/>
          </p:cNvPicPr>
          <p:nvPr/>
        </p:nvPicPr>
        <p:blipFill>
          <a:blip r:embed="rId4"/>
          <a:srcRect l="25293" t="36816" r="16234" b="22168"/>
          <a:stretch>
            <a:fillRect/>
          </a:stretch>
        </p:blipFill>
        <p:spPr bwMode="auto">
          <a:xfrm>
            <a:off x="5286380" y="3929066"/>
            <a:ext cx="344178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7" name="Picture 9"/>
          <p:cNvPicPr>
            <a:picLocks noChangeAspect="1" noChangeArrowheads="1"/>
          </p:cNvPicPr>
          <p:nvPr/>
        </p:nvPicPr>
        <p:blipFill>
          <a:blip r:embed="rId5"/>
          <a:srcRect l="25293" t="33886" r="17057" b="23633"/>
          <a:stretch>
            <a:fillRect/>
          </a:stretch>
        </p:blipFill>
        <p:spPr bwMode="auto">
          <a:xfrm>
            <a:off x="785786" y="4000504"/>
            <a:ext cx="3286148" cy="1361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571472" y="0"/>
            <a:ext cx="7672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  </a:t>
            </a:r>
            <a:r>
              <a:rPr lang="ru-RU" b="1" dirty="0" smtClean="0">
                <a:solidFill>
                  <a:srgbClr val="FF0000"/>
                </a:solidFill>
              </a:rPr>
              <a:t>Составление схемы(рисунка) задачи по текстовому описанию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1400" dirty="0" smtClean="0">
                <a:solidFill>
                  <a:srgbClr val="FF0000"/>
                </a:solidFill>
              </a:rPr>
              <a:t/>
            </a:r>
            <a:br>
              <a:rPr lang="ru-RU" sz="1400" dirty="0" smtClean="0">
                <a:solidFill>
                  <a:srgbClr val="FF0000"/>
                </a:solidFill>
              </a:rPr>
            </a:br>
            <a:r>
              <a:rPr lang="ru-RU" sz="1400" dirty="0" smtClean="0">
                <a:solidFill>
                  <a:srgbClr val="FF0000"/>
                </a:solidFill>
              </a:rPr>
              <a:t/>
            </a:r>
            <a:br>
              <a:rPr lang="ru-RU" sz="1400" dirty="0" smtClean="0">
                <a:solidFill>
                  <a:srgbClr val="FF0000"/>
                </a:solidFill>
              </a:rPr>
            </a:br>
            <a:r>
              <a:rPr lang="ru-RU" sz="1400" dirty="0" smtClean="0">
                <a:solidFill>
                  <a:srgbClr val="FF0000"/>
                </a:solidFill>
              </a:rPr>
              <a:t/>
            </a:r>
            <a:br>
              <a:rPr lang="ru-RU" sz="14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прием  «Верные и неверные рассуждения»</a:t>
            </a:r>
            <a:endParaRPr lang="ru-RU" sz="5300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715" t="23044" r="13615" b="15398"/>
          <a:stretch>
            <a:fillRect/>
          </a:stretch>
        </p:blipFill>
        <p:spPr bwMode="auto">
          <a:xfrm>
            <a:off x="571472" y="642918"/>
            <a:ext cx="821537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57158" y="857232"/>
            <a:ext cx="757242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Формирование математической грамотности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1571612"/>
          <a:ext cx="8143932" cy="5149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  <a:gridCol w="7215238"/>
              </a:tblGrid>
              <a:tr h="4557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Типы</a:t>
                      </a:r>
                      <a:r>
                        <a:rPr lang="ru-RU" sz="2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задач и упражнений</a:t>
                      </a:r>
                      <a:endParaRPr lang="ru-RU" sz="28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446218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 класс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используя математическую терминологию, описать структуру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предложенной задачи;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выполнить решение (доказательство) по предложенному алгоритму;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дополнить данный алгоритм дополнительными шагами;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разобрать описанную в задаче ситуацию, опираясь на готовый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алгоритм;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строить высказывание по теме предложенной задачи,                            аргументировать предложенное решение;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Формулировать  вопросы, сопровождающие этапы решения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4557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4400" t="21175" r="25853" b="10039"/>
          <a:stretch>
            <a:fillRect/>
          </a:stretch>
        </p:blipFill>
        <p:spPr bwMode="auto">
          <a:xfrm>
            <a:off x="0" y="1357298"/>
            <a:ext cx="528641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/>
          <a:srcRect l="35999" t="26562" r="26117" b="7519"/>
          <a:stretch>
            <a:fillRect/>
          </a:stretch>
        </p:blipFill>
        <p:spPr bwMode="auto">
          <a:xfrm>
            <a:off x="5127597" y="1857364"/>
            <a:ext cx="4016403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810535"/>
              </p:ext>
            </p:extLst>
          </p:nvPr>
        </p:nvGraphicFramePr>
        <p:xfrm>
          <a:off x="1357290" y="214290"/>
          <a:ext cx="6455070" cy="62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5070"/>
              </a:tblGrid>
              <a:tr h="62242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Кейс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учебному разделу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«Площадь»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1117</TotalTime>
  <Words>474</Words>
  <Application>Microsoft Office PowerPoint</Application>
  <PresentationFormat>Экран (4:3)</PresentationFormat>
  <Paragraphs>72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Аспект</vt:lpstr>
      <vt:lpstr>Презентация PowerPoint</vt:lpstr>
      <vt:lpstr>Презентация PowerPoint</vt:lpstr>
      <vt:lpstr>Формирование математической грамотности</vt:lpstr>
      <vt:lpstr>Презентация PowerPoint</vt:lpstr>
      <vt:lpstr>Презентация PowerPoint</vt:lpstr>
      <vt:lpstr>Презентация PowerPoint</vt:lpstr>
      <vt:lpstr>    прием  «Верные и неверные рассуждения»</vt:lpstr>
      <vt:lpstr>Формирование математической грамотности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Формирование математической грамотности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RePack by Diakov</cp:lastModifiedBy>
  <cp:revision>117</cp:revision>
  <dcterms:created xsi:type="dcterms:W3CDTF">2022-10-30T12:26:32Z</dcterms:created>
  <dcterms:modified xsi:type="dcterms:W3CDTF">2022-11-03T04:17:37Z</dcterms:modified>
</cp:coreProperties>
</file>