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sldIdLst>
    <p:sldId id="269" r:id="rId2"/>
    <p:sldId id="270" r:id="rId3"/>
    <p:sldId id="271" r:id="rId4"/>
    <p:sldId id="284" r:id="rId5"/>
    <p:sldId id="272" r:id="rId6"/>
    <p:sldId id="273" r:id="rId7"/>
    <p:sldId id="257" r:id="rId8"/>
    <p:sldId id="258" r:id="rId9"/>
    <p:sldId id="259" r:id="rId10"/>
    <p:sldId id="285" r:id="rId11"/>
    <p:sldId id="264" r:id="rId12"/>
    <p:sldId id="287" r:id="rId13"/>
    <p:sldId id="266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82" r:id="rId23"/>
    <p:sldId id="296" r:id="rId24"/>
    <p:sldId id="267" r:id="rId25"/>
    <p:sldId id="283" r:id="rId26"/>
    <p:sldId id="275" r:id="rId27"/>
    <p:sldId id="26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ena" initials="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02CE"/>
    <a:srgbClr val="F553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31" autoAdjust="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8DE1A-FF72-4ADE-BE93-6C91E80DD6D6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CF883E6-3EC6-4254-A65F-BAF4673C0E6E}">
      <dgm:prSet/>
      <dgm:spPr/>
      <dgm:t>
        <a:bodyPr/>
        <a:lstStyle/>
        <a:p>
          <a:pPr rtl="0"/>
          <a:r>
            <a:rPr lang="ru-RU" dirty="0" smtClean="0"/>
            <a:t>Два события могут быть:</a:t>
          </a:r>
          <a:endParaRPr lang="ru-RU" dirty="0"/>
        </a:p>
      </dgm:t>
    </dgm:pt>
    <dgm:pt modelId="{7726E171-864B-4C14-AE8D-15A1A27D773D}" type="parTrans" cxnId="{3F0DDD84-6C23-482F-8E38-7C56A3CE975D}">
      <dgm:prSet/>
      <dgm:spPr/>
      <dgm:t>
        <a:bodyPr/>
        <a:lstStyle/>
        <a:p>
          <a:endParaRPr lang="ru-RU"/>
        </a:p>
      </dgm:t>
    </dgm:pt>
    <dgm:pt modelId="{279A208A-079D-4844-B606-9C8590A2D601}" type="sibTrans" cxnId="{3F0DDD84-6C23-482F-8E38-7C56A3CE975D}">
      <dgm:prSet/>
      <dgm:spPr/>
      <dgm:t>
        <a:bodyPr/>
        <a:lstStyle/>
        <a:p>
          <a:endParaRPr lang="ru-RU"/>
        </a:p>
      </dgm:t>
    </dgm:pt>
    <dgm:pt modelId="{D0C04999-2F51-405A-8BD7-D846DDC21516}">
      <dgm:prSet/>
      <dgm:spPr/>
      <dgm:t>
        <a:bodyPr/>
        <a:lstStyle/>
        <a:p>
          <a:pPr rtl="0"/>
          <a:r>
            <a:rPr lang="ru-RU" dirty="0" smtClean="0"/>
            <a:t>Два события могут быть:</a:t>
          </a:r>
          <a:endParaRPr lang="ru-RU" dirty="0"/>
        </a:p>
      </dgm:t>
    </dgm:pt>
    <dgm:pt modelId="{24EEDCF0-7E0A-495F-AFB8-7022F901AD50}" type="parTrans" cxnId="{767BCFD7-2FA7-44BF-A2E7-65839B4CD007}">
      <dgm:prSet/>
      <dgm:spPr/>
      <dgm:t>
        <a:bodyPr/>
        <a:lstStyle/>
        <a:p>
          <a:endParaRPr lang="ru-RU"/>
        </a:p>
      </dgm:t>
    </dgm:pt>
    <dgm:pt modelId="{6B39EBDD-14A2-4008-BDCC-D779742B252E}" type="sibTrans" cxnId="{767BCFD7-2FA7-44BF-A2E7-65839B4CD007}">
      <dgm:prSet/>
      <dgm:spPr/>
      <dgm:t>
        <a:bodyPr/>
        <a:lstStyle/>
        <a:p>
          <a:endParaRPr lang="ru-RU"/>
        </a:p>
      </dgm:t>
    </dgm:pt>
    <dgm:pt modelId="{1EF36AC0-424D-4A6D-BC17-DD4DBF2EE5FD}">
      <dgm:prSet/>
      <dgm:spPr/>
      <dgm:t>
        <a:bodyPr/>
        <a:lstStyle/>
        <a:p>
          <a:pPr rtl="0"/>
          <a:r>
            <a:rPr lang="ru-RU" dirty="0" smtClean="0"/>
            <a:t>Два события могут быть:</a:t>
          </a:r>
          <a:endParaRPr lang="ru-RU" dirty="0"/>
        </a:p>
      </dgm:t>
    </dgm:pt>
    <dgm:pt modelId="{519AECAA-13B8-4D7D-A852-CDF2A9F4C29B}" type="parTrans" cxnId="{586EE87A-2066-4FDB-A295-C39636AB2CF0}">
      <dgm:prSet/>
      <dgm:spPr/>
      <dgm:t>
        <a:bodyPr/>
        <a:lstStyle/>
        <a:p>
          <a:endParaRPr lang="ru-RU"/>
        </a:p>
      </dgm:t>
    </dgm:pt>
    <dgm:pt modelId="{FE62D34C-B48C-46E5-8230-0192F5494396}" type="sibTrans" cxnId="{586EE87A-2066-4FDB-A295-C39636AB2CF0}">
      <dgm:prSet/>
      <dgm:spPr/>
      <dgm:t>
        <a:bodyPr/>
        <a:lstStyle/>
        <a:p>
          <a:endParaRPr lang="ru-RU"/>
        </a:p>
      </dgm:t>
    </dgm:pt>
    <dgm:pt modelId="{B2A0935B-3AD6-47A5-827B-391F18C88F96}">
      <dgm:prSet/>
      <dgm:spPr/>
      <dgm:t>
        <a:bodyPr/>
        <a:lstStyle/>
        <a:p>
          <a:pPr rtl="0"/>
          <a:r>
            <a:rPr lang="ru-RU" dirty="0" smtClean="0"/>
            <a:t>Несовместными</a:t>
          </a:r>
          <a:endParaRPr lang="ru-RU" dirty="0"/>
        </a:p>
      </dgm:t>
    </dgm:pt>
    <dgm:pt modelId="{A2C36544-F351-4E9F-B207-498E1EEED1F2}" type="parTrans" cxnId="{EA292BF3-6E67-4944-90CB-DBFD998AFF0B}">
      <dgm:prSet/>
      <dgm:spPr/>
      <dgm:t>
        <a:bodyPr/>
        <a:lstStyle/>
        <a:p>
          <a:endParaRPr lang="ru-RU"/>
        </a:p>
      </dgm:t>
    </dgm:pt>
    <dgm:pt modelId="{1725EECF-8910-4E43-8D2E-A982E2116F73}" type="sibTrans" cxnId="{EA292BF3-6E67-4944-90CB-DBFD998AFF0B}">
      <dgm:prSet/>
      <dgm:spPr/>
      <dgm:t>
        <a:bodyPr/>
        <a:lstStyle/>
        <a:p>
          <a:endParaRPr lang="ru-RU"/>
        </a:p>
      </dgm:t>
    </dgm:pt>
    <dgm:pt modelId="{B46352C0-E940-44F2-AE61-6B144C41D22B}">
      <dgm:prSet/>
      <dgm:spPr/>
      <dgm:t>
        <a:bodyPr/>
        <a:lstStyle/>
        <a:p>
          <a:pPr rtl="0"/>
          <a:r>
            <a:rPr lang="ru-RU" dirty="0" smtClean="0"/>
            <a:t>Противоположными</a:t>
          </a:r>
          <a:endParaRPr lang="ru-RU" dirty="0"/>
        </a:p>
      </dgm:t>
    </dgm:pt>
    <dgm:pt modelId="{40A2B9DC-97AA-4AAC-BE07-2DFBA5518DAC}" type="parTrans" cxnId="{834B2BF8-BC54-48C7-A623-68F612D74325}">
      <dgm:prSet/>
      <dgm:spPr/>
      <dgm:t>
        <a:bodyPr/>
        <a:lstStyle/>
        <a:p>
          <a:endParaRPr lang="ru-RU"/>
        </a:p>
      </dgm:t>
    </dgm:pt>
    <dgm:pt modelId="{18B55890-8B2A-4616-8EA4-D96650470FA1}" type="sibTrans" cxnId="{834B2BF8-BC54-48C7-A623-68F612D74325}">
      <dgm:prSet/>
      <dgm:spPr/>
      <dgm:t>
        <a:bodyPr/>
        <a:lstStyle/>
        <a:p>
          <a:endParaRPr lang="ru-RU"/>
        </a:p>
      </dgm:t>
    </dgm:pt>
    <dgm:pt modelId="{B8F0F101-A58C-42B9-98AA-A01B07E40EC1}">
      <dgm:prSet/>
      <dgm:spPr/>
      <dgm:t>
        <a:bodyPr/>
        <a:lstStyle/>
        <a:p>
          <a:pPr rtl="0"/>
          <a:r>
            <a:rPr lang="ru-RU" dirty="0" smtClean="0"/>
            <a:t>Независимыми</a:t>
          </a:r>
          <a:endParaRPr lang="ru-RU" dirty="0"/>
        </a:p>
      </dgm:t>
    </dgm:pt>
    <dgm:pt modelId="{0903BBB2-7ED1-4188-9828-880BC713CD84}" type="parTrans" cxnId="{FDA04CA2-F89B-4038-A257-C7563076354C}">
      <dgm:prSet/>
      <dgm:spPr/>
      <dgm:t>
        <a:bodyPr/>
        <a:lstStyle/>
        <a:p>
          <a:endParaRPr lang="ru-RU"/>
        </a:p>
      </dgm:t>
    </dgm:pt>
    <dgm:pt modelId="{0465D8DE-5360-40BD-B488-1E83DDFCB9F7}" type="sibTrans" cxnId="{FDA04CA2-F89B-4038-A257-C7563076354C}">
      <dgm:prSet/>
      <dgm:spPr/>
      <dgm:t>
        <a:bodyPr/>
        <a:lstStyle/>
        <a:p>
          <a:endParaRPr lang="ru-RU"/>
        </a:p>
      </dgm:t>
    </dgm:pt>
    <dgm:pt modelId="{653E30F7-9CAE-4153-94A2-F4001F324B1C}" type="pres">
      <dgm:prSet presAssocID="{C018DE1A-FF72-4ADE-BE93-6C91E80DD6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90687B-EB24-4847-AEAE-03B8CDB8EAB7}" type="pres">
      <dgm:prSet presAssocID="{9CF883E6-3EC6-4254-A65F-BAF4673C0E6E}" presName="composite" presStyleCnt="0"/>
      <dgm:spPr/>
    </dgm:pt>
    <dgm:pt modelId="{7667EBC1-1C35-4AA0-A252-82FCEAA5CA2C}" type="pres">
      <dgm:prSet presAssocID="{9CF883E6-3EC6-4254-A65F-BAF4673C0E6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C40B33-F73C-4D3C-ACF8-9DC8C1F9EFC8}" type="pres">
      <dgm:prSet presAssocID="{9CF883E6-3EC6-4254-A65F-BAF4673C0E6E}" presName="descendantText" presStyleLbl="alignAcc1" presStyleIdx="0" presStyleCnt="3" custAng="0" custLinFactY="100000" custLinFactNeighborX="927" custLinFactNeighborY="17050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FCDAEB6-6FEA-4891-A668-8A29EE742E1B}" type="pres">
      <dgm:prSet presAssocID="{279A208A-079D-4844-B606-9C8590A2D601}" presName="sp" presStyleCnt="0"/>
      <dgm:spPr/>
    </dgm:pt>
    <dgm:pt modelId="{0C25D57D-EF65-4907-BA42-AF1C6BA2D800}" type="pres">
      <dgm:prSet presAssocID="{D0C04999-2F51-405A-8BD7-D846DDC21516}" presName="composite" presStyleCnt="0"/>
      <dgm:spPr/>
    </dgm:pt>
    <dgm:pt modelId="{E45CC632-0ABF-48AE-B641-993175AB5C94}" type="pres">
      <dgm:prSet presAssocID="{D0C04999-2F51-405A-8BD7-D846DDC21516}" presName="parentText" presStyleLbl="alignNode1" presStyleIdx="1" presStyleCnt="3" custLinFactNeighborX="-4276" custLinFactNeighborY="-31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C15AD-C073-4178-8E80-725BFF83EFBC}" type="pres">
      <dgm:prSet presAssocID="{D0C04999-2F51-405A-8BD7-D846DDC21516}" presName="descendantText" presStyleLbl="alignAcc1" presStyleIdx="1" presStyleCnt="3" custAng="0" custLinFactY="-31665" custLinFactNeighborX="1070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C9CF7-E2E2-40C2-B6B4-F18BCE0E9D1F}" type="pres">
      <dgm:prSet presAssocID="{6B39EBDD-14A2-4008-BDCC-D779742B252E}" presName="sp" presStyleCnt="0"/>
      <dgm:spPr/>
    </dgm:pt>
    <dgm:pt modelId="{9A5AC4FE-48C3-4A9E-9F11-D07B0C521784}" type="pres">
      <dgm:prSet presAssocID="{1EF36AC0-424D-4A6D-BC17-DD4DBF2EE5FD}" presName="composite" presStyleCnt="0"/>
      <dgm:spPr/>
    </dgm:pt>
    <dgm:pt modelId="{909D5CF8-5B49-44DA-8FDC-3C6755AE5F39}" type="pres">
      <dgm:prSet presAssocID="{1EF36AC0-424D-4A6D-BC17-DD4DBF2EE5F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D4DC6-EAEB-4792-8167-835A7C22A4E7}" type="pres">
      <dgm:prSet presAssocID="{1EF36AC0-424D-4A6D-BC17-DD4DBF2EE5FD}" presName="descendantText" presStyleLbl="alignAcc1" presStyleIdx="2" presStyleCnt="3" custAng="0" custLinFactY="-33111" custLinFactNeighborX="90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7BCFD7-2FA7-44BF-A2E7-65839B4CD007}" srcId="{C018DE1A-FF72-4ADE-BE93-6C91E80DD6D6}" destId="{D0C04999-2F51-405A-8BD7-D846DDC21516}" srcOrd="1" destOrd="0" parTransId="{24EEDCF0-7E0A-495F-AFB8-7022F901AD50}" sibTransId="{6B39EBDD-14A2-4008-BDCC-D779742B252E}"/>
    <dgm:cxn modelId="{D2B238F6-0591-44FB-B3D4-C93FCE07ED46}" type="presOf" srcId="{B8F0F101-A58C-42B9-98AA-A01B07E40EC1}" destId="{CCC40B33-F73C-4D3C-ACF8-9DC8C1F9EFC8}" srcOrd="0" destOrd="0" presId="urn:microsoft.com/office/officeart/2005/8/layout/chevron2"/>
    <dgm:cxn modelId="{3F0C5189-6862-4D47-A2AA-88AFF3ADDD2E}" type="presOf" srcId="{D0C04999-2F51-405A-8BD7-D846DDC21516}" destId="{E45CC632-0ABF-48AE-B641-993175AB5C94}" srcOrd="0" destOrd="0" presId="urn:microsoft.com/office/officeart/2005/8/layout/chevron2"/>
    <dgm:cxn modelId="{34B84058-F23D-43F3-8F0F-DB33E3AFDB21}" type="presOf" srcId="{B46352C0-E940-44F2-AE61-6B144C41D22B}" destId="{829D4DC6-EAEB-4792-8167-835A7C22A4E7}" srcOrd="0" destOrd="0" presId="urn:microsoft.com/office/officeart/2005/8/layout/chevron2"/>
    <dgm:cxn modelId="{AA640B04-714C-40FC-8C09-EF83C8677820}" type="presOf" srcId="{B2A0935B-3AD6-47A5-827B-391F18C88F96}" destId="{188C15AD-C073-4178-8E80-725BFF83EFBC}" srcOrd="0" destOrd="0" presId="urn:microsoft.com/office/officeart/2005/8/layout/chevron2"/>
    <dgm:cxn modelId="{2B1D0236-E1C7-45F6-BA08-5CBF18A9081C}" type="presOf" srcId="{C018DE1A-FF72-4ADE-BE93-6C91E80DD6D6}" destId="{653E30F7-9CAE-4153-94A2-F4001F324B1C}" srcOrd="0" destOrd="0" presId="urn:microsoft.com/office/officeart/2005/8/layout/chevron2"/>
    <dgm:cxn modelId="{97C85A05-B572-4F82-8167-376E83DC3CA7}" type="presOf" srcId="{1EF36AC0-424D-4A6D-BC17-DD4DBF2EE5FD}" destId="{909D5CF8-5B49-44DA-8FDC-3C6755AE5F39}" srcOrd="0" destOrd="0" presId="urn:microsoft.com/office/officeart/2005/8/layout/chevron2"/>
    <dgm:cxn modelId="{834B2BF8-BC54-48C7-A623-68F612D74325}" srcId="{1EF36AC0-424D-4A6D-BC17-DD4DBF2EE5FD}" destId="{B46352C0-E940-44F2-AE61-6B144C41D22B}" srcOrd="0" destOrd="0" parTransId="{40A2B9DC-97AA-4AAC-BE07-2DFBA5518DAC}" sibTransId="{18B55890-8B2A-4616-8EA4-D96650470FA1}"/>
    <dgm:cxn modelId="{FDA04CA2-F89B-4038-A257-C7563076354C}" srcId="{9CF883E6-3EC6-4254-A65F-BAF4673C0E6E}" destId="{B8F0F101-A58C-42B9-98AA-A01B07E40EC1}" srcOrd="0" destOrd="0" parTransId="{0903BBB2-7ED1-4188-9828-880BC713CD84}" sibTransId="{0465D8DE-5360-40BD-B488-1E83DDFCB9F7}"/>
    <dgm:cxn modelId="{D7040C75-6417-4621-A0C0-05F2CDD306E9}" type="presOf" srcId="{9CF883E6-3EC6-4254-A65F-BAF4673C0E6E}" destId="{7667EBC1-1C35-4AA0-A252-82FCEAA5CA2C}" srcOrd="0" destOrd="0" presId="urn:microsoft.com/office/officeart/2005/8/layout/chevron2"/>
    <dgm:cxn modelId="{3F0DDD84-6C23-482F-8E38-7C56A3CE975D}" srcId="{C018DE1A-FF72-4ADE-BE93-6C91E80DD6D6}" destId="{9CF883E6-3EC6-4254-A65F-BAF4673C0E6E}" srcOrd="0" destOrd="0" parTransId="{7726E171-864B-4C14-AE8D-15A1A27D773D}" sibTransId="{279A208A-079D-4844-B606-9C8590A2D601}"/>
    <dgm:cxn modelId="{586EE87A-2066-4FDB-A295-C39636AB2CF0}" srcId="{C018DE1A-FF72-4ADE-BE93-6C91E80DD6D6}" destId="{1EF36AC0-424D-4A6D-BC17-DD4DBF2EE5FD}" srcOrd="2" destOrd="0" parTransId="{519AECAA-13B8-4D7D-A852-CDF2A9F4C29B}" sibTransId="{FE62D34C-B48C-46E5-8230-0192F5494396}"/>
    <dgm:cxn modelId="{EA292BF3-6E67-4944-90CB-DBFD998AFF0B}" srcId="{D0C04999-2F51-405A-8BD7-D846DDC21516}" destId="{B2A0935B-3AD6-47A5-827B-391F18C88F96}" srcOrd="0" destOrd="0" parTransId="{A2C36544-F351-4E9F-B207-498E1EEED1F2}" sibTransId="{1725EECF-8910-4E43-8D2E-A982E2116F73}"/>
    <dgm:cxn modelId="{D9298C69-D977-499D-ACEA-D2972EAE282C}" type="presParOf" srcId="{653E30F7-9CAE-4153-94A2-F4001F324B1C}" destId="{4F90687B-EB24-4847-AEAE-03B8CDB8EAB7}" srcOrd="0" destOrd="0" presId="urn:microsoft.com/office/officeart/2005/8/layout/chevron2"/>
    <dgm:cxn modelId="{373051D8-A44E-4F5E-8846-D4D3523CCFC0}" type="presParOf" srcId="{4F90687B-EB24-4847-AEAE-03B8CDB8EAB7}" destId="{7667EBC1-1C35-4AA0-A252-82FCEAA5CA2C}" srcOrd="0" destOrd="0" presId="urn:microsoft.com/office/officeart/2005/8/layout/chevron2"/>
    <dgm:cxn modelId="{8505111C-1F83-4ED3-9D19-AFC1F4C0796C}" type="presParOf" srcId="{4F90687B-EB24-4847-AEAE-03B8CDB8EAB7}" destId="{CCC40B33-F73C-4D3C-ACF8-9DC8C1F9EFC8}" srcOrd="1" destOrd="0" presId="urn:microsoft.com/office/officeart/2005/8/layout/chevron2"/>
    <dgm:cxn modelId="{E422BDC7-DDD0-442B-9A9B-D6E724F63171}" type="presParOf" srcId="{653E30F7-9CAE-4153-94A2-F4001F324B1C}" destId="{AFCDAEB6-6FEA-4891-A668-8A29EE742E1B}" srcOrd="1" destOrd="0" presId="urn:microsoft.com/office/officeart/2005/8/layout/chevron2"/>
    <dgm:cxn modelId="{363AC2B8-EC93-4927-BE5F-B089CC5BA079}" type="presParOf" srcId="{653E30F7-9CAE-4153-94A2-F4001F324B1C}" destId="{0C25D57D-EF65-4907-BA42-AF1C6BA2D800}" srcOrd="2" destOrd="0" presId="urn:microsoft.com/office/officeart/2005/8/layout/chevron2"/>
    <dgm:cxn modelId="{D691ED9F-BB44-4342-9B18-9D92521EE069}" type="presParOf" srcId="{0C25D57D-EF65-4907-BA42-AF1C6BA2D800}" destId="{E45CC632-0ABF-48AE-B641-993175AB5C94}" srcOrd="0" destOrd="0" presId="urn:microsoft.com/office/officeart/2005/8/layout/chevron2"/>
    <dgm:cxn modelId="{0D10A721-810E-4525-ADF7-18E48A860EE6}" type="presParOf" srcId="{0C25D57D-EF65-4907-BA42-AF1C6BA2D800}" destId="{188C15AD-C073-4178-8E80-725BFF83EFBC}" srcOrd="1" destOrd="0" presId="urn:microsoft.com/office/officeart/2005/8/layout/chevron2"/>
    <dgm:cxn modelId="{A097A7A9-C47B-468B-B952-0E617FA2B483}" type="presParOf" srcId="{653E30F7-9CAE-4153-94A2-F4001F324B1C}" destId="{BDCC9CF7-E2E2-40C2-B6B4-F18BCE0E9D1F}" srcOrd="3" destOrd="0" presId="urn:microsoft.com/office/officeart/2005/8/layout/chevron2"/>
    <dgm:cxn modelId="{182AF488-8923-4C91-8B9D-7EC5572EF5EC}" type="presParOf" srcId="{653E30F7-9CAE-4153-94A2-F4001F324B1C}" destId="{9A5AC4FE-48C3-4A9E-9F11-D07B0C521784}" srcOrd="4" destOrd="0" presId="urn:microsoft.com/office/officeart/2005/8/layout/chevron2"/>
    <dgm:cxn modelId="{16AE3312-AB19-4E7B-AF57-ABF5384E10C1}" type="presParOf" srcId="{9A5AC4FE-48C3-4A9E-9F11-D07B0C521784}" destId="{909D5CF8-5B49-44DA-8FDC-3C6755AE5F39}" srcOrd="0" destOrd="0" presId="urn:microsoft.com/office/officeart/2005/8/layout/chevron2"/>
    <dgm:cxn modelId="{FDB342BC-5EA4-42BF-A65C-3C1081680681}" type="presParOf" srcId="{9A5AC4FE-48C3-4A9E-9F11-D07B0C521784}" destId="{829D4DC6-EAEB-4792-8167-835A7C22A4E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67EBC1-1C35-4AA0-A252-82FCEAA5CA2C}">
      <dsp:nvSpPr>
        <dsp:cNvPr id="0" name=""/>
        <dsp:cNvSpPr/>
      </dsp:nvSpPr>
      <dsp:spPr>
        <a:xfrm rot="5400000">
          <a:off x="-220918" y="223608"/>
          <a:ext cx="1472788" cy="103095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Два события могут быть:</a:t>
          </a:r>
          <a:endParaRPr lang="ru-RU" sz="1300" kern="1200" dirty="0"/>
        </a:p>
      </dsp:txBody>
      <dsp:txXfrm rot="5400000">
        <a:off x="-220918" y="223608"/>
        <a:ext cx="1472788" cy="1030952"/>
      </dsp:txXfrm>
    </dsp:sp>
    <dsp:sp modelId="{CCC40B33-F73C-4D3C-ACF8-9DC8C1F9EFC8}">
      <dsp:nvSpPr>
        <dsp:cNvPr id="0" name=""/>
        <dsp:cNvSpPr/>
      </dsp:nvSpPr>
      <dsp:spPr>
        <a:xfrm rot="5400000">
          <a:off x="3205171" y="418067"/>
          <a:ext cx="957312" cy="5305751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Независимыми</a:t>
          </a:r>
          <a:endParaRPr lang="ru-RU" sz="2500" kern="1200" dirty="0"/>
        </a:p>
      </dsp:txBody>
      <dsp:txXfrm rot="5400000">
        <a:off x="3205171" y="418067"/>
        <a:ext cx="957312" cy="5305751"/>
      </dsp:txXfrm>
    </dsp:sp>
    <dsp:sp modelId="{E45CC632-0ABF-48AE-B641-993175AB5C94}">
      <dsp:nvSpPr>
        <dsp:cNvPr id="0" name=""/>
        <dsp:cNvSpPr/>
      </dsp:nvSpPr>
      <dsp:spPr>
        <a:xfrm rot="5400000">
          <a:off x="-220918" y="1500747"/>
          <a:ext cx="1472788" cy="103095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Два события могут быть:</a:t>
          </a:r>
          <a:endParaRPr lang="ru-RU" sz="1300" kern="1200" dirty="0"/>
        </a:p>
      </dsp:txBody>
      <dsp:txXfrm rot="5400000">
        <a:off x="-220918" y="1500747"/>
        <a:ext cx="1472788" cy="1030952"/>
      </dsp:txXfrm>
    </dsp:sp>
    <dsp:sp modelId="{188C15AD-C073-4178-8E80-725BFF83EFBC}">
      <dsp:nvSpPr>
        <dsp:cNvPr id="0" name=""/>
        <dsp:cNvSpPr/>
      </dsp:nvSpPr>
      <dsp:spPr>
        <a:xfrm rot="5400000">
          <a:off x="3205171" y="-2174219"/>
          <a:ext cx="957312" cy="530575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smtClean="0"/>
            <a:t>Несовместными</a:t>
          </a:r>
          <a:endParaRPr lang="ru-RU" sz="2500" kern="1200"/>
        </a:p>
      </dsp:txBody>
      <dsp:txXfrm rot="5400000">
        <a:off x="3205171" y="-2174219"/>
        <a:ext cx="957312" cy="5305751"/>
      </dsp:txXfrm>
    </dsp:sp>
    <dsp:sp modelId="{909D5CF8-5B49-44DA-8FDC-3C6755AE5F39}">
      <dsp:nvSpPr>
        <dsp:cNvPr id="0" name=""/>
        <dsp:cNvSpPr/>
      </dsp:nvSpPr>
      <dsp:spPr>
        <a:xfrm rot="5400000">
          <a:off x="-220918" y="2777887"/>
          <a:ext cx="1472788" cy="103095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Два события могут быть:</a:t>
          </a:r>
          <a:endParaRPr lang="ru-RU" sz="1300" kern="1200" dirty="0"/>
        </a:p>
      </dsp:txBody>
      <dsp:txXfrm rot="5400000">
        <a:off x="-220918" y="2777887"/>
        <a:ext cx="1472788" cy="1030952"/>
      </dsp:txXfrm>
    </dsp:sp>
    <dsp:sp modelId="{829D4DC6-EAEB-4792-8167-835A7C22A4E7}">
      <dsp:nvSpPr>
        <dsp:cNvPr id="0" name=""/>
        <dsp:cNvSpPr/>
      </dsp:nvSpPr>
      <dsp:spPr>
        <a:xfrm rot="5400000">
          <a:off x="3205171" y="-950087"/>
          <a:ext cx="957312" cy="530575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Противоположными</a:t>
          </a:r>
          <a:endParaRPr lang="ru-RU" sz="2500" kern="1200" dirty="0"/>
        </a:p>
      </dsp:txBody>
      <dsp:txXfrm rot="5400000">
        <a:off x="3205171" y="-950087"/>
        <a:ext cx="957312" cy="53057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57542-6C86-4564-8F7A-EE3726D834C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D11ED-7459-4A9C-A369-A3834FE44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7071026-9BF7-47ED-A4DE-0049128F373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741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2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742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742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3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743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743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3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24300-0ED7-4972-9C16-16F8405BD4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3B477-AB5D-4239-84ED-22408B06AF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E4262-CCB8-4ECA-A6C0-9D6B4B61CF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A00B9-E3F1-4689-BACB-491609F9D5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45620-AC05-40F9-AFC0-810B8356B1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B42E3-29C6-4902-9421-57623650A1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A1275-1B5E-4132-AD14-6EE6DC96C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5617E-CA0F-4FDA-849F-CA83114015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BCDB9-33CE-4835-8264-79C57CD7C0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99DE6-9E53-4EFD-9D4E-A3E2D99EE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FF27A1-3A76-4E5D-9DDD-6C131B7D543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63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0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640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64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1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64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642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64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42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64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64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2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64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64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6.xml"/><Relationship Id="rId7" Type="http://schemas.openxmlformats.org/officeDocument/2006/relationships/slide" Target="slide2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11" Type="http://schemas.openxmlformats.org/officeDocument/2006/relationships/slide" Target="slide19.xml"/><Relationship Id="rId5" Type="http://schemas.openxmlformats.org/officeDocument/2006/relationships/slide" Target="slide18.xml"/><Relationship Id="rId10" Type="http://schemas.openxmlformats.org/officeDocument/2006/relationships/slide" Target="slide21.xml"/><Relationship Id="rId4" Type="http://schemas.openxmlformats.org/officeDocument/2006/relationships/slide" Target="slide17.xml"/><Relationship Id="rId9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11561" y="1484313"/>
            <a:ext cx="626549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3200" b="1" i="1" dirty="0" smtClean="0">
              <a:latin typeface="Georgia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200" b="1" i="1" dirty="0" smtClean="0">
                <a:latin typeface="Georgia" pitchFamily="18" charset="0"/>
              </a:rPr>
              <a:t>«Решение задач с элементами комбинаторики и теории вероятностей»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195513" y="620713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Georgia" pitchFamily="18" charset="0"/>
              </a:rPr>
              <a:t>Математика </a:t>
            </a:r>
            <a:r>
              <a:rPr lang="ru-RU" sz="2000" b="1" dirty="0" smtClean="0">
                <a:latin typeface="Georgia" pitchFamily="18" charset="0"/>
              </a:rPr>
              <a:t>9 </a:t>
            </a:r>
            <a:r>
              <a:rPr lang="ru-RU" sz="2000" b="1" dirty="0">
                <a:latin typeface="Georgia" pitchFamily="18" charset="0"/>
              </a:rPr>
              <a:t>класс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268538" y="3500438"/>
            <a:ext cx="64071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sz="2000" b="1" dirty="0" smtClean="0">
              <a:latin typeface="Georgia" pitchFamily="18" charset="0"/>
            </a:endParaRPr>
          </a:p>
          <a:p>
            <a:pPr algn="r"/>
            <a:endParaRPr lang="ru-RU" sz="2000" b="1" dirty="0" smtClean="0">
              <a:latin typeface="Georgia" pitchFamily="18" charset="0"/>
            </a:endParaRPr>
          </a:p>
          <a:p>
            <a:pPr algn="r"/>
            <a:endParaRPr lang="ru-RU" sz="2000" b="1" dirty="0" smtClean="0">
              <a:latin typeface="Georgia" pitchFamily="18" charset="0"/>
            </a:endParaRPr>
          </a:p>
          <a:p>
            <a:pPr algn="r"/>
            <a:r>
              <a:rPr lang="ru-RU" sz="2000" b="1" dirty="0" smtClean="0">
                <a:latin typeface="Georgia" pitchFamily="18" charset="0"/>
              </a:rPr>
              <a:t>Ротанова Елена Евгеньевна</a:t>
            </a:r>
            <a:endParaRPr lang="ru-RU" sz="2400" b="1" dirty="0" smtClean="0">
              <a:latin typeface="Georgia" pitchFamily="18" charset="0"/>
            </a:endParaRPr>
          </a:p>
          <a:p>
            <a:pPr algn="r"/>
            <a:r>
              <a:rPr lang="ru-RU" sz="2000" b="1" dirty="0" smtClean="0">
                <a:latin typeface="Georgia" pitchFamily="18" charset="0"/>
              </a:rPr>
              <a:t>Учитель математики</a:t>
            </a:r>
          </a:p>
          <a:p>
            <a:pPr algn="r"/>
            <a:r>
              <a:rPr lang="ru-RU" sz="2000" b="1" dirty="0" smtClean="0">
                <a:latin typeface="Georgia" pitchFamily="18" charset="0"/>
              </a:rPr>
              <a:t> МАОУ Зареченская СОШ</a:t>
            </a:r>
          </a:p>
          <a:p>
            <a:pPr algn="r"/>
            <a:r>
              <a:rPr lang="ru-RU" sz="2000" b="1" dirty="0" smtClean="0">
                <a:latin typeface="Georgia" pitchFamily="18" charset="0"/>
              </a:rPr>
              <a:t>Одинцовского района</a:t>
            </a:r>
          </a:p>
          <a:p>
            <a:pPr algn="r"/>
            <a:r>
              <a:rPr lang="ru-RU" sz="2000" b="1" dirty="0" smtClean="0">
                <a:latin typeface="Georgia" pitchFamily="18" charset="0"/>
              </a:rPr>
              <a:t>Московской области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События</a:t>
            </a:r>
            <a:endParaRPr lang="ru-RU" sz="36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907704" y="1268760"/>
            <a:ext cx="720080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19872" y="1268760"/>
            <a:ext cx="432048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95936" y="1268760"/>
            <a:ext cx="187220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7584" y="25649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Случайные (А)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87824" y="27809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Достоверные (В)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234888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Невозможные (С)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6" y="44371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Вероятность наступления события А</a:t>
            </a:r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5013176"/>
            <a:ext cx="6120680" cy="64807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39552" y="342900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0 &lt; Р(А) &lt; 1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342900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Р(В) = 1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940152" y="342900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Р(С) = 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539750" y="404813"/>
            <a:ext cx="8208963" cy="147732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990033"/>
                </a:solidFill>
              </a:rPr>
              <a:t>Найдите вероятность наступления событий: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990033"/>
                </a:solidFill>
              </a:rPr>
              <a:t>1)Событие </a:t>
            </a:r>
            <a:r>
              <a:rPr lang="ru-RU" sz="2800" b="1" dirty="0">
                <a:solidFill>
                  <a:srgbClr val="990033"/>
                </a:solidFill>
              </a:rPr>
              <a:t>А- вода в реке замёрзла при температуре +25 </a:t>
            </a:r>
            <a:r>
              <a:rPr lang="ru-RU" sz="2800" b="1" dirty="0" smtClean="0">
                <a:solidFill>
                  <a:srgbClr val="990033"/>
                </a:solidFill>
              </a:rPr>
              <a:t>градусов; </a:t>
            </a:r>
            <a:endParaRPr lang="ru-RU" sz="2800" b="1" dirty="0">
              <a:solidFill>
                <a:srgbClr val="990033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68313" y="2349500"/>
            <a:ext cx="84010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2)событие В- при бросании игральной кости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 появилось 7 очков.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11188" y="3429000"/>
            <a:ext cx="7743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</a:rPr>
              <a:t>3)Событие С- после четверга наступила </a:t>
            </a:r>
          </a:p>
          <a:p>
            <a:r>
              <a:rPr lang="ru-RU" sz="2800" b="1" dirty="0">
                <a:solidFill>
                  <a:srgbClr val="800000"/>
                </a:solidFill>
              </a:rPr>
              <a:t>  пятница;</a:t>
            </a:r>
            <a:r>
              <a:rPr lang="ru-RU" dirty="0">
                <a:solidFill>
                  <a:srgbClr val="8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50825" y="4365625"/>
            <a:ext cx="8604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4) событие Н -при бросании игральной кости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появилось меньше 7 очков.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102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115616" y="980728"/>
          <a:ext cx="7028284" cy="4091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hlinkClick r:id="rId2" action="ppaction://hlinksldjump" highlightClick="1"/>
          </p:cNvPr>
          <p:cNvSpPr txBox="1"/>
          <p:nvPr/>
        </p:nvSpPr>
        <p:spPr>
          <a:xfrm>
            <a:off x="1214414" y="357166"/>
            <a:ext cx="2143140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6600" dirty="0" smtClean="0"/>
              <a:t>№1</a:t>
            </a:r>
            <a:endParaRPr lang="ru-RU" sz="6600" dirty="0"/>
          </a:p>
        </p:txBody>
      </p:sp>
      <p:sp>
        <p:nvSpPr>
          <p:cNvPr id="13" name="TextBox 12">
            <a:hlinkClick r:id="rId3" action="ppaction://hlinksldjump" highlightClick="1"/>
          </p:cNvPr>
          <p:cNvSpPr txBox="1"/>
          <p:nvPr/>
        </p:nvSpPr>
        <p:spPr>
          <a:xfrm>
            <a:off x="4929190" y="285728"/>
            <a:ext cx="2143140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№2</a:t>
            </a:r>
            <a:endParaRPr lang="ru-RU" sz="6600" dirty="0"/>
          </a:p>
        </p:txBody>
      </p:sp>
      <p:sp>
        <p:nvSpPr>
          <p:cNvPr id="14" name="TextBox 13">
            <a:hlinkClick r:id="rId4" action="ppaction://hlinksldjump" highlightClick="1"/>
          </p:cNvPr>
          <p:cNvSpPr txBox="1"/>
          <p:nvPr/>
        </p:nvSpPr>
        <p:spPr>
          <a:xfrm>
            <a:off x="1214414" y="1643050"/>
            <a:ext cx="2143140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№3</a:t>
            </a:r>
            <a:endParaRPr lang="ru-RU" sz="6600" dirty="0"/>
          </a:p>
        </p:txBody>
      </p:sp>
      <p:sp>
        <p:nvSpPr>
          <p:cNvPr id="15" name="TextBox 14">
            <a:hlinkClick r:id="rId5" action="ppaction://hlinksldjump" highlightClick="1"/>
          </p:cNvPr>
          <p:cNvSpPr txBox="1"/>
          <p:nvPr/>
        </p:nvSpPr>
        <p:spPr>
          <a:xfrm>
            <a:off x="4929190" y="1643050"/>
            <a:ext cx="2214578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№4</a:t>
            </a:r>
            <a:endParaRPr lang="ru-RU" sz="66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214678" y="5786454"/>
            <a:ext cx="2286016" cy="785818"/>
            <a:chOff x="3000364" y="2643182"/>
            <a:chExt cx="2286016" cy="785818"/>
          </a:xfrm>
        </p:grpSpPr>
        <p:sp>
          <p:nvSpPr>
            <p:cNvPr id="16" name="Овал 15">
              <a:hlinkClick r:id="rId6" action="ppaction://hlinksldjump"/>
            </p:cNvPr>
            <p:cNvSpPr/>
            <p:nvPr/>
          </p:nvSpPr>
          <p:spPr>
            <a:xfrm>
              <a:off x="3000364" y="2643182"/>
              <a:ext cx="2214578" cy="7858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00364" y="2857496"/>
              <a:ext cx="22860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b="1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lumMod val="95000"/>
                      <a:lumOff val="5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  <a:hlinkClick r:id="rId7" action="ppaction://hlinksldjump"/>
                </a:rPr>
                <a:t>ПРОДОЛЖИТЬ</a:t>
              </a:r>
              <a:endParaRPr lang="ru-RU" b="1" spc="50" dirty="0">
                <a:ln w="11430">
                  <a:solidFill>
                    <a:schemeClr val="accent6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0" name="TextBox 19">
            <a:hlinkClick r:id="rId8" action="ppaction://hlinksldjump" highlightClick="1"/>
          </p:cNvPr>
          <p:cNvSpPr txBox="1"/>
          <p:nvPr/>
        </p:nvSpPr>
        <p:spPr>
          <a:xfrm>
            <a:off x="4929190" y="3000372"/>
            <a:ext cx="2214578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№6</a:t>
            </a:r>
            <a:endParaRPr lang="ru-RU" sz="6600" dirty="0"/>
          </a:p>
        </p:txBody>
      </p:sp>
      <p:sp>
        <p:nvSpPr>
          <p:cNvPr id="21" name="TextBox 20">
            <a:hlinkClick r:id="rId9" action="ppaction://hlinksldjump" highlightClick="1"/>
          </p:cNvPr>
          <p:cNvSpPr txBox="1"/>
          <p:nvPr/>
        </p:nvSpPr>
        <p:spPr>
          <a:xfrm>
            <a:off x="4929190" y="4429132"/>
            <a:ext cx="2214578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№8</a:t>
            </a:r>
            <a:endParaRPr lang="ru-RU" sz="6600" dirty="0"/>
          </a:p>
        </p:txBody>
      </p:sp>
      <p:sp>
        <p:nvSpPr>
          <p:cNvPr id="22" name="TextBox 21">
            <a:hlinkClick r:id="rId10" action="ppaction://hlinksldjump" highlightClick="1"/>
          </p:cNvPr>
          <p:cNvSpPr txBox="1"/>
          <p:nvPr/>
        </p:nvSpPr>
        <p:spPr>
          <a:xfrm>
            <a:off x="1214414" y="4429132"/>
            <a:ext cx="2214578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№7</a:t>
            </a:r>
            <a:endParaRPr lang="ru-RU" sz="6600" dirty="0"/>
          </a:p>
        </p:txBody>
      </p:sp>
      <p:sp>
        <p:nvSpPr>
          <p:cNvPr id="23" name="TextBox 22">
            <a:hlinkClick r:id="rId11" action="ppaction://hlinksldjump" highlightClick="1"/>
          </p:cNvPr>
          <p:cNvSpPr txBox="1"/>
          <p:nvPr/>
        </p:nvSpPr>
        <p:spPr>
          <a:xfrm>
            <a:off x="1214414" y="3071810"/>
            <a:ext cx="2214578" cy="110799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№5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88840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городе </a:t>
            </a:r>
            <a:r>
              <a:rPr lang="en-US" sz="3600" dirty="0" smtClean="0"/>
              <a:t>N</a:t>
            </a:r>
            <a:r>
              <a:rPr lang="ru-RU" sz="3600" dirty="0" smtClean="0"/>
              <a:t> вероятность рождения мальчиков равна 0, 53. Найдите вероятность рождения девочек.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085184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одном пенале 5 ручек и 5 карандашей, в другом 7 ручек и три карандаша. Из каждого пенала наугад достают по одному предмету. Найдите вероятность того, что оба предмета окажутся карандашами.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085184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Два стрелка стреляют в одну цель. Точность одного 0,7, а другого 0,8. Найдите вероятность того, что оба стрелка поразят цель.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085184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Два стрелка стреляют в одну цель. Точность одного 0,7, а другого 0,8. Найдите вероятность того, что первый стрелок поразит цель а второй промахнется.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157192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Два стрелка стреляют в одну цель. Точность одного 0,7, а другого 0,8. Найдите вероятность того, что оба стрелка промахнутся.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013176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Два стрелка стреляют в одну цель. Точность одного 0,7, а другого 0,8. Найдите вероятность того, что цель будет поражена.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013176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000240"/>
            <a:ext cx="4071966" cy="83099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Разминка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пенале 5 синих ручек, 2 цветных ручки и 3 карандаша. Из пенала наугад достают один предмет. Найдите вероятность того, что это будет не карандаш.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157192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пенале 5 синих ручек, 2 цветных ручки и 3 карандаша. Из пенала наугад достают два предмета. Найдите вероятность того, что это будут карандаши.</a:t>
            </a:r>
            <a:endParaRPr lang="ru-RU" sz="3600" dirty="0"/>
          </a:p>
        </p:txBody>
      </p:sp>
      <p:pic>
        <p:nvPicPr>
          <p:cNvPr id="3" name="Рисунок 2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157192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85728"/>
            <a:ext cx="8501122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900" b="1" spc="200" dirty="0" smtClean="0">
                <a:ln w="2921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Эксперимент</a:t>
            </a:r>
            <a:endParaRPr lang="ru-RU" sz="4000" b="1" spc="200" dirty="0" smtClean="0">
              <a:ln w="29210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4" name="Рисунок 3" descr="i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16832"/>
            <a:ext cx="41044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85926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428868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143248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857628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500570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214950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929330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57224" y="28572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107154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185736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6" y="25003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321468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392906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45720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52149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85786" y="600076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142852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1. Игральную кость подкидывают 1 раз. Найдите вероятность того, что выпадет 6 очков.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785794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2. Игральную кость подкидывают 1 раз. Найдите вероятность того, что выпадет менее 3 очков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857356" y="1500174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3. В тарелке 3 пирожка с картошкой и 7 с мясом. Из тарелки берут один пирожок. Найдите вероятность того, что он будет с мясом.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28794" y="214311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4. В парке такси 20 машин. Из них 12 черных, остальные желтые.  Найдите вероятность того, что к клиенту приедет желтое такси.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28794" y="278605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5. Сегодня один из учеников вашего класса в конце урока получит подарок. Найдите вероятность того, что это будет Кирилл.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928794" y="342900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6. В книге 420 страниц. Илья наугад открывает любую страницу. Найдите вероятность того, что это будет страница 342.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928794" y="4071942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7. Для участия в мероприятии из вашего класса наугад берут 2 мальчиков и 3 девочек. Сколькими способами это можно сделать, если в вашем классе 12 девочек и 11 мальчиков.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857356" y="5000636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8. Двум девочкам на дом задали сложную задачу. Вероятность того, что ее решит Кристина 0,8, что решит Татьяна 0,9. Найдите вероятность того, что задача будет решена.</a:t>
            </a:r>
            <a:endParaRPr lang="ru-R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1857356" y="5857892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9. На тарелке лежат 5 пирожков с малиной, 3 с вишней и 2 с клубникой. С тарелки взяли 2 пирожка. Найдите вероятность того, что они с малиной.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6624637" cy="8620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Домашнее задание:</a:t>
            </a:r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468313" y="1773238"/>
            <a:ext cx="7991475" cy="3600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1. </a:t>
            </a:r>
            <a:r>
              <a:rPr lang="ru-RU" sz="3600" b="1" kern="1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Выполнить № </a:t>
            </a:r>
            <a:r>
              <a:rPr lang="ru-RU" sz="3600" b="1" kern="1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871, № 873, №874</a:t>
            </a:r>
            <a:endParaRPr lang="ru-RU" sz="3600" b="1" kern="10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/>
            </a:endParaRPr>
          </a:p>
          <a:p>
            <a:pPr algn="ctr"/>
            <a:r>
              <a:rPr lang="ru-RU" sz="3600" b="1" kern="1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2</a:t>
            </a:r>
            <a:r>
              <a:rPr lang="ru-RU" sz="3600" b="1" kern="1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. </a:t>
            </a:r>
            <a:r>
              <a:rPr lang="ru-RU" sz="3600" b="1" kern="1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Придумать свои </a:t>
            </a:r>
            <a:r>
              <a:rPr lang="ru-RU" sz="3600" b="1" kern="1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задачи.</a:t>
            </a:r>
            <a:endParaRPr lang="ru-RU" sz="3600" b="1" kern="10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у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4275" y="5734050"/>
            <a:ext cx="1609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79592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spc="200" dirty="0" smtClean="0">
                <a:ln w="2921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коробке половина конфет в красных обертках, треть – в синих обертках, остальные в зеленых. Наугад вынули одну конфету. Какого цвета обертка наиболее вероятна у этой конфеты?</a:t>
            </a:r>
          </a:p>
          <a:p>
            <a:pPr lvl="0"/>
            <a:r>
              <a:rPr lang="ru-RU" sz="3200" b="1" spc="200" dirty="0" smtClean="0">
                <a:ln w="2921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Какова вероятность что это будет конфета в синей обертке, если в зеленых обертках 5 конфет.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2656"/>
            <a:ext cx="74329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Антон, Борис и Вадим учатся в разных классах: 6А, 6Б и 6В. От каждого класса по жребию выбирают одного делегата на ёлку в Москву. Какова вероятность попасть на ёлку для каждого из мальчиков, если в 6А учатся 20 человек, в 6Б – 22 человека, в 6В – 19 человек? </a:t>
            </a:r>
          </a:p>
          <a:p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Какова вероятность, что друзья встретятся на ёлке в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москве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71472" y="1500174"/>
            <a:ext cx="7775575" cy="31607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6825308" cy="499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72816"/>
            <a:ext cx="7992888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800" dirty="0" smtClean="0"/>
              <a:t>2 2 2 2 2 2 2 2 2 2 2 2 2 3 3 3 3 3 3 3 4 4 4 5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2924944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Медиана: </a:t>
            </a:r>
          </a:p>
          <a:p>
            <a:endParaRPr lang="ru-RU" sz="2800" dirty="0" smtClean="0"/>
          </a:p>
          <a:p>
            <a:r>
              <a:rPr lang="ru-RU" sz="2800" dirty="0" smtClean="0"/>
              <a:t>Мода: </a:t>
            </a:r>
          </a:p>
          <a:p>
            <a:endParaRPr lang="ru-RU" sz="2800" dirty="0" smtClean="0"/>
          </a:p>
          <a:p>
            <a:r>
              <a:rPr lang="ru-RU" sz="2800" dirty="0" smtClean="0"/>
              <a:t>Среднее арифметическое: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2636912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2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3573016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2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86916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2,7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428596" y="571480"/>
            <a:ext cx="7929618" cy="4500594"/>
            <a:chOff x="428596" y="571480"/>
            <a:chExt cx="7929618" cy="450059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1643050"/>
              <a:ext cx="714380" cy="164307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2071670" y="571480"/>
              <a:ext cx="714380" cy="13573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Равнобедренный треугольник 3"/>
            <p:cNvSpPr/>
            <p:nvPr/>
          </p:nvSpPr>
          <p:spPr>
            <a:xfrm>
              <a:off x="2857488" y="3000372"/>
              <a:ext cx="1000132" cy="1571636"/>
            </a:xfrm>
            <a:prstGeom prst="triangl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омб 4"/>
            <p:cNvSpPr/>
            <p:nvPr/>
          </p:nvSpPr>
          <p:spPr>
            <a:xfrm>
              <a:off x="4143372" y="1214422"/>
              <a:ext cx="1357322" cy="1357322"/>
            </a:xfrm>
            <a:prstGeom prst="diamond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ый треугольник 5"/>
            <p:cNvSpPr/>
            <p:nvPr/>
          </p:nvSpPr>
          <p:spPr>
            <a:xfrm rot="1566453">
              <a:off x="6072198" y="3214686"/>
              <a:ext cx="1000132" cy="1857388"/>
            </a:xfrm>
            <a:prstGeom prst="rtTriangle">
              <a:avLst/>
            </a:prstGeom>
            <a:solidFill>
              <a:srgbClr val="CE02C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7286644" y="1643050"/>
              <a:ext cx="1071570" cy="135732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 стрелкой 8"/>
            <p:cNvCxnSpPr>
              <a:stCxn id="2" idx="3"/>
            </p:cNvCxnSpPr>
            <p:nvPr/>
          </p:nvCxnSpPr>
          <p:spPr>
            <a:xfrm flipV="1">
              <a:off x="1142976" y="1428736"/>
              <a:ext cx="928694" cy="10358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endCxn id="4" idx="1"/>
            </p:cNvCxnSpPr>
            <p:nvPr/>
          </p:nvCxnSpPr>
          <p:spPr>
            <a:xfrm rot="16200000" flipH="1">
              <a:off x="1910934" y="2589603"/>
              <a:ext cx="1928826" cy="4643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4" idx="5"/>
            </p:cNvCxnSpPr>
            <p:nvPr/>
          </p:nvCxnSpPr>
          <p:spPr>
            <a:xfrm flipV="1">
              <a:off x="3607587" y="2285992"/>
              <a:ext cx="892975" cy="15001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6" idx="1"/>
            </p:cNvCxnSpPr>
            <p:nvPr/>
          </p:nvCxnSpPr>
          <p:spPr>
            <a:xfrm rot="16200000" flipH="1">
              <a:off x="4814697" y="2614799"/>
              <a:ext cx="1708768" cy="9082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rot="5400000" flipH="1" flipV="1">
              <a:off x="6357950" y="3143248"/>
              <a:ext cx="1428760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28673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2285992"/>
              <a:ext cx="272763" cy="571504"/>
            </a:xfrm>
            <a:prstGeom prst="rect">
              <a:avLst/>
            </a:prstGeom>
            <a:noFill/>
          </p:spPr>
        </p:pic>
        <p:pic>
          <p:nvPicPr>
            <p:cNvPr id="28676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1357298"/>
              <a:ext cx="327424" cy="500066"/>
            </a:xfrm>
            <a:prstGeom prst="rect">
              <a:avLst/>
            </a:prstGeom>
            <a:noFill/>
          </p:spPr>
        </p:pic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87513" y="2357430"/>
              <a:ext cx="401414" cy="571504"/>
            </a:xfrm>
            <a:prstGeom prst="rect">
              <a:avLst/>
            </a:prstGeom>
            <a:noFill/>
          </p:spPr>
        </p:pic>
        <p:pic>
          <p:nvPicPr>
            <p:cNvPr id="28682" name="Picture 1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43306" y="2428868"/>
              <a:ext cx="374199" cy="571504"/>
            </a:xfrm>
            <a:prstGeom prst="rect">
              <a:avLst/>
            </a:prstGeom>
            <a:noFill/>
          </p:spPr>
        </p:pic>
        <p:pic>
          <p:nvPicPr>
            <p:cNvPr id="28685" name="Picture 1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2386756"/>
              <a:ext cx="285752" cy="656457"/>
            </a:xfrm>
            <a:prstGeom prst="rect">
              <a:avLst/>
            </a:prstGeom>
            <a:noFill/>
          </p:spPr>
        </p:pic>
        <p:pic>
          <p:nvPicPr>
            <p:cNvPr id="28688" name="Picture 1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86578" y="2857496"/>
              <a:ext cx="290855" cy="642942"/>
            </a:xfrm>
            <a:prstGeom prst="rect">
              <a:avLst/>
            </a:prstGeom>
            <a:noFill/>
          </p:spPr>
        </p:pic>
      </p:grp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1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857232"/>
            <a:ext cx="200025" cy="800100"/>
          </a:xfrm>
          <a:prstGeom prst="rect">
            <a:avLst/>
          </a:prstGeom>
          <a:noFill/>
        </p:spPr>
      </p:pic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4" name="Picture 2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571876"/>
            <a:ext cx="200025" cy="800100"/>
          </a:xfrm>
          <a:prstGeom prst="rect">
            <a:avLst/>
          </a:prstGeom>
          <a:noFill/>
        </p:spPr>
      </p:pic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7" name="Picture 2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500174"/>
            <a:ext cx="200025" cy="800100"/>
          </a:xfrm>
          <a:prstGeom prst="rect">
            <a:avLst/>
          </a:prstGeom>
          <a:noFill/>
        </p:spPr>
      </p:pic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0" name="Picture 2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929066"/>
            <a:ext cx="200025" cy="800100"/>
          </a:xfrm>
          <a:prstGeom prst="rect">
            <a:avLst/>
          </a:prstGeom>
          <a:noFill/>
        </p:spPr>
      </p:pic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3" name="Picture 3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000240"/>
            <a:ext cx="200025" cy="800100"/>
          </a:xfrm>
          <a:prstGeom prst="rect">
            <a:avLst/>
          </a:prstGeom>
          <a:noFill/>
        </p:spPr>
      </p:pic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785786" y="3000373"/>
            <a:ext cx="7036643" cy="3232357"/>
            <a:chOff x="785786" y="3000373"/>
            <a:chExt cx="7036643" cy="3232357"/>
          </a:xfrm>
        </p:grpSpPr>
        <p:cxnSp>
          <p:nvCxnSpPr>
            <p:cNvPr id="48" name="Скругленная соединительная линия 47"/>
            <p:cNvCxnSpPr>
              <a:stCxn id="7" idx="4"/>
              <a:endCxn id="2" idx="2"/>
            </p:cNvCxnSpPr>
            <p:nvPr/>
          </p:nvCxnSpPr>
          <p:spPr>
            <a:xfrm rot="5400000">
              <a:off x="4161232" y="-375073"/>
              <a:ext cx="285752" cy="7036643"/>
            </a:xfrm>
            <a:prstGeom prst="curvedConnector3">
              <a:avLst>
                <a:gd name="adj1" fmla="val 1135422"/>
              </a:avLst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 rot="21130408">
              <a:off x="4143372" y="5709510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?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916832"/>
            <a:ext cx="3135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0 1 3 5 6 8 9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429000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latin typeface="Constantia" pitchFamily="18" charset="0"/>
              </a:rPr>
              <a:t>Составить трехзначное число. </a:t>
            </a:r>
          </a:p>
          <a:p>
            <a:r>
              <a:rPr lang="ru-RU" sz="4000" i="1" dirty="0" smtClean="0">
                <a:solidFill>
                  <a:srgbClr val="002060"/>
                </a:solidFill>
                <a:latin typeface="Constantia" pitchFamily="18" charset="0"/>
              </a:rPr>
              <a:t>Цифры могут повторяться.</a:t>
            </a:r>
            <a:endParaRPr lang="ru-RU" sz="4000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47700" y="980728"/>
            <a:ext cx="7668716" cy="41052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Решение задач с элементами 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комбинаторики и 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теории вероятностей</a:t>
            </a:r>
          </a:p>
          <a:p>
            <a:pPr algn="ctr"/>
            <a:endParaRPr lang="ru-RU" sz="3600" b="1" i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5530B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55650" y="1575465"/>
            <a:ext cx="74882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ctr"/>
            <a:r>
              <a:rPr lang="ru-RU" sz="4000" b="1" i="1" dirty="0">
                <a:solidFill>
                  <a:srgbClr val="002060"/>
                </a:solidFill>
                <a:latin typeface="Gabriola" pitchFamily="82" charset="0"/>
              </a:rPr>
              <a:t>«Случай часто событием правит,</a:t>
            </a:r>
            <a:endParaRPr lang="ru-RU" sz="4000" b="1" dirty="0">
              <a:solidFill>
                <a:srgbClr val="002060"/>
              </a:solidFill>
              <a:latin typeface="Gabriola" pitchFamily="82" charset="0"/>
            </a:endParaRPr>
          </a:p>
          <a:p>
            <a:pPr indent="450850" algn="ctr"/>
            <a:r>
              <a:rPr lang="ru-RU" sz="4000" b="1" i="1" dirty="0">
                <a:solidFill>
                  <a:srgbClr val="002060"/>
                </a:solidFill>
                <a:latin typeface="Gabriola" pitchFamily="82" charset="0"/>
              </a:rPr>
              <a:t>Порождает и радость и боль,</a:t>
            </a:r>
            <a:endParaRPr lang="ru-RU" sz="4000" b="1" dirty="0">
              <a:solidFill>
                <a:srgbClr val="002060"/>
              </a:solidFill>
              <a:latin typeface="Gabriola" pitchFamily="82" charset="0"/>
            </a:endParaRPr>
          </a:p>
          <a:p>
            <a:pPr indent="450850" algn="ctr"/>
            <a:r>
              <a:rPr lang="ru-RU" sz="4000" b="1" i="1" dirty="0">
                <a:solidFill>
                  <a:srgbClr val="002060"/>
                </a:solidFill>
                <a:latin typeface="Gabriola" pitchFamily="82" charset="0"/>
              </a:rPr>
              <a:t>И задачу пред нами жизнь ставит:</a:t>
            </a:r>
            <a:endParaRPr lang="ru-RU" sz="4000" b="1" dirty="0">
              <a:solidFill>
                <a:srgbClr val="002060"/>
              </a:solidFill>
              <a:latin typeface="Gabriola" pitchFamily="82" charset="0"/>
            </a:endParaRPr>
          </a:p>
          <a:p>
            <a:pPr indent="450850" algn="ctr"/>
            <a:r>
              <a:rPr lang="ru-RU" sz="4000" b="1" i="1" dirty="0">
                <a:solidFill>
                  <a:srgbClr val="002060"/>
                </a:solidFill>
                <a:latin typeface="Gabriola" pitchFamily="82" charset="0"/>
              </a:rPr>
              <a:t>Как постигнуть случайности роль».</a:t>
            </a:r>
            <a:r>
              <a:rPr lang="ru-RU" dirty="0">
                <a:solidFill>
                  <a:srgbClr val="002060"/>
                </a:solidFill>
                <a:latin typeface="Gabriola" pitchFamily="82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556500" cy="5472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i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1196754"/>
          <a:ext cx="7416824" cy="4032445"/>
        </p:xfrm>
        <a:graphic>
          <a:graphicData uri="http://schemas.openxmlformats.org/drawingml/2006/table">
            <a:tbl>
              <a:tblPr/>
              <a:tblGrid>
                <a:gridCol w="1854206"/>
                <a:gridCol w="1854206"/>
                <a:gridCol w="1854206"/>
                <a:gridCol w="1854206"/>
              </a:tblGrid>
              <a:tr h="1606702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Комбинации элементов</a:t>
                      </a:r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Формула</a:t>
                      </a:r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581">
                <a:tc>
                  <a:txBody>
                    <a:bodyPr/>
                    <a:lstStyle/>
                    <a:p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</a:rPr>
                        <a:t>Перестановки</a:t>
                      </a:r>
                      <a:endParaRPr lang="ru-RU" sz="90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581">
                <a:tc>
                  <a:txBody>
                    <a:bodyPr/>
                    <a:lstStyle/>
                    <a:p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</a:rPr>
                        <a:t>Размещения</a:t>
                      </a:r>
                      <a:endParaRPr lang="ru-RU" sz="90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581">
                <a:tc>
                  <a:txBody>
                    <a:bodyPr/>
                    <a:lstStyle/>
                    <a:p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</a:rPr>
                        <a:t>Сочетания</a:t>
                      </a:r>
                      <a:endParaRPr lang="ru-RU" sz="90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/>
                      </a:endParaRPr>
                    </a:p>
                  </a:txBody>
                  <a:tcPr marL="61507" marR="61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3068960"/>
            <a:ext cx="638175" cy="260648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717032"/>
            <a:ext cx="1209675" cy="495300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509120"/>
            <a:ext cx="1419225" cy="495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79912" y="30689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1412776"/>
            <a:ext cx="1393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Важен ли </a:t>
            </a:r>
            <a:endParaRPr lang="en-US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порядок </a:t>
            </a:r>
            <a:endParaRPr lang="en-US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элементов?</a:t>
            </a:r>
            <a:endParaRPr lang="ru-RU" sz="1050" dirty="0" smtClean="0">
              <a:latin typeface="Times New Roman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340768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Количество элементов </a:t>
            </a:r>
            <a:r>
              <a:rPr lang="ru-RU" i="1" dirty="0" err="1" smtClean="0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 и количество мест для них к</a:t>
            </a:r>
            <a:endParaRPr lang="ru-RU" sz="1050" dirty="0" smtClean="0">
              <a:latin typeface="Times New Roman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3789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45811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299695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n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=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k</a:t>
            </a:r>
            <a:endParaRPr lang="ru-RU" sz="1050" dirty="0" smtClean="0">
              <a:latin typeface="Times New Roman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436096" y="386104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n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&gt;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k</a:t>
            </a:r>
            <a:endParaRPr lang="ru-RU" sz="1050" dirty="0" smtClean="0">
              <a:latin typeface="Times New Roman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08104" y="465313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n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&gt;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k</a:t>
            </a:r>
            <a:endParaRPr lang="ru-RU" sz="1050" dirty="0" smtClean="0">
              <a:latin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2712</TotalTime>
  <Words>855</Words>
  <Application>Microsoft Office PowerPoint</Application>
  <PresentationFormat>Экран (4:3)</PresentationFormat>
  <Paragraphs>114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Мама</cp:lastModifiedBy>
  <cp:revision>116</cp:revision>
  <dcterms:created xsi:type="dcterms:W3CDTF">2012-07-23T10:28:10Z</dcterms:created>
  <dcterms:modified xsi:type="dcterms:W3CDTF">2020-11-29T09:40:50Z</dcterms:modified>
</cp:coreProperties>
</file>