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4" r:id="rId2"/>
    <p:sldId id="277" r:id="rId3"/>
    <p:sldId id="275" r:id="rId4"/>
    <p:sldId id="281" r:id="rId5"/>
    <p:sldId id="256" r:id="rId6"/>
    <p:sldId id="265" r:id="rId7"/>
    <p:sldId id="269" r:id="rId8"/>
    <p:sldId id="260" r:id="rId9"/>
    <p:sldId id="268" r:id="rId10"/>
    <p:sldId id="267" r:id="rId11"/>
    <p:sldId id="282" r:id="rId12"/>
    <p:sldId id="283" r:id="rId13"/>
    <p:sldId id="266" r:id="rId14"/>
    <p:sldId id="257" r:id="rId15"/>
    <p:sldId id="258" r:id="rId16"/>
    <p:sldId id="259" r:id="rId17"/>
    <p:sldId id="261" r:id="rId18"/>
    <p:sldId id="284" r:id="rId19"/>
    <p:sldId id="27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FF"/>
    <a:srgbClr val="FF0000"/>
    <a:srgbClr val="006600"/>
    <a:srgbClr val="A5002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7514C-21BD-4A7D-8658-6E0BBA796398}" type="datetimeFigureOut">
              <a:rPr lang="ru-RU" smtClean="0"/>
              <a:pPr/>
              <a:t>19.01.2020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6D1A2D-1ED4-4399-AAF9-555E96B50E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7614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A8A0E-6244-4006-846F-1527D54FD64E}" type="datetimeFigureOut">
              <a:rPr lang="ru-RU" smtClean="0"/>
              <a:pPr/>
              <a:t>19.01.2020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73F08-491C-4984-B13F-CA9A9BEBD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A8A0E-6244-4006-846F-1527D54FD64E}" type="datetimeFigureOut">
              <a:rPr lang="ru-RU" smtClean="0"/>
              <a:pPr/>
              <a:t>19.01.2020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73F08-491C-4984-B13F-CA9A9BEBD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1" y="366713"/>
            <a:ext cx="4476751" cy="7800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A8A0E-6244-4006-846F-1527D54FD64E}" type="datetimeFigureOut">
              <a:rPr lang="ru-RU" smtClean="0"/>
              <a:pPr/>
              <a:t>19.01.2020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73F08-491C-4984-B13F-CA9A9BEBD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A8A0E-6244-4006-846F-1527D54FD64E}" type="datetimeFigureOut">
              <a:rPr lang="ru-RU" smtClean="0"/>
              <a:pPr/>
              <a:t>19.01.2020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73F08-491C-4984-B13F-CA9A9BEBD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A8A0E-6244-4006-846F-1527D54FD64E}" type="datetimeFigureOut">
              <a:rPr lang="ru-RU" smtClean="0"/>
              <a:pPr/>
              <a:t>19.01.2020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73F08-491C-4984-B13F-CA9A9BEBD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5201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A8A0E-6244-4006-846F-1527D54FD64E}" type="datetimeFigureOut">
              <a:rPr lang="ru-RU" smtClean="0"/>
              <a:pPr/>
              <a:t>19.01.2020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73F08-491C-4984-B13F-CA9A9BEBD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A8A0E-6244-4006-846F-1527D54FD64E}" type="datetimeFigureOut">
              <a:rPr lang="ru-RU" smtClean="0"/>
              <a:pPr/>
              <a:t>19.01.2020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73F08-491C-4984-B13F-CA9A9BEBD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A8A0E-6244-4006-846F-1527D54FD64E}" type="datetimeFigureOut">
              <a:rPr lang="ru-RU" smtClean="0"/>
              <a:pPr/>
              <a:t>19.01.2020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73F08-491C-4984-B13F-CA9A9BEBD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A8A0E-6244-4006-846F-1527D54FD64E}" type="datetimeFigureOut">
              <a:rPr lang="ru-RU" smtClean="0"/>
              <a:pPr/>
              <a:t>19.01.2020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73F08-491C-4984-B13F-CA9A9BEBD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A8A0E-6244-4006-846F-1527D54FD64E}" type="datetimeFigureOut">
              <a:rPr lang="ru-RU" smtClean="0"/>
              <a:pPr/>
              <a:t>19.01.2020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73F08-491C-4984-B13F-CA9A9BEBD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A8A0E-6244-4006-846F-1527D54FD64E}" type="datetimeFigureOut">
              <a:rPr lang="ru-RU" smtClean="0"/>
              <a:pPr/>
              <a:t>19.01.2020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73F08-491C-4984-B13F-CA9A9BEBD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A8A0E-6244-4006-846F-1527D54FD64E}" type="datetimeFigureOut">
              <a:rPr lang="ru-RU" smtClean="0"/>
              <a:pPr/>
              <a:t>19.01.2020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73F08-491C-4984-B13F-CA9A9BEBDD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2204864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dirty="0" smtClean="0"/>
              <a:t>ДУХОВНО – НРАВСТВЕННОЕ РАЗВИТИЕ И ВОСПИТАНИЕ ДЕТЕЙ ЧЕРЕЗ КТД</a:t>
            </a:r>
            <a:endParaRPr lang="ru-RU" sz="54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191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Принципы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.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Всеобщая талантливость. </a:t>
            </a:r>
            <a:r>
              <a:rPr lang="ru-RU" dirty="0" smtClean="0"/>
              <a:t>Без талантливых детей нет, а есть не занятые своим делом.</a:t>
            </a:r>
          </a:p>
          <a:p>
            <a:r>
              <a:rPr lang="ru-RU" dirty="0" smtClean="0"/>
              <a:t>.</a:t>
            </a:r>
            <a:r>
              <a:rPr lang="ru-RU" dirty="0" smtClean="0">
                <a:solidFill>
                  <a:srgbClr val="FFFF00"/>
                </a:solidFill>
              </a:rPr>
              <a:t>Взаимное превосходство . </a:t>
            </a:r>
            <a:r>
              <a:rPr lang="ru-RU" dirty="0" smtClean="0"/>
              <a:t>«Если у вас получается что – то хуже  чем у других, значит что – то должно получиться лучше , ищите.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Неизбежность перемен. </a:t>
            </a:r>
            <a:r>
              <a:rPr lang="ru-RU" dirty="0" smtClean="0"/>
              <a:t>Ни одно суждение о человеке не может считаться окончательным.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Модель личности ребёнка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Прочность и глубина знаний</a:t>
            </a:r>
          </a:p>
          <a:p>
            <a:r>
              <a:rPr lang="ru-RU" dirty="0" smtClean="0"/>
              <a:t>-Самостоятельность</a:t>
            </a:r>
          </a:p>
          <a:p>
            <a:r>
              <a:rPr lang="ru-RU" dirty="0" smtClean="0"/>
              <a:t>-Организованность</a:t>
            </a:r>
          </a:p>
          <a:p>
            <a:r>
              <a:rPr lang="ru-RU" dirty="0" smtClean="0"/>
              <a:t>-Следования нормам и правилам человеческого общения</a:t>
            </a:r>
          </a:p>
          <a:p>
            <a:r>
              <a:rPr lang="ru-RU" dirty="0" smtClean="0"/>
              <a:t>-Умение видеть прекрасное</a:t>
            </a:r>
          </a:p>
          <a:p>
            <a:r>
              <a:rPr lang="ru-RU" dirty="0" smtClean="0"/>
              <a:t>-Отсутствие вредных привычек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Основные этапы реализации КТД.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1.	Деление на 3 творческие группы по желанию учащихся.</a:t>
            </a:r>
          </a:p>
          <a:p>
            <a:r>
              <a:rPr lang="ru-RU" dirty="0" smtClean="0"/>
              <a:t>2.	Название каждой группы.</a:t>
            </a:r>
          </a:p>
          <a:p>
            <a:r>
              <a:rPr lang="ru-RU" dirty="0" smtClean="0"/>
              <a:t>3.	Поручения, распределение обязанностей с учётом пожелания учащихся.</a:t>
            </a:r>
          </a:p>
          <a:p>
            <a:r>
              <a:rPr lang="ru-RU" dirty="0" smtClean="0"/>
              <a:t>4.	Составление плана мероприятий.</a:t>
            </a:r>
          </a:p>
          <a:p>
            <a:r>
              <a:rPr lang="ru-RU" dirty="0" smtClean="0"/>
              <a:t>5.	Подготовка к ключевому делу.</a:t>
            </a:r>
          </a:p>
          <a:p>
            <a:r>
              <a:rPr lang="ru-RU" dirty="0" smtClean="0"/>
              <a:t>6.	Ключевое дело.</a:t>
            </a:r>
          </a:p>
          <a:p>
            <a:r>
              <a:rPr lang="ru-RU" dirty="0" smtClean="0"/>
              <a:t>7.	Отчёт каждой группы.</a:t>
            </a:r>
          </a:p>
          <a:p>
            <a:r>
              <a:rPr lang="ru-RU" dirty="0" smtClean="0"/>
              <a:t>8.	Анализ дела организаторами, выявление недочётов(что необходимо было предусмотреть, интересно ли было готовиться, что будем делать дальше)</a:t>
            </a:r>
          </a:p>
          <a:p>
            <a:r>
              <a:rPr lang="ru-RU" dirty="0" smtClean="0"/>
              <a:t>9.	Коллективное планирование следующего дела.</a:t>
            </a:r>
          </a:p>
          <a:p>
            <a:r>
              <a:rPr lang="ru-RU" dirty="0" smtClean="0"/>
              <a:t>10.	Рефлексия.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Подготовка к КТД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ru-RU" b="1" dirty="0" smtClean="0">
                <a:solidFill>
                  <a:srgbClr val="FFFF00"/>
                </a:solidFill>
              </a:rPr>
              <a:t>Совместное проектирование, замысел коллективной деятельности. </a:t>
            </a:r>
            <a:endParaRPr lang="ru-RU" dirty="0" smtClean="0">
              <a:solidFill>
                <a:srgbClr val="FFFF00"/>
              </a:solidFill>
            </a:endParaRPr>
          </a:p>
          <a:p>
            <a:pPr lvl="0"/>
            <a:r>
              <a:rPr lang="ru-RU" b="1" dirty="0" smtClean="0"/>
              <a:t>Совместное планирование достижения общей цели. </a:t>
            </a:r>
            <a:endParaRPr lang="ru-RU" dirty="0" smtClean="0"/>
          </a:p>
          <a:p>
            <a:pPr lvl="0"/>
            <a:r>
              <a:rPr lang="ru-RU" b="1" dirty="0" smtClean="0">
                <a:solidFill>
                  <a:srgbClr val="FFFF00"/>
                </a:solidFill>
              </a:rPr>
              <a:t>Совместный поиск оптимальных способов решения </a:t>
            </a:r>
            <a:r>
              <a:rPr lang="ru-RU" b="1" dirty="0" smtClean="0"/>
              <a:t>общей задачи ("мозговая атака", "мозговой штурм"). </a:t>
            </a:r>
            <a:endParaRPr lang="ru-RU" dirty="0" smtClean="0"/>
          </a:p>
          <a:p>
            <a:pPr lvl="0"/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Совместное распределение ролей и исполнителей коллективной деятельности. </a:t>
            </a:r>
            <a:endParaRPr lang="ru-RU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lvl="0"/>
            <a:r>
              <a:rPr lang="ru-RU" b="1" dirty="0" smtClean="0"/>
              <a:t>Взаимная поддержка и помощь в осуществлении коллективного замысла. </a:t>
            </a:r>
            <a:endParaRPr lang="ru-RU" dirty="0" smtClean="0"/>
          </a:p>
          <a:p>
            <a:pPr lvl="0"/>
            <a:r>
              <a:rPr lang="ru-RU" b="1" dirty="0" smtClean="0">
                <a:solidFill>
                  <a:srgbClr val="FFFF00"/>
                </a:solidFill>
              </a:rPr>
              <a:t>Оценка общего результата, переживание успеха и радости общих достижений. </a:t>
            </a:r>
            <a:endParaRPr lang="ru-RU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Законы сбора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525963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- Один -за всех, все за одного.</a:t>
            </a:r>
          </a:p>
          <a:p>
            <a:r>
              <a:rPr lang="ru-RU" sz="2400" dirty="0" smtClean="0">
                <a:solidFill>
                  <a:srgbClr val="FFFF00"/>
                </a:solidFill>
              </a:rPr>
              <a:t>-Живи для улыбки товарища.</a:t>
            </a:r>
          </a:p>
          <a:p>
            <a:r>
              <a:rPr lang="ru-RU" sz="2400" dirty="0" smtClean="0"/>
              <a:t>-</a:t>
            </a:r>
            <a:r>
              <a:rPr lang="ru-RU" sz="2400" dirty="0" smtClean="0">
                <a:solidFill>
                  <a:srgbClr val="A50021"/>
                </a:solidFill>
              </a:rPr>
              <a:t>Каждое дело творческое , иначе зачем.</a:t>
            </a:r>
          </a:p>
          <a:p>
            <a:pPr>
              <a:buNone/>
            </a:pPr>
            <a:r>
              <a:rPr lang="ru-RU" sz="2400" dirty="0" smtClean="0"/>
              <a:t>                                                  </a:t>
            </a:r>
            <a:r>
              <a:rPr lang="ru-RU" sz="2400" dirty="0" smtClean="0">
                <a:solidFill>
                  <a:srgbClr val="FFFF00"/>
                </a:solidFill>
              </a:rPr>
              <a:t>  Правда , но без громких фраз,</a:t>
            </a:r>
          </a:p>
          <a:p>
            <a:pPr>
              <a:buNone/>
            </a:pPr>
            <a:r>
              <a:rPr lang="ru-RU" sz="2400" dirty="0" smtClean="0">
                <a:solidFill>
                  <a:srgbClr val="FFFF00"/>
                </a:solidFill>
              </a:rPr>
              <a:t>                                                     красота, но без </a:t>
            </a:r>
            <a:r>
              <a:rPr lang="ru-RU" sz="2400" dirty="0" err="1" smtClean="0">
                <a:solidFill>
                  <a:srgbClr val="FFFF00"/>
                </a:solidFill>
              </a:rPr>
              <a:t>прекрас</a:t>
            </a:r>
            <a:r>
              <a:rPr lang="ru-RU" sz="2400" dirty="0" smtClean="0">
                <a:solidFill>
                  <a:srgbClr val="FFFF00"/>
                </a:solidFill>
              </a:rPr>
              <a:t> ,</a:t>
            </a:r>
          </a:p>
          <a:p>
            <a:pPr>
              <a:buNone/>
            </a:pPr>
            <a:r>
              <a:rPr lang="ru-RU" sz="2400" dirty="0" smtClean="0">
                <a:solidFill>
                  <a:srgbClr val="FFFF00"/>
                </a:solidFill>
              </a:rPr>
              <a:t>                                                      И добро не на показ-</a:t>
            </a:r>
          </a:p>
          <a:p>
            <a:pPr>
              <a:buNone/>
            </a:pPr>
            <a:r>
              <a:rPr lang="ru-RU" sz="2400" dirty="0" smtClean="0">
                <a:solidFill>
                  <a:srgbClr val="FFFF00"/>
                </a:solidFill>
              </a:rPr>
              <a:t>                                                       Вот что дорого для нас.</a:t>
            </a:r>
          </a:p>
          <a:p>
            <a:pPr>
              <a:buNone/>
            </a:pPr>
            <a:r>
              <a:rPr lang="ru-RU" sz="2400" dirty="0" smtClean="0">
                <a:solidFill>
                  <a:srgbClr val="0000FF"/>
                </a:solidFill>
              </a:rPr>
              <a:t>-Думать коллективно, работать оперативно, </a:t>
            </a:r>
          </a:p>
          <a:p>
            <a:pPr>
              <a:buNone/>
            </a:pPr>
            <a:r>
              <a:rPr lang="ru-RU" sz="2400" dirty="0" smtClean="0">
                <a:solidFill>
                  <a:srgbClr val="0000FF"/>
                </a:solidFill>
              </a:rPr>
              <a:t>Спорить доказательно  для всех обязательно.</a:t>
            </a:r>
          </a:p>
          <a:p>
            <a:pPr>
              <a:buNone/>
            </a:pPr>
            <a:r>
              <a:rPr lang="ru-RU" sz="2400" dirty="0" smtClean="0"/>
              <a:t>-Критикуешь – предлагай ,предлагая делай.</a:t>
            </a:r>
            <a:endParaRPr lang="ru-RU" sz="2400" dirty="0"/>
          </a:p>
        </p:txBody>
      </p:sp>
      <p:pic>
        <p:nvPicPr>
          <p:cNvPr id="3074" name="Picture 2" descr="D:\Мама\Рисунки\вещи\SMILE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49" y="1089406"/>
            <a:ext cx="1970305" cy="169665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500"/>
                            </p:stCondLst>
                            <p:childTnLst>
                              <p:par>
                                <p:cTn id="4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Моё участие в подготовке к делу.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Викторина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Конкурс загадок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Посещение музея , выставки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Посещение библиотеки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Конкурс пословиц и поговорок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Сбор вырезок из газет и журналов</a:t>
            </a:r>
          </a:p>
          <a:p>
            <a:r>
              <a:rPr lang="ru-RU" dirty="0" smtClean="0">
                <a:solidFill>
                  <a:srgbClr val="006600"/>
                </a:solidFill>
              </a:rPr>
              <a:t>Составление кроссвордов, ребусов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Подбор стихов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5123" name="Picture 3" descr="D:\Мама\Рисунки\вещи\pic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5906" y="1744389"/>
            <a:ext cx="2473746" cy="147029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Моё участие в подготовке к делу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Конкурс рисунков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Написание сочинений</a:t>
            </a:r>
          </a:p>
          <a:p>
            <a:r>
              <a:rPr lang="ru-RU" dirty="0" smtClean="0">
                <a:solidFill>
                  <a:srgbClr val="006600"/>
                </a:solidFill>
              </a:rPr>
              <a:t>Концерт, инсценировка сказки, сценки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Подбор игр</a:t>
            </a:r>
          </a:p>
          <a:p>
            <a:r>
              <a:rPr lang="ru-RU" dirty="0" smtClean="0"/>
              <a:t>Спортивные эстафеты</a:t>
            </a:r>
          </a:p>
          <a:p>
            <a:r>
              <a:rPr lang="ru-RU" dirty="0" smtClean="0">
                <a:solidFill>
                  <a:srgbClr val="0000FF"/>
                </a:solidFill>
              </a:rPr>
              <a:t>Экскурсии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Выпуск листовок , стенгазет</a:t>
            </a:r>
          </a:p>
          <a:p>
            <a:r>
              <a:rPr lang="ru-RU" dirty="0" smtClean="0"/>
              <a:t>Оформление</a:t>
            </a:r>
          </a:p>
          <a:p>
            <a:endParaRPr lang="ru-RU" dirty="0"/>
          </a:p>
        </p:txBody>
      </p:sp>
      <p:pic>
        <p:nvPicPr>
          <p:cNvPr id="4098" name="Picture 2" descr="D:\Мама\Рисунки\вещи\pic330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3143248"/>
            <a:ext cx="1782763" cy="3165475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Подготовка к делу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57224" y="1428736"/>
          <a:ext cx="6643734" cy="42862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4578"/>
                <a:gridCol w="2214578"/>
                <a:gridCol w="2214578"/>
              </a:tblGrid>
              <a:tr h="4852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Ф.И.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Что</a:t>
                      </a:r>
                      <a:r>
                        <a:rPr lang="ru-RU" sz="2000" baseline="0" dirty="0" smtClean="0"/>
                        <a:t> делаю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Сроки.</a:t>
                      </a:r>
                      <a:r>
                        <a:rPr lang="ru-RU" sz="2000" baseline="0" dirty="0" smtClean="0"/>
                        <a:t> Отчет.</a:t>
                      </a:r>
                      <a:endParaRPr lang="ru-RU" sz="2000" dirty="0"/>
                    </a:p>
                  </a:txBody>
                  <a:tcPr/>
                </a:tc>
              </a:tr>
              <a:tr h="491978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Викторина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  <a:tr h="491978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Рисунки. </a:t>
                      </a:r>
                      <a:r>
                        <a:rPr lang="ru-RU" sz="2000" dirty="0" err="1" smtClean="0"/>
                        <a:t>Оформ</a:t>
                      </a:r>
                      <a:r>
                        <a:rPr lang="ru-RU" sz="2000" dirty="0" smtClean="0"/>
                        <a:t>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  <a:tr h="491978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Вырезки из газет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  <a:tr h="491978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Подбор стихов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  <a:tr h="491978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Викторина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  <a:tr h="491978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/>
                        <a:t>Спорт.эстафеты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  <a:tr h="849169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Орг.посещения</a:t>
                      </a:r>
                      <a:r>
                        <a:rPr lang="ru-RU" sz="2000" baseline="0" dirty="0" smtClean="0"/>
                        <a:t> библиотеки.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/>
              <a:t>Сравнение уровней воспитанности</a:t>
            </a:r>
            <a:br>
              <a:rPr lang="ru-RU" sz="3100" b="1" dirty="0" smtClean="0"/>
            </a:br>
            <a:r>
              <a:rPr lang="ru-RU" sz="3100" b="1" dirty="0" smtClean="0"/>
              <a:t> 2 класс и 3 класс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У 19 учащихся  увеличился средний балл показателей УВ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Весеннего настроения!</a:t>
            </a:r>
            <a:endParaRPr lang="ru-RU" dirty="0"/>
          </a:p>
        </p:txBody>
      </p:sp>
      <p:pic>
        <p:nvPicPr>
          <p:cNvPr id="24578" name="Picture 2" descr="D:\Мама\картики 2\x_74bbac9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846" y="1857364"/>
            <a:ext cx="6411292" cy="47863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/>
              <a:t>Духовность -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4800" dirty="0"/>
              <a:t>свойство души , состоящее в преобладании духовных, нравственных и интеллектуальных интересов над </a:t>
            </a:r>
            <a:r>
              <a:rPr lang="ru-RU" sz="4800" dirty="0" smtClean="0"/>
              <a:t>материальными.</a:t>
            </a:r>
          </a:p>
          <a:p>
            <a:r>
              <a:rPr lang="ru-RU" sz="4800" dirty="0" smtClean="0"/>
              <a:t>( </a:t>
            </a:r>
            <a:r>
              <a:rPr lang="ru-RU" sz="4800" dirty="0"/>
              <a:t>толковый словарь М.С. Ожегова) </a:t>
            </a:r>
          </a:p>
          <a:p>
            <a:endParaRPr lang="ru-RU" sz="4800" dirty="0" smtClean="0"/>
          </a:p>
          <a:p>
            <a:endParaRPr lang="ru-RU" sz="4800" dirty="0" smtClean="0"/>
          </a:p>
          <a:p>
            <a:endParaRPr lang="ru-RU" sz="4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8192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Нравственность -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внутренние духовные качества , которыми руководствуется человек , этические нормы ; </a:t>
            </a:r>
          </a:p>
          <a:p>
            <a:pPr marL="0" indent="0">
              <a:buNone/>
            </a:pPr>
            <a:r>
              <a:rPr lang="ru-RU" dirty="0"/>
              <a:t>п</a:t>
            </a:r>
            <a:r>
              <a:rPr lang="ru-RU" dirty="0" smtClean="0"/>
              <a:t>равила поведения , определяемые этими качествами.</a:t>
            </a:r>
          </a:p>
          <a:p>
            <a:pPr marL="0" indent="0">
              <a:buNone/>
            </a:pPr>
            <a:r>
              <a:rPr lang="ru-RU" dirty="0" smtClean="0"/>
              <a:t>( толковый словарь М.С. Ожегова)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9652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Духовно – нравственное воспитание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000" dirty="0" smtClean="0"/>
              <a:t>- это ориентация на высокие нравственные ценности</a:t>
            </a:r>
          </a:p>
          <a:p>
            <a:endParaRPr lang="ru-RU" sz="6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A50021"/>
                </a:solidFill>
              </a:rPr>
              <a:t>«Вместе дружная семья»</a:t>
            </a:r>
            <a:endParaRPr lang="ru-RU" sz="8000" dirty="0">
              <a:solidFill>
                <a:srgbClr val="A50021"/>
              </a:solidFill>
            </a:endParaRPr>
          </a:p>
        </p:txBody>
      </p:sp>
      <p:pic>
        <p:nvPicPr>
          <p:cNvPr id="2050" name="Picture 2" descr="D:\Мама\Рисунки\POPULAR\HNDSHAK1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6645" y="3659356"/>
            <a:ext cx="4960937" cy="28114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У каждого воспитанника есть сильные и слабые стороны... Влиять на человека через коллектив нужно тонко и незаметно".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В. А. Сухомлинский</a:t>
            </a:r>
            <a:r>
              <a:rPr lang="ru-RU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программы: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Целью программы является создание воспитательной системы класса, которая способствует всестороннему развитию личности ребёнка.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/>
          <a:lstStyle/>
          <a:p>
            <a:r>
              <a:rPr lang="ru-RU" dirty="0" smtClean="0"/>
              <a:t>Коллектив -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       это группа людей объединённых одной целью или делом.</a:t>
            </a:r>
            <a:endParaRPr lang="ru-RU" sz="4000" dirty="0"/>
          </a:p>
        </p:txBody>
      </p:sp>
      <p:pic>
        <p:nvPicPr>
          <p:cNvPr id="1026" name="Picture 2" descr="D:\Мама\Рисунки\вещи\kids_and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3143248"/>
            <a:ext cx="3945164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Свобода выбора – это то , к чему мы должны привести ребёнка.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3554" name="Picture 2" descr="D:\Мама\картики 2\x_9ad0abe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643050"/>
            <a:ext cx="5810290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498</TotalTime>
  <Words>468</Words>
  <Application>Microsoft Office PowerPoint</Application>
  <PresentationFormat>Экран (4:3)</PresentationFormat>
  <Paragraphs>99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ДУХОВНО – НРАВСТВЕННОЕ РАЗВИТИЕ И ВОСПИТАНИЕ ДЕТЕЙ ЧЕРЕЗ КТД</vt:lpstr>
      <vt:lpstr>Духовность - </vt:lpstr>
      <vt:lpstr>Нравственность -</vt:lpstr>
      <vt:lpstr>Духовно – нравственное воспитание </vt:lpstr>
      <vt:lpstr>«Вместе дружная семья»</vt:lpstr>
      <vt:lpstr>У каждого воспитанника есть сильные и слабые стороны... Влиять на человека через коллектив нужно тонко и незаметно".  В. А. Сухомлинский  </vt:lpstr>
      <vt:lpstr>Цель программы:</vt:lpstr>
      <vt:lpstr>Коллектив -</vt:lpstr>
      <vt:lpstr>Свобода выбора – это то , к чему мы должны привести ребёнка. </vt:lpstr>
      <vt:lpstr>Принципы</vt:lpstr>
      <vt:lpstr>Модель личности ребёнка </vt:lpstr>
      <vt:lpstr>Основные этапы реализации КТД. </vt:lpstr>
      <vt:lpstr>Подготовка к КТД</vt:lpstr>
      <vt:lpstr>Законы сбора</vt:lpstr>
      <vt:lpstr>Моё участие в подготовке к делу.</vt:lpstr>
      <vt:lpstr>Моё участие в подготовке к делу</vt:lpstr>
      <vt:lpstr>Подготовка к делу</vt:lpstr>
      <vt:lpstr>Сравнение уровней воспитанности  2 класс и 3 класс </vt:lpstr>
      <vt:lpstr>Весеннего настроения!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«Вместе дружная семья»</dc:title>
  <dc:creator>Admin</dc:creator>
  <cp:lastModifiedBy>User</cp:lastModifiedBy>
  <cp:revision>59</cp:revision>
  <dcterms:created xsi:type="dcterms:W3CDTF">2009-11-15T14:32:15Z</dcterms:created>
  <dcterms:modified xsi:type="dcterms:W3CDTF">2020-01-19T11:48:13Z</dcterms:modified>
</cp:coreProperties>
</file>