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8"/>
  </p:handoutMasterIdLst>
  <p:sldIdLst>
    <p:sldId id="259" r:id="rId2"/>
    <p:sldId id="256" r:id="rId3"/>
    <p:sldId id="266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BFEED-5EEA-49C6-8DEB-4BD34904BE16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00303-9E88-4BC8-A176-C862336A83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1113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38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25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758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4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760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66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004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576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18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427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20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043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wallpapercave.com/wp/wc17282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"/>
          <a:stretch/>
        </p:blipFill>
        <p:spPr bwMode="auto">
          <a:xfrm>
            <a:off x="-8700" y="0"/>
            <a:ext cx="91475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639115"/>
              </p:ext>
            </p:extLst>
          </p:nvPr>
        </p:nvGraphicFramePr>
        <p:xfrm>
          <a:off x="0" y="116631"/>
          <a:ext cx="9180512" cy="7101186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05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76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Предмет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Спецификация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Задание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Биология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Умение проводить критический анализ полученной информации, объяснять, делать выводы на основе полученных данных, обосновывать ответ.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№  27, 28, 29, 30 (задания с развернутым ответом)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География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Умение приводить примеры, объяснять.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12, 28, 29 (задания с развернутым ответом)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История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Умение объяснять, высказывать собственные суждения.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16, 17, 18, 21 (задания с развернутым ответом)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Литература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Уметь развернуто рассуждать, аргументировать.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1.1.1, 1.1.2, 1.1.3, 2. (связный ответ на вопрос)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6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Математика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Уметь проводить доказательные рассуждения при решении задач, оценивать логическую правильность рассуждений.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25 (задание с развернутым ответом)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Обществознание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Уметь объяснять, приводить примеры.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6, 12, 22, 23, 24 (задания с развернутым ответом)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Русский язык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Уметь писать сочинение-рассуждение.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Book Antiqua" panose="02040602050305030304" pitchFamily="18" charset="0"/>
                        </a:rPr>
                        <a:t>№ 9 (сочинение-рассуждение)</a:t>
                      </a:r>
                      <a:endParaRPr lang="ru-RU" sz="160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7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C000"/>
                          </a:solidFill>
                          <a:effectLst/>
                          <a:latin typeface="Book Antiqua" panose="02040602050305030304" pitchFamily="18" charset="0"/>
                        </a:rPr>
                        <a:t>Физика</a:t>
                      </a:r>
                      <a:endParaRPr lang="ru-RU" sz="1600" dirty="0">
                        <a:solidFill>
                          <a:srgbClr val="FFC000"/>
                        </a:solidFill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Умение объяснять.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Book Antiqua" panose="02040602050305030304" pitchFamily="18" charset="0"/>
                        </a:rPr>
                        <a:t>№ 21, 22 (задания с развернутым ответом)</a:t>
                      </a:r>
                      <a:endParaRPr lang="ru-RU" sz="1600" dirty="0">
                        <a:effectLst/>
                        <a:latin typeface="Book Antiqua" panose="02040602050305030304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7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93987"/>
            <a:ext cx="8928992" cy="1470025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rial" panose="020B0604020202020204" pitchFamily="34" charset="0"/>
              </a:rPr>
              <a:t>ПОПС – формула </a:t>
            </a:r>
            <a:r>
              <a:rPr lang="ru-RU" sz="5400" b="1" dirty="0" smtClean="0">
                <a:solidFill>
                  <a:srgbClr val="FFC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/>
            </a:r>
            <a:br>
              <a:rPr lang="ru-RU" sz="5400" b="1" dirty="0" smtClean="0">
                <a:solidFill>
                  <a:srgbClr val="FFC00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как интерактивный прием, направленный на рефлексию учащихся</a:t>
            </a:r>
            <a:endParaRPr lang="ru-RU" sz="5400" b="1" dirty="0">
              <a:solidFill>
                <a:schemeClr val="tx1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70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1166842"/>
            <a:ext cx="54903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C000"/>
                </a:solidFill>
                <a:latin typeface="Book Antiqua" panose="02040602050305030304" pitchFamily="18" charset="0"/>
              </a:rPr>
              <a:t>Рефлексия</a:t>
            </a:r>
            <a:r>
              <a:rPr lang="ru-RU" sz="3600" b="1" dirty="0">
                <a:solidFill>
                  <a:schemeClr val="bg1"/>
                </a:solidFill>
                <a:latin typeface="Book Antiqua" panose="02040602050305030304" pitchFamily="18" charset="0"/>
              </a:rPr>
              <a:t> - </a:t>
            </a:r>
            <a:r>
              <a:rPr lang="ru-RU" sz="3600" dirty="0">
                <a:latin typeface="Book Antiqua" panose="02040602050305030304" pitchFamily="18" charset="0"/>
              </a:rPr>
              <a:t>размышление человека, направленное на анализ самого себя (самоанализ) – собственных состояний, своих поступков и прошедших событ</a:t>
            </a:r>
            <a:r>
              <a:rPr lang="ru-RU" sz="3600" dirty="0">
                <a:solidFill>
                  <a:schemeClr val="bg1"/>
                </a:solidFill>
                <a:latin typeface="Book Antiqua" panose="02040602050305030304" pitchFamily="18" charset="0"/>
              </a:rPr>
              <a:t>ий. 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1" r="19702"/>
          <a:stretch/>
        </p:blipFill>
        <p:spPr bwMode="auto">
          <a:xfrm>
            <a:off x="251520" y="648426"/>
            <a:ext cx="3024336" cy="5853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3554" y="944724"/>
            <a:ext cx="4752528" cy="501675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П</a:t>
            </a:r>
            <a:r>
              <a:rPr lang="ru-RU" sz="4000" dirty="0">
                <a:solidFill>
                  <a:schemeClr val="tx1"/>
                </a:solidFill>
                <a:latin typeface="Book Antiqua" panose="02040602050305030304" pitchFamily="18" charset="0"/>
              </a:rPr>
              <a:t> — позиция;</a:t>
            </a:r>
          </a:p>
          <a:p>
            <a:pPr>
              <a:lnSpc>
                <a:spcPct val="200000"/>
              </a:lnSpc>
            </a:pPr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О</a:t>
            </a:r>
            <a:r>
              <a:rPr lang="ru-RU" sz="4000" dirty="0">
                <a:solidFill>
                  <a:schemeClr val="tx1"/>
                </a:solidFill>
                <a:latin typeface="Book Antiqua" panose="02040602050305030304" pitchFamily="18" charset="0"/>
              </a:rPr>
              <a:t> — объяснение;</a:t>
            </a:r>
          </a:p>
          <a:p>
            <a:pPr>
              <a:lnSpc>
                <a:spcPct val="200000"/>
              </a:lnSpc>
            </a:pPr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П</a:t>
            </a:r>
            <a:r>
              <a:rPr lang="ru-RU" sz="4000" dirty="0">
                <a:solidFill>
                  <a:schemeClr val="tx1"/>
                </a:solidFill>
                <a:latin typeface="Book Antiqua" panose="02040602050305030304" pitchFamily="18" charset="0"/>
              </a:rPr>
              <a:t> — пример;</a:t>
            </a:r>
          </a:p>
          <a:p>
            <a:pPr>
              <a:lnSpc>
                <a:spcPct val="200000"/>
              </a:lnSpc>
            </a:pPr>
            <a:r>
              <a:rPr lang="ru-RU" sz="4000" b="1" dirty="0">
                <a:solidFill>
                  <a:schemeClr val="tx1"/>
                </a:solidFill>
                <a:latin typeface="Book Antiqua" panose="02040602050305030304" pitchFamily="18" charset="0"/>
              </a:rPr>
              <a:t>С </a:t>
            </a:r>
            <a:r>
              <a:rPr lang="ru-RU" sz="4000" dirty="0">
                <a:solidFill>
                  <a:schemeClr val="tx1"/>
                </a:solidFill>
                <a:latin typeface="Book Antiqua" panose="02040602050305030304" pitchFamily="18" charset="0"/>
              </a:rPr>
              <a:t>— </a:t>
            </a:r>
            <a:r>
              <a:rPr lang="ru-RU" sz="4000" dirty="0" smtClean="0">
                <a:solidFill>
                  <a:schemeClr val="tx1"/>
                </a:solidFill>
                <a:latin typeface="Book Antiqua" panose="02040602050305030304" pitchFamily="18" charset="0"/>
              </a:rPr>
              <a:t>следствие.</a:t>
            </a:r>
            <a:endParaRPr lang="ru-RU" sz="40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pic>
        <p:nvPicPr>
          <p:cNvPr id="3076" name="Picture 4" descr="https://1.bp.blogspot.com/-C14sK_yiehk/XVka_o9RqHI/AAAAAAAAINQ/qG-jy1K7f4QZtiVN4a4u1MsW-qUFFphNwCLcBGAs/s1600/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44724"/>
            <a:ext cx="496855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11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29" y="3645024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Book Antiqua" panose="02040602050305030304" pitchFamily="18" charset="0"/>
              </a:rPr>
              <a:t>	</a:t>
            </a:r>
            <a:r>
              <a:rPr lang="ru-RU" sz="2800" b="1" dirty="0" smtClean="0">
                <a:latin typeface="Book Antiqua" panose="02040602050305030304" pitchFamily="18" charset="0"/>
              </a:rPr>
              <a:t>О</a:t>
            </a:r>
            <a:r>
              <a:rPr lang="ru-RU" sz="2800" b="1" dirty="0">
                <a:latin typeface="Book Antiqua" panose="02040602050305030304" pitchFamily="18" charset="0"/>
              </a:rPr>
              <a:t>: Потому что…/ Так как… — на этом уровне ПОПС-структуры дети приводят всевозможные аргументы, подтверждающие предыдущее суждение. Основной вопрос, на который </a:t>
            </a:r>
            <a:r>
              <a:rPr lang="ru-RU" sz="2800" b="1" dirty="0" smtClean="0">
                <a:latin typeface="Book Antiqua" panose="02040602050305030304" pitchFamily="18" charset="0"/>
              </a:rPr>
              <a:t>учащиеся </a:t>
            </a:r>
            <a:r>
              <a:rPr lang="ru-RU" sz="2800" b="1" dirty="0">
                <a:latin typeface="Book Antiqua" panose="02040602050305030304" pitchFamily="18" charset="0"/>
              </a:rPr>
              <a:t>отвечают в данном блоке: почему ты так считаешь</a:t>
            </a:r>
            <a:r>
              <a:rPr lang="ru-RU" sz="2800" b="1" dirty="0" smtClean="0">
                <a:latin typeface="Book Antiqua" panose="02040602050305030304" pitchFamily="18" charset="0"/>
              </a:rPr>
              <a:t>?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  <p:pic>
        <p:nvPicPr>
          <p:cNvPr id="4100" name="Picture 4" descr="https://i.ya-webdesign.com/images/communication-transparent-stick-figure-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754780" cy="375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529" y="364376"/>
            <a:ext cx="5313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Book Antiqua" panose="02040602050305030304" pitchFamily="18" charset="0"/>
              </a:rPr>
              <a:t>	П</a:t>
            </a:r>
            <a:r>
              <a:rPr lang="ru-RU" sz="2800" b="1" dirty="0">
                <a:latin typeface="Book Antiqua" panose="02040602050305030304" pitchFamily="18" charset="0"/>
              </a:rPr>
              <a:t>: Я считаю, что…/ Мне кажется, что…/ Я согласен с …/ На мой взгляд… — эти формулировки помогают высказать собственное </a:t>
            </a:r>
            <a:r>
              <a:rPr lang="ru-RU" sz="2800" b="1" dirty="0" smtClean="0">
                <a:latin typeface="Book Antiqua" panose="02040602050305030304" pitchFamily="18" charset="0"/>
              </a:rPr>
              <a:t>мнение.</a:t>
            </a:r>
            <a:endParaRPr lang="ru-RU" sz="28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63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532" y="314856"/>
            <a:ext cx="85689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Book Antiqua" panose="02040602050305030304" pitchFamily="18" charset="0"/>
              </a:rPr>
              <a:t>	</a:t>
            </a:r>
            <a:r>
              <a:rPr lang="ru-RU" sz="2800" b="1" dirty="0" smtClean="0">
                <a:latin typeface="Book Antiqua" panose="02040602050305030304" pitchFamily="18" charset="0"/>
              </a:rPr>
              <a:t>П</a:t>
            </a:r>
            <a:r>
              <a:rPr lang="ru-RU" sz="2800" b="1" dirty="0">
                <a:latin typeface="Book Antiqua" panose="02040602050305030304" pitchFamily="18" charset="0"/>
              </a:rPr>
              <a:t>:</a:t>
            </a:r>
            <a:r>
              <a:rPr lang="ru-RU" sz="2800" dirty="0">
                <a:latin typeface="Book Antiqua" panose="02040602050305030304" pitchFamily="18" charset="0"/>
              </a:rPr>
              <a:t> Например…/ Я могу доказать это на примере… — чтобы подтвердить уверенность в своих словах, школьникам следует привести примеры, основываясь на теоретические знания или собственный опыт. Важно быть убедительным на этой стадии ответа.</a:t>
            </a:r>
          </a:p>
          <a:p>
            <a:pPr algn="just"/>
            <a:endParaRPr lang="ru-RU" sz="2800" b="1" dirty="0" smtClean="0">
              <a:latin typeface="Book Antiqua" panose="02040602050305030304" pitchFamily="18" charset="0"/>
            </a:endParaRPr>
          </a:p>
          <a:p>
            <a:pPr algn="just"/>
            <a:r>
              <a:rPr lang="ru-RU" sz="2800" b="1" dirty="0">
                <a:latin typeface="Book Antiqua" panose="02040602050305030304" pitchFamily="18" charset="0"/>
              </a:rPr>
              <a:t>	</a:t>
            </a:r>
            <a:r>
              <a:rPr lang="ru-RU" sz="2800" b="1" dirty="0" smtClean="0">
                <a:latin typeface="Book Antiqua" panose="02040602050305030304" pitchFamily="18" charset="0"/>
              </a:rPr>
              <a:t>С</a:t>
            </a:r>
            <a:r>
              <a:rPr lang="ru-RU" sz="2800" b="1" dirty="0">
                <a:latin typeface="Book Antiqua" panose="02040602050305030304" pitchFamily="18" charset="0"/>
              </a:rPr>
              <a:t>:</a:t>
            </a:r>
            <a:r>
              <a:rPr lang="ru-RU" sz="2800" dirty="0">
                <a:latin typeface="Book Antiqua" panose="02040602050305030304" pitchFamily="18" charset="0"/>
              </a:rPr>
              <a:t> Таким образом…/ Поэтому…/ Исходя из вышесказанного… — эти выражения помогают организовать мысли для подведения итога, окончательных выводов.</a:t>
            </a:r>
          </a:p>
        </p:txBody>
      </p:sp>
      <p:pic>
        <p:nvPicPr>
          <p:cNvPr id="4" name="Picture 6" descr="https://userscontent2.emaze.com/images/e78d449d-2099-4321-b3ad-6a40263d3c4e/645b720a-0d70-4f38-93db-b5786966e38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5" r="16304" b="13293"/>
          <a:stretch/>
        </p:blipFill>
        <p:spPr bwMode="auto">
          <a:xfrm flipH="1">
            <a:off x="7092280" y="4707344"/>
            <a:ext cx="1492746" cy="18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7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405</TotalTime>
  <Words>212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Book Antiqua</vt:lpstr>
      <vt:lpstr>Calibri</vt:lpstr>
      <vt:lpstr>Calibri Light</vt:lpstr>
      <vt:lpstr>Times New Roman</vt:lpstr>
      <vt:lpstr>Ретро</vt:lpstr>
      <vt:lpstr>Презентация PowerPoint</vt:lpstr>
      <vt:lpstr>ПОПС – формула  как интерактивный прием, направленный на рефлексию учащихся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ПОПС – формула  как один из приемов для обучения устной инициативной речи</dc:title>
  <dc:creator>Школа</dc:creator>
  <cp:lastModifiedBy>Дина</cp:lastModifiedBy>
  <cp:revision>18</cp:revision>
  <cp:lastPrinted>2020-03-05T18:32:15Z</cp:lastPrinted>
  <dcterms:created xsi:type="dcterms:W3CDTF">2019-12-02T10:14:08Z</dcterms:created>
  <dcterms:modified xsi:type="dcterms:W3CDTF">2020-09-06T05:58:21Z</dcterms:modified>
</cp:coreProperties>
</file>