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60" r:id="rId1"/>
  </p:sldMasterIdLst>
  <p:sldIdLst>
    <p:sldId id="257" r:id="rId2"/>
    <p:sldId id="260" r:id="rId3"/>
    <p:sldId id="256" r:id="rId4"/>
    <p:sldId id="266" r:id="rId5"/>
    <p:sldId id="258" r:id="rId6"/>
    <p:sldId id="259" r:id="rId7"/>
    <p:sldId id="261" r:id="rId8"/>
    <p:sldId id="262" r:id="rId9"/>
    <p:sldId id="263" r:id="rId10"/>
    <p:sldId id="264" r:id="rId11"/>
    <p:sldId id="265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C2D00"/>
    <a:srgbClr val="CC3300"/>
    <a:srgbClr val="FF7C80"/>
    <a:srgbClr val="FDF1F7"/>
    <a:srgbClr val="F3A7CD"/>
    <a:srgbClr val="E7A1D0"/>
    <a:srgbClr val="CC0099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napToGrid="0">
      <p:cViewPr varScale="1">
        <p:scale>
          <a:sx n="68" d="100"/>
          <a:sy n="68" d="100"/>
        </p:scale>
        <p:origin x="-57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кругленный прямоугольник 8"/>
          <p:cNvSpPr/>
          <p:nvPr userDrawn="1"/>
        </p:nvSpPr>
        <p:spPr>
          <a:xfrm>
            <a:off x="503962" y="522684"/>
            <a:ext cx="8382000" cy="5780617"/>
          </a:xfrm>
          <a:prstGeom prst="roundRect">
            <a:avLst/>
          </a:prstGeom>
          <a:solidFill>
            <a:schemeClr val="bg1"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F8B11F-4029-4AC4-8B4D-79EF68AF7270}" type="datetimeFigureOut">
              <a:rPr lang="ru-RU" smtClean="0"/>
              <a:pPr/>
              <a:t>18.04.2021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EC8064-8DCE-4935-ABCD-0176FC871D19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8" name="Picture 6" descr="http://www.playcast.ru/uploads/2015/10/02/15288790.png"/>
          <p:cNvPicPr>
            <a:picLocks noChangeAspect="1" noChangeArrowheads="1"/>
          </p:cNvPicPr>
          <p:nvPr userDrawn="1"/>
        </p:nvPicPr>
        <p:blipFill>
          <a:blip r:embed="rId2" cstate="print">
            <a:duotone>
              <a:prstClr val="black"/>
              <a:srgbClr val="BC2D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5400000" flipH="1">
            <a:off x="7265348" y="4929024"/>
            <a:ext cx="1613703" cy="1971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http://img-fotki.yandex.ru/get/5214/28257045.695/0_731b9_85d6a91_XL.png"/>
          <p:cNvPicPr>
            <a:picLocks noChangeAspect="1" noChangeArrowheads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9316" t="17205" r="14053" b="72194"/>
          <a:stretch/>
        </p:blipFill>
        <p:spPr bwMode="auto">
          <a:xfrm>
            <a:off x="44216" y="3250413"/>
            <a:ext cx="919493" cy="3527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http://img-fotki.yandex.ru/get/5214/28257045.695/0_731b9_85d6a91_XL.png"/>
          <p:cNvPicPr>
            <a:picLocks noChangeAspect="1" noChangeArrowheads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9316" t="17205" r="14053" b="72194"/>
          <a:stretch/>
        </p:blipFill>
        <p:spPr bwMode="auto">
          <a:xfrm>
            <a:off x="44216" y="2791550"/>
            <a:ext cx="919493" cy="3527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 descr="http://img-fotki.yandex.ru/get/5214/28257045.695/0_731b9_85d6a91_XL.png"/>
          <p:cNvPicPr>
            <a:picLocks noChangeAspect="1" noChangeArrowheads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9316" t="17205" r="14053" b="72194"/>
          <a:stretch/>
        </p:blipFill>
        <p:spPr bwMode="auto">
          <a:xfrm>
            <a:off x="44216" y="2332687"/>
            <a:ext cx="919493" cy="3527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 descr="http://img-fotki.yandex.ru/get/5214/28257045.695/0_731b9_85d6a91_XL.png"/>
          <p:cNvPicPr>
            <a:picLocks noChangeAspect="1" noChangeArrowheads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9316" t="17205" r="14053" b="72194"/>
          <a:stretch/>
        </p:blipFill>
        <p:spPr bwMode="auto">
          <a:xfrm>
            <a:off x="44216" y="1873824"/>
            <a:ext cx="919493" cy="3527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" descr="http://img-fotki.yandex.ru/get/5214/28257045.695/0_731b9_85d6a91_XL.png"/>
          <p:cNvPicPr>
            <a:picLocks noChangeAspect="1" noChangeArrowheads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9316" t="17205" r="14053" b="72194"/>
          <a:stretch/>
        </p:blipFill>
        <p:spPr bwMode="auto">
          <a:xfrm>
            <a:off x="44216" y="1414961"/>
            <a:ext cx="919493" cy="3527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2" descr="http://img-fotki.yandex.ru/get/5214/28257045.695/0_731b9_85d6a91_XL.png"/>
          <p:cNvPicPr>
            <a:picLocks noChangeAspect="1" noChangeArrowheads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9316" t="17205" r="14053" b="72194"/>
          <a:stretch/>
        </p:blipFill>
        <p:spPr bwMode="auto">
          <a:xfrm>
            <a:off x="44216" y="956098"/>
            <a:ext cx="919493" cy="3527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2" descr="http://img-fotki.yandex.ru/get/5214/28257045.695/0_731b9_85d6a91_XL.png"/>
          <p:cNvPicPr>
            <a:picLocks noChangeAspect="1" noChangeArrowheads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9316" t="17205" r="14053" b="72194"/>
          <a:stretch/>
        </p:blipFill>
        <p:spPr bwMode="auto">
          <a:xfrm>
            <a:off x="44216" y="6003589"/>
            <a:ext cx="919493" cy="3527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2" descr="http://img-fotki.yandex.ru/get/5214/28257045.695/0_731b9_85d6a91_XL.png"/>
          <p:cNvPicPr>
            <a:picLocks noChangeAspect="1" noChangeArrowheads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9316" t="17205" r="14053" b="72194"/>
          <a:stretch/>
        </p:blipFill>
        <p:spPr bwMode="auto">
          <a:xfrm>
            <a:off x="44216" y="4627002"/>
            <a:ext cx="919493" cy="3527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2" descr="http://img-fotki.yandex.ru/get/5214/28257045.695/0_731b9_85d6a91_XL.png"/>
          <p:cNvPicPr>
            <a:picLocks noChangeAspect="1" noChangeArrowheads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9316" t="17205" r="14053" b="72194"/>
          <a:stretch/>
        </p:blipFill>
        <p:spPr bwMode="auto">
          <a:xfrm>
            <a:off x="44216" y="4168139"/>
            <a:ext cx="919493" cy="3527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2" descr="http://img-fotki.yandex.ru/get/5214/28257045.695/0_731b9_85d6a91_XL.png"/>
          <p:cNvPicPr>
            <a:picLocks noChangeAspect="1" noChangeArrowheads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9316" t="17205" r="14053" b="72194"/>
          <a:stretch/>
        </p:blipFill>
        <p:spPr bwMode="auto">
          <a:xfrm>
            <a:off x="44216" y="3709276"/>
            <a:ext cx="919493" cy="3527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2" descr="http://img-fotki.yandex.ru/get/5214/28257045.695/0_731b9_85d6a91_XL.png"/>
          <p:cNvPicPr>
            <a:picLocks noChangeAspect="1" noChangeArrowheads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9316" t="17205" r="14053" b="72194"/>
          <a:stretch/>
        </p:blipFill>
        <p:spPr bwMode="auto">
          <a:xfrm>
            <a:off x="44216" y="5544728"/>
            <a:ext cx="919493" cy="3527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2" descr="http://img-fotki.yandex.ru/get/5214/28257045.695/0_731b9_85d6a91_XL.png"/>
          <p:cNvPicPr>
            <a:picLocks noChangeAspect="1" noChangeArrowheads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9316" t="17205" r="14053" b="72194"/>
          <a:stretch/>
        </p:blipFill>
        <p:spPr bwMode="auto">
          <a:xfrm>
            <a:off x="44216" y="5085865"/>
            <a:ext cx="919493" cy="3527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189716" y="159957"/>
            <a:ext cx="1387356" cy="12114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7000773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F8B11F-4029-4AC4-8B4D-79EF68AF7270}" type="datetimeFigureOut">
              <a:rPr lang="ru-RU" smtClean="0"/>
              <a:pPr/>
              <a:t>18.04.2021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EC8064-8DCE-4935-ABCD-0176FC871D1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8412886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F8B11F-4029-4AC4-8B4D-79EF68AF7270}" type="datetimeFigureOut">
              <a:rPr lang="ru-RU" smtClean="0"/>
              <a:pPr/>
              <a:t>18.04.2021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EC8064-8DCE-4935-ABCD-0176FC871D1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3174032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Скругленный прямоугольник 7"/>
          <p:cNvSpPr/>
          <p:nvPr userDrawn="1"/>
        </p:nvSpPr>
        <p:spPr>
          <a:xfrm>
            <a:off x="503962" y="522684"/>
            <a:ext cx="8382000" cy="5780617"/>
          </a:xfrm>
          <a:prstGeom prst="roundRect">
            <a:avLst/>
          </a:prstGeom>
          <a:solidFill>
            <a:schemeClr val="bg1"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F8B11F-4029-4AC4-8B4D-79EF68AF7270}" type="datetimeFigureOut">
              <a:rPr lang="ru-RU" smtClean="0"/>
              <a:pPr/>
              <a:t>18.04.2021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EC8064-8DCE-4935-ABCD-0176FC871D19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7" name="Picture 6" descr="http://www.playcast.ru/uploads/2015/10/02/15288790.png"/>
          <p:cNvPicPr>
            <a:picLocks noChangeAspect="1" noChangeArrowheads="1"/>
          </p:cNvPicPr>
          <p:nvPr userDrawn="1"/>
        </p:nvPicPr>
        <p:blipFill rotWithShape="1">
          <a:blip r:embed="rId2" cstate="print">
            <a:duotone>
              <a:prstClr val="black"/>
              <a:srgbClr val="BC2D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348" b="21800"/>
          <a:stretch/>
        </p:blipFill>
        <p:spPr bwMode="auto">
          <a:xfrm rot="3297159">
            <a:off x="7123320" y="-167055"/>
            <a:ext cx="1817169" cy="17959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http://img-fotki.yandex.ru/get/5214/28257045.695/0_731b9_85d6a91_XL.png"/>
          <p:cNvPicPr>
            <a:picLocks noChangeAspect="1" noChangeArrowheads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9316" t="17205" r="14053" b="72194"/>
          <a:stretch/>
        </p:blipFill>
        <p:spPr bwMode="auto">
          <a:xfrm>
            <a:off x="44216" y="3250413"/>
            <a:ext cx="919493" cy="3527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http://img-fotki.yandex.ru/get/5214/28257045.695/0_731b9_85d6a91_XL.png"/>
          <p:cNvPicPr>
            <a:picLocks noChangeAspect="1" noChangeArrowheads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9316" t="17205" r="14053" b="72194"/>
          <a:stretch/>
        </p:blipFill>
        <p:spPr bwMode="auto">
          <a:xfrm>
            <a:off x="44216" y="2791550"/>
            <a:ext cx="919493" cy="3527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http://img-fotki.yandex.ru/get/5214/28257045.695/0_731b9_85d6a91_XL.png"/>
          <p:cNvPicPr>
            <a:picLocks noChangeAspect="1" noChangeArrowheads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9316" t="17205" r="14053" b="72194"/>
          <a:stretch/>
        </p:blipFill>
        <p:spPr bwMode="auto">
          <a:xfrm>
            <a:off x="44216" y="2332687"/>
            <a:ext cx="919493" cy="3527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 descr="http://img-fotki.yandex.ru/get/5214/28257045.695/0_731b9_85d6a91_XL.png"/>
          <p:cNvPicPr>
            <a:picLocks noChangeAspect="1" noChangeArrowheads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9316" t="17205" r="14053" b="72194"/>
          <a:stretch/>
        </p:blipFill>
        <p:spPr bwMode="auto">
          <a:xfrm>
            <a:off x="44216" y="1873824"/>
            <a:ext cx="919493" cy="3527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 descr="http://img-fotki.yandex.ru/get/5214/28257045.695/0_731b9_85d6a91_XL.png"/>
          <p:cNvPicPr>
            <a:picLocks noChangeAspect="1" noChangeArrowheads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9316" t="17205" r="14053" b="72194"/>
          <a:stretch/>
        </p:blipFill>
        <p:spPr bwMode="auto">
          <a:xfrm>
            <a:off x="44216" y="1414961"/>
            <a:ext cx="919493" cy="3527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" descr="http://img-fotki.yandex.ru/get/5214/28257045.695/0_731b9_85d6a91_XL.png"/>
          <p:cNvPicPr>
            <a:picLocks noChangeAspect="1" noChangeArrowheads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9316" t="17205" r="14053" b="72194"/>
          <a:stretch/>
        </p:blipFill>
        <p:spPr bwMode="auto">
          <a:xfrm>
            <a:off x="44216" y="956098"/>
            <a:ext cx="919493" cy="3527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2" descr="http://img-fotki.yandex.ru/get/5214/28257045.695/0_731b9_85d6a91_XL.png"/>
          <p:cNvPicPr>
            <a:picLocks noChangeAspect="1" noChangeArrowheads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9316" t="17205" r="14053" b="72194"/>
          <a:stretch/>
        </p:blipFill>
        <p:spPr bwMode="auto">
          <a:xfrm>
            <a:off x="44216" y="6003589"/>
            <a:ext cx="919493" cy="3527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2" descr="http://img-fotki.yandex.ru/get/5214/28257045.695/0_731b9_85d6a91_XL.png"/>
          <p:cNvPicPr>
            <a:picLocks noChangeAspect="1" noChangeArrowheads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9316" t="17205" r="14053" b="72194"/>
          <a:stretch/>
        </p:blipFill>
        <p:spPr bwMode="auto">
          <a:xfrm>
            <a:off x="44216" y="4627002"/>
            <a:ext cx="919493" cy="3527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2" descr="http://img-fotki.yandex.ru/get/5214/28257045.695/0_731b9_85d6a91_XL.png"/>
          <p:cNvPicPr>
            <a:picLocks noChangeAspect="1" noChangeArrowheads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9316" t="17205" r="14053" b="72194"/>
          <a:stretch/>
        </p:blipFill>
        <p:spPr bwMode="auto">
          <a:xfrm>
            <a:off x="44216" y="4168139"/>
            <a:ext cx="919493" cy="3527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2" descr="http://img-fotki.yandex.ru/get/5214/28257045.695/0_731b9_85d6a91_XL.png"/>
          <p:cNvPicPr>
            <a:picLocks noChangeAspect="1" noChangeArrowheads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9316" t="17205" r="14053" b="72194"/>
          <a:stretch/>
        </p:blipFill>
        <p:spPr bwMode="auto">
          <a:xfrm>
            <a:off x="44216" y="3709276"/>
            <a:ext cx="919493" cy="3527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2" descr="http://img-fotki.yandex.ru/get/5214/28257045.695/0_731b9_85d6a91_XL.png"/>
          <p:cNvPicPr>
            <a:picLocks noChangeAspect="1" noChangeArrowheads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9316" t="17205" r="14053" b="72194"/>
          <a:stretch/>
        </p:blipFill>
        <p:spPr bwMode="auto">
          <a:xfrm>
            <a:off x="44216" y="5544728"/>
            <a:ext cx="919493" cy="3527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2" descr="http://img-fotki.yandex.ru/get/5214/28257045.695/0_731b9_85d6a91_XL.png"/>
          <p:cNvPicPr>
            <a:picLocks noChangeAspect="1" noChangeArrowheads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9316" t="17205" r="14053" b="72194"/>
          <a:stretch/>
        </p:blipFill>
        <p:spPr bwMode="auto">
          <a:xfrm>
            <a:off x="44216" y="5085865"/>
            <a:ext cx="919493" cy="3527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189716" y="159957"/>
            <a:ext cx="1387356" cy="12114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12878084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F8B11F-4029-4AC4-8B4D-79EF68AF7270}" type="datetimeFigureOut">
              <a:rPr lang="ru-RU" smtClean="0"/>
              <a:pPr/>
              <a:t>18.04.2021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EC8064-8DCE-4935-ABCD-0176FC871D1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Скругленный прямоугольник 6"/>
          <p:cNvSpPr/>
          <p:nvPr userDrawn="1"/>
        </p:nvSpPr>
        <p:spPr>
          <a:xfrm>
            <a:off x="503962" y="522684"/>
            <a:ext cx="8382000" cy="5780617"/>
          </a:xfrm>
          <a:prstGeom prst="roundRect">
            <a:avLst/>
          </a:prstGeom>
          <a:solidFill>
            <a:schemeClr val="bg1">
              <a:alpha val="8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" name="Picture 2" descr="http://img-fotki.yandex.ru/get/5214/28257045.695/0_731b9_85d6a91_XL.png"/>
          <p:cNvPicPr>
            <a:picLocks noChangeAspect="1" noChangeArrowheads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9316" t="17205" r="14053" b="72194"/>
          <a:stretch/>
        </p:blipFill>
        <p:spPr bwMode="auto">
          <a:xfrm>
            <a:off x="44216" y="3250413"/>
            <a:ext cx="919493" cy="3527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http://img-fotki.yandex.ru/get/5214/28257045.695/0_731b9_85d6a91_XL.png"/>
          <p:cNvPicPr>
            <a:picLocks noChangeAspect="1" noChangeArrowheads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9316" t="17205" r="14053" b="72194"/>
          <a:stretch/>
        </p:blipFill>
        <p:spPr bwMode="auto">
          <a:xfrm>
            <a:off x="44216" y="2791550"/>
            <a:ext cx="919493" cy="3527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http://img-fotki.yandex.ru/get/5214/28257045.695/0_731b9_85d6a91_XL.png"/>
          <p:cNvPicPr>
            <a:picLocks noChangeAspect="1" noChangeArrowheads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9316" t="17205" r="14053" b="72194"/>
          <a:stretch/>
        </p:blipFill>
        <p:spPr bwMode="auto">
          <a:xfrm>
            <a:off x="44216" y="2332687"/>
            <a:ext cx="919493" cy="3527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http://img-fotki.yandex.ru/get/5214/28257045.695/0_731b9_85d6a91_XL.png"/>
          <p:cNvPicPr>
            <a:picLocks noChangeAspect="1" noChangeArrowheads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9316" t="17205" r="14053" b="72194"/>
          <a:stretch/>
        </p:blipFill>
        <p:spPr bwMode="auto">
          <a:xfrm>
            <a:off x="44216" y="1873824"/>
            <a:ext cx="919493" cy="3527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 descr="http://img-fotki.yandex.ru/get/5214/28257045.695/0_731b9_85d6a91_XL.png"/>
          <p:cNvPicPr>
            <a:picLocks noChangeAspect="1" noChangeArrowheads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9316" t="17205" r="14053" b="72194"/>
          <a:stretch/>
        </p:blipFill>
        <p:spPr bwMode="auto">
          <a:xfrm>
            <a:off x="44216" y="1414961"/>
            <a:ext cx="919493" cy="3527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 descr="http://img-fotki.yandex.ru/get/5214/28257045.695/0_731b9_85d6a91_XL.png"/>
          <p:cNvPicPr>
            <a:picLocks noChangeAspect="1" noChangeArrowheads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9316" t="17205" r="14053" b="72194"/>
          <a:stretch/>
        </p:blipFill>
        <p:spPr bwMode="auto">
          <a:xfrm>
            <a:off x="44216" y="956098"/>
            <a:ext cx="919493" cy="3527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" descr="http://img-fotki.yandex.ru/get/5214/28257045.695/0_731b9_85d6a91_XL.png"/>
          <p:cNvPicPr>
            <a:picLocks noChangeAspect="1" noChangeArrowheads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9316" t="17205" r="14053" b="72194"/>
          <a:stretch/>
        </p:blipFill>
        <p:spPr bwMode="auto">
          <a:xfrm>
            <a:off x="44216" y="6003589"/>
            <a:ext cx="919493" cy="3527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2" descr="http://img-fotki.yandex.ru/get/5214/28257045.695/0_731b9_85d6a91_XL.png"/>
          <p:cNvPicPr>
            <a:picLocks noChangeAspect="1" noChangeArrowheads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9316" t="17205" r="14053" b="72194"/>
          <a:stretch/>
        </p:blipFill>
        <p:spPr bwMode="auto">
          <a:xfrm>
            <a:off x="44216" y="4627002"/>
            <a:ext cx="919493" cy="3527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2" descr="http://img-fotki.yandex.ru/get/5214/28257045.695/0_731b9_85d6a91_XL.png"/>
          <p:cNvPicPr>
            <a:picLocks noChangeAspect="1" noChangeArrowheads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9316" t="17205" r="14053" b="72194"/>
          <a:stretch/>
        </p:blipFill>
        <p:spPr bwMode="auto">
          <a:xfrm>
            <a:off x="44216" y="4168139"/>
            <a:ext cx="919493" cy="3527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2" descr="http://img-fotki.yandex.ru/get/5214/28257045.695/0_731b9_85d6a91_XL.png"/>
          <p:cNvPicPr>
            <a:picLocks noChangeAspect="1" noChangeArrowheads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9316" t="17205" r="14053" b="72194"/>
          <a:stretch/>
        </p:blipFill>
        <p:spPr bwMode="auto">
          <a:xfrm>
            <a:off x="44216" y="3709276"/>
            <a:ext cx="919493" cy="3527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2" descr="http://img-fotki.yandex.ru/get/5214/28257045.695/0_731b9_85d6a91_XL.png"/>
          <p:cNvPicPr>
            <a:picLocks noChangeAspect="1" noChangeArrowheads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9316" t="17205" r="14053" b="72194"/>
          <a:stretch/>
        </p:blipFill>
        <p:spPr bwMode="auto">
          <a:xfrm>
            <a:off x="44216" y="5544728"/>
            <a:ext cx="919493" cy="3527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2" descr="http://img-fotki.yandex.ru/get/5214/28257045.695/0_731b9_85d6a91_XL.png"/>
          <p:cNvPicPr>
            <a:picLocks noChangeAspect="1" noChangeArrowheads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9316" t="17205" r="14053" b="72194"/>
          <a:stretch/>
        </p:blipFill>
        <p:spPr bwMode="auto">
          <a:xfrm>
            <a:off x="44216" y="5085865"/>
            <a:ext cx="919493" cy="3527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189716" y="159957"/>
            <a:ext cx="1387356" cy="12114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68427253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F8B11F-4029-4AC4-8B4D-79EF68AF7270}" type="datetimeFigureOut">
              <a:rPr lang="ru-RU" smtClean="0"/>
              <a:pPr/>
              <a:t>18.04.2021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EC8064-8DCE-4935-ABCD-0176FC871D1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4558172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F8B11F-4029-4AC4-8B4D-79EF68AF7270}" type="datetimeFigureOut">
              <a:rPr lang="ru-RU" smtClean="0"/>
              <a:pPr/>
              <a:t>18.04.2021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EC8064-8DCE-4935-ABCD-0176FC871D1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7696084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F8B11F-4029-4AC4-8B4D-79EF68AF7270}" type="datetimeFigureOut">
              <a:rPr lang="ru-RU" smtClean="0"/>
              <a:pPr/>
              <a:t>18.04.2021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EC8064-8DCE-4935-ABCD-0176FC871D1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5380401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F8B11F-4029-4AC4-8B4D-79EF68AF7270}" type="datetimeFigureOut">
              <a:rPr lang="ru-RU" smtClean="0"/>
              <a:pPr/>
              <a:t>18.04.2021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EC8064-8DCE-4935-ABCD-0176FC871D1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6898097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F8B11F-4029-4AC4-8B4D-79EF68AF7270}" type="datetimeFigureOut">
              <a:rPr lang="ru-RU" smtClean="0"/>
              <a:pPr/>
              <a:t>18.04.2021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EC8064-8DCE-4935-ABCD-0176FC871D1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576308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F8B11F-4029-4AC4-8B4D-79EF68AF7270}" type="datetimeFigureOut">
              <a:rPr lang="ru-RU" smtClean="0"/>
              <a:pPr/>
              <a:t>18.04.2021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EC8064-8DCE-4935-ABCD-0176FC871D1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2947739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F1F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F8B11F-4029-4AC4-8B4D-79EF68AF7270}" type="datetimeFigureOut">
              <a:rPr lang="ru-RU" smtClean="0"/>
              <a:pPr/>
              <a:t>18.04.2021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EC8064-8DCE-4935-ABCD-0176FC871D19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9" name="Группа 8"/>
          <p:cNvGrpSpPr/>
          <p:nvPr userDrawn="1"/>
        </p:nvGrpSpPr>
        <p:grpSpPr>
          <a:xfrm>
            <a:off x="0" y="-17966"/>
            <a:ext cx="9144000" cy="339582"/>
            <a:chOff x="0" y="-17966"/>
            <a:chExt cx="9144000" cy="407407"/>
          </a:xfrm>
        </p:grpSpPr>
        <p:pic>
          <p:nvPicPr>
            <p:cNvPr id="7" name="Picture 2" descr="http://img-fotki.yandex.ru/get/5214/28257045.695/0_731b9_85d6a91_XL.png"/>
            <p:cNvPicPr>
              <a:picLocks noChangeAspect="1" noChangeArrowheads="1"/>
            </p:cNvPicPr>
            <p:nvPr userDrawn="1"/>
          </p:nvPicPr>
          <p:blipFill rotWithShape="1">
            <a:blip r:embed="rId1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b="89573"/>
            <a:stretch/>
          </p:blipFill>
          <p:spPr bwMode="auto">
            <a:xfrm>
              <a:off x="0" y="-17966"/>
              <a:ext cx="4926437" cy="40740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8" name="Picture 2" descr="http://img-fotki.yandex.ru/get/5214/28257045.695/0_731b9_85d6a91_XL.png"/>
            <p:cNvPicPr>
              <a:picLocks noChangeAspect="1" noChangeArrowheads="1"/>
            </p:cNvPicPr>
            <p:nvPr userDrawn="1"/>
          </p:nvPicPr>
          <p:blipFill rotWithShape="1">
            <a:blip r:embed="rId1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b="89573"/>
            <a:stretch/>
          </p:blipFill>
          <p:spPr bwMode="auto">
            <a:xfrm>
              <a:off x="4257675" y="-17966"/>
              <a:ext cx="4886325" cy="40740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0" name="Группа 9"/>
          <p:cNvGrpSpPr/>
          <p:nvPr userDrawn="1"/>
        </p:nvGrpSpPr>
        <p:grpSpPr>
          <a:xfrm>
            <a:off x="0" y="6462450"/>
            <a:ext cx="9144000" cy="413543"/>
            <a:chOff x="0" y="-17966"/>
            <a:chExt cx="9144000" cy="407407"/>
          </a:xfrm>
        </p:grpSpPr>
        <p:pic>
          <p:nvPicPr>
            <p:cNvPr id="11" name="Picture 2" descr="http://img-fotki.yandex.ru/get/5214/28257045.695/0_731b9_85d6a91_XL.png"/>
            <p:cNvPicPr>
              <a:picLocks noChangeAspect="1" noChangeArrowheads="1"/>
            </p:cNvPicPr>
            <p:nvPr userDrawn="1"/>
          </p:nvPicPr>
          <p:blipFill rotWithShape="1">
            <a:blip r:embed="rId1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b="89573"/>
            <a:stretch/>
          </p:blipFill>
          <p:spPr bwMode="auto">
            <a:xfrm>
              <a:off x="0" y="-17966"/>
              <a:ext cx="4926437" cy="40740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2" name="Picture 2" descr="http://img-fotki.yandex.ru/get/5214/28257045.695/0_731b9_85d6a91_XL.png"/>
            <p:cNvPicPr>
              <a:picLocks noChangeAspect="1" noChangeArrowheads="1"/>
            </p:cNvPicPr>
            <p:nvPr userDrawn="1"/>
          </p:nvPicPr>
          <p:blipFill rotWithShape="1">
            <a:blip r:embed="rId1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b="89573"/>
            <a:stretch/>
          </p:blipFill>
          <p:spPr bwMode="auto">
            <a:xfrm>
              <a:off x="4257675" y="-17966"/>
              <a:ext cx="4886325" cy="40740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13" name="Picture 2" descr="http://img-fotki.yandex.ru/get/5214/28257045.695/0_731b9_85d6a91_XL.png"/>
          <p:cNvPicPr>
            <a:picLocks noChangeAspect="1" noChangeArrowheads="1"/>
          </p:cNvPicPr>
          <p:nvPr userDrawn="1"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9316" t="17205" r="14053" b="72194"/>
          <a:stretch/>
        </p:blipFill>
        <p:spPr bwMode="auto">
          <a:xfrm>
            <a:off x="44216" y="3250413"/>
            <a:ext cx="919493" cy="3527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" descr="http://img-fotki.yandex.ru/get/5214/28257045.695/0_731b9_85d6a91_XL.png"/>
          <p:cNvPicPr>
            <a:picLocks noChangeAspect="1" noChangeArrowheads="1"/>
          </p:cNvPicPr>
          <p:nvPr userDrawn="1"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9316" t="17205" r="14053" b="72194"/>
          <a:stretch/>
        </p:blipFill>
        <p:spPr bwMode="auto">
          <a:xfrm>
            <a:off x="44216" y="2791550"/>
            <a:ext cx="919493" cy="3527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2" descr="http://img-fotki.yandex.ru/get/5214/28257045.695/0_731b9_85d6a91_XL.png"/>
          <p:cNvPicPr>
            <a:picLocks noChangeAspect="1" noChangeArrowheads="1"/>
          </p:cNvPicPr>
          <p:nvPr userDrawn="1"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9316" t="17205" r="14053" b="72194"/>
          <a:stretch/>
        </p:blipFill>
        <p:spPr bwMode="auto">
          <a:xfrm>
            <a:off x="44216" y="2332687"/>
            <a:ext cx="919493" cy="3527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2" descr="http://img-fotki.yandex.ru/get/5214/28257045.695/0_731b9_85d6a91_XL.png"/>
          <p:cNvPicPr>
            <a:picLocks noChangeAspect="1" noChangeArrowheads="1"/>
          </p:cNvPicPr>
          <p:nvPr userDrawn="1"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9316" t="17205" r="14053" b="72194"/>
          <a:stretch/>
        </p:blipFill>
        <p:spPr bwMode="auto">
          <a:xfrm>
            <a:off x="44216" y="1873824"/>
            <a:ext cx="919493" cy="3527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2" descr="http://img-fotki.yandex.ru/get/5214/28257045.695/0_731b9_85d6a91_XL.png"/>
          <p:cNvPicPr>
            <a:picLocks noChangeAspect="1" noChangeArrowheads="1"/>
          </p:cNvPicPr>
          <p:nvPr userDrawn="1"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9316" t="17205" r="14053" b="72194"/>
          <a:stretch/>
        </p:blipFill>
        <p:spPr bwMode="auto">
          <a:xfrm>
            <a:off x="44216" y="1414961"/>
            <a:ext cx="919493" cy="3527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2" descr="http://img-fotki.yandex.ru/get/5214/28257045.695/0_731b9_85d6a91_XL.png"/>
          <p:cNvPicPr>
            <a:picLocks noChangeAspect="1" noChangeArrowheads="1"/>
          </p:cNvPicPr>
          <p:nvPr userDrawn="1"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9316" t="17205" r="14053" b="72194"/>
          <a:stretch/>
        </p:blipFill>
        <p:spPr bwMode="auto">
          <a:xfrm>
            <a:off x="44216" y="956098"/>
            <a:ext cx="919493" cy="3527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2" descr="http://img-fotki.yandex.ru/get/5214/28257045.695/0_731b9_85d6a91_XL.png"/>
          <p:cNvPicPr>
            <a:picLocks noChangeAspect="1" noChangeArrowheads="1"/>
          </p:cNvPicPr>
          <p:nvPr userDrawn="1"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9316" t="17205" r="14053" b="72194"/>
          <a:stretch/>
        </p:blipFill>
        <p:spPr bwMode="auto">
          <a:xfrm>
            <a:off x="44216" y="6003589"/>
            <a:ext cx="919493" cy="3527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2" descr="http://img-fotki.yandex.ru/get/5214/28257045.695/0_731b9_85d6a91_XL.png"/>
          <p:cNvPicPr>
            <a:picLocks noChangeAspect="1" noChangeArrowheads="1"/>
          </p:cNvPicPr>
          <p:nvPr userDrawn="1"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9316" t="17205" r="14053" b="72194"/>
          <a:stretch/>
        </p:blipFill>
        <p:spPr bwMode="auto">
          <a:xfrm>
            <a:off x="44216" y="4627002"/>
            <a:ext cx="919493" cy="3527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2" descr="http://img-fotki.yandex.ru/get/5214/28257045.695/0_731b9_85d6a91_XL.png"/>
          <p:cNvPicPr>
            <a:picLocks noChangeAspect="1" noChangeArrowheads="1"/>
          </p:cNvPicPr>
          <p:nvPr userDrawn="1"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9316" t="17205" r="14053" b="72194"/>
          <a:stretch/>
        </p:blipFill>
        <p:spPr bwMode="auto">
          <a:xfrm>
            <a:off x="44216" y="4168139"/>
            <a:ext cx="919493" cy="3527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2" descr="http://img-fotki.yandex.ru/get/5214/28257045.695/0_731b9_85d6a91_XL.png"/>
          <p:cNvPicPr>
            <a:picLocks noChangeAspect="1" noChangeArrowheads="1"/>
          </p:cNvPicPr>
          <p:nvPr userDrawn="1"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9316" t="17205" r="14053" b="72194"/>
          <a:stretch/>
        </p:blipFill>
        <p:spPr bwMode="auto">
          <a:xfrm>
            <a:off x="44216" y="3709276"/>
            <a:ext cx="919493" cy="3527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2" descr="http://img-fotki.yandex.ru/get/5214/28257045.695/0_731b9_85d6a91_XL.png"/>
          <p:cNvPicPr>
            <a:picLocks noChangeAspect="1" noChangeArrowheads="1"/>
          </p:cNvPicPr>
          <p:nvPr userDrawn="1"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9316" t="17205" r="14053" b="72194"/>
          <a:stretch/>
        </p:blipFill>
        <p:spPr bwMode="auto">
          <a:xfrm>
            <a:off x="44216" y="5544728"/>
            <a:ext cx="919493" cy="3527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2" descr="http://img-fotki.yandex.ru/get/5214/28257045.695/0_731b9_85d6a91_XL.png"/>
          <p:cNvPicPr>
            <a:picLocks noChangeAspect="1" noChangeArrowheads="1"/>
          </p:cNvPicPr>
          <p:nvPr userDrawn="1"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9316" t="17205" r="14053" b="72194"/>
          <a:stretch/>
        </p:blipFill>
        <p:spPr bwMode="auto">
          <a:xfrm>
            <a:off x="44216" y="5085865"/>
            <a:ext cx="919493" cy="3527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189716" y="159957"/>
            <a:ext cx="1387356" cy="12114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9839863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hyperlink" Target="https://ru.wikipedia.org/wiki/" TargetMode="Externa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3"/>
          <p:cNvSpPr txBox="1">
            <a:spLocks/>
          </p:cNvSpPr>
          <p:nvPr/>
        </p:nvSpPr>
        <p:spPr>
          <a:xfrm>
            <a:off x="764452" y="374180"/>
            <a:ext cx="7886700" cy="94641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fontAlgn="base">
              <a:spcAft>
                <a:spcPct val="0"/>
              </a:spcAft>
              <a:defRPr/>
            </a:pPr>
            <a:endParaRPr lang="ru-RU" sz="6000" b="1" dirty="0">
              <a:ln w="19050">
                <a:solidFill>
                  <a:prstClr val="white"/>
                </a:solidFill>
                <a:prstDash val="solid"/>
              </a:ln>
              <a:solidFill>
                <a:srgbClr val="BC2D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Monotype Corsiva" pitchFamily="66" charset="0"/>
              <a:cs typeface="Arial" charset="0"/>
            </a:endParaRPr>
          </a:p>
        </p:txBody>
      </p:sp>
      <p:sp>
        <p:nvSpPr>
          <p:cNvPr id="7" name="Объект 4"/>
          <p:cNvSpPr txBox="1">
            <a:spLocks/>
          </p:cNvSpPr>
          <p:nvPr/>
        </p:nvSpPr>
        <p:spPr>
          <a:xfrm>
            <a:off x="983213" y="2068591"/>
            <a:ext cx="7886700" cy="3250121"/>
          </a:xfrm>
          <a:prstGeom prst="rect">
            <a:avLst/>
          </a:prstGeom>
        </p:spPr>
        <p:txBody>
          <a:bodyPr wrap="square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/>
            </a:pPr>
            <a:endParaRPr lang="ru-RU" sz="5400" b="1" dirty="0" smtClean="0">
              <a:solidFill>
                <a:srgbClr val="BC2D00"/>
              </a:solidFill>
              <a:latin typeface="Monotype Corsiva" pitchFamily="66" charset="0"/>
              <a:cs typeface="Times New Roman" panose="02020603050405020304" pitchFamily="18" charset="0"/>
            </a:endParaRPr>
          </a:p>
          <a:p>
            <a:pPr marL="0" indent="0"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/>
            </a:pPr>
            <a:endParaRPr lang="ru-RU" sz="5400" b="1" dirty="0" smtClean="0">
              <a:solidFill>
                <a:srgbClr val="BC2D00"/>
              </a:solidFill>
              <a:latin typeface="Monotype Corsiva" pitchFamily="66" charset="0"/>
              <a:cs typeface="Times New Roman" panose="02020603050405020304" pitchFamily="18" charset="0"/>
            </a:endParaRPr>
          </a:p>
          <a:p>
            <a:pPr marL="0" indent="0"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/>
            </a:pPr>
            <a:endParaRPr lang="ru-RU" sz="2000" dirty="0" smtClean="0">
              <a:solidFill>
                <a:srgbClr val="BC2D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/>
            </a:pPr>
            <a:endParaRPr lang="ru-RU" sz="2000" dirty="0" smtClean="0">
              <a:solidFill>
                <a:srgbClr val="BC2D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/>
            </a:pPr>
            <a:endParaRPr lang="ru-RU" sz="2000" dirty="0" smtClean="0">
              <a:solidFill>
                <a:srgbClr val="BC2D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 fontAlgn="base">
              <a:spcBef>
                <a:spcPct val="0"/>
              </a:spcBef>
              <a:spcAft>
                <a:spcPct val="0"/>
              </a:spcAft>
              <a:buNone/>
              <a:defRPr/>
            </a:pPr>
            <a:endParaRPr lang="ru-RU" sz="2000" b="1" dirty="0" smtClean="0">
              <a:solidFill>
                <a:srgbClr val="BC2D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 fontAlgn="base"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ru-RU" sz="2000" b="1" dirty="0" smtClean="0">
                <a:solidFill>
                  <a:srgbClr val="BC2D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Выполнила</a:t>
            </a:r>
            <a:r>
              <a:rPr lang="ru-RU" sz="2000" dirty="0" smtClean="0">
                <a:solidFill>
                  <a:srgbClr val="BC2D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000" dirty="0" smtClean="0">
              <a:solidFill>
                <a:srgbClr val="BC2D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 fontAlgn="base"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ru-RU" sz="2000" dirty="0" smtClean="0">
                <a:solidFill>
                  <a:srgbClr val="BC2D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С.В. </a:t>
            </a:r>
            <a:r>
              <a:rPr lang="ru-RU" sz="2000" dirty="0" smtClean="0">
                <a:solidFill>
                  <a:srgbClr val="BC2D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Семенова</a:t>
            </a:r>
            <a:endParaRPr lang="ru-RU" sz="2000" dirty="0" smtClean="0">
              <a:solidFill>
                <a:srgbClr val="BC2D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129002" y="1995492"/>
            <a:ext cx="780972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ПРОЕКТНАЯ  РАБОТА</a:t>
            </a:r>
            <a:endParaRPr lang="ru-RU" sz="32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180116" y="6027575"/>
            <a:ext cx="144624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b="1" dirty="0" smtClean="0">
                <a:solidFill>
                  <a:srgbClr val="BC2D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2020 г</a:t>
            </a:r>
            <a:endParaRPr lang="ru-RU" b="1" dirty="0">
              <a:solidFill>
                <a:srgbClr val="BC2D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492899" y="2705878"/>
            <a:ext cx="713791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«РАСШИРЕНИЕ ПЕРЕЧНЯ МОДЕЛЕЙ ДОСТУПНОСТИ ДОПОЛНИТЕЛЬНОГО ОБРАЗОВАНИЯ</a:t>
            </a:r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»</a:t>
            </a:r>
            <a:endParaRPr lang="ru-RU" sz="20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529445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1017037" y="43229"/>
            <a:ext cx="8126963" cy="62478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BC2D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      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000" b="1" dirty="0" smtClean="0">
                <a:solidFill>
                  <a:srgbClr val="BC2D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BC2D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Список литературы и электронных источников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BC2D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BC2D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Дополнительное образование детей: материал из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rgbClr val="BC2D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Википедии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BC2D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— свободной энциклопедии. </a:t>
            </a:r>
            <a:r>
              <a:rPr kumimoji="0" lang="ru-RU" b="1" i="1" u="none" strike="noStrike" cap="none" normalizeH="0" baseline="0" dirty="0" smtClean="0">
                <a:ln>
                  <a:noFill/>
                </a:ln>
                <a:solidFill>
                  <a:srgbClr val="BC2D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Режим доступа: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BC2D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BC2D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URL: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BC2D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2"/>
              </a:rPr>
              <a:t>https://ru.wikipedia.org/wiki/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BC2D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rgbClr val="BC2D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BC2D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Дополнительное образование детей как фактор развития региональной системы образования: коллективная монография. – Ярославль, 2009.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rgbClr val="BC2D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BC2D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Золотарева А.В. Реализация принципа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rgbClr val="BC2D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неформализации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BC2D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образования. // Евразийский образовательный диалог: материалы международного форума. – Ярославль, 2014 – С. 34-37.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rgbClr val="BC2D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BC2D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Золотарева А.В. Управление образовательной организацией. Развитие учреждения дополнительного образования детей: учебное пособие. — М., 2018.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rgbClr val="BC2D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BC2D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Золотарева А.В. Формальные и неформальные черты современного дополнительного образования детей // Дополнительное образование и воспитание. 2015. № 9 (191). С. 3-8.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rgbClr val="BC2D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BC2D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Золотарева А.В., Синицын И.С. Повышение доступности дополнительного образования детей – новый вектор реализации государственной образовательной политики // Образовательная панорама. – Ярославль, 2018. – № 1 (9). – С. 8-16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rgbClr val="BC2D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BC2D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Интеграция общего и дополнительного образования: практическое пособие / Под ред. Е.Б.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rgbClr val="BC2D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Евладовой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BC2D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А.В.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rgbClr val="BC2D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Золортаревой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BC2D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С.Л.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rgbClr val="BC2D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Паладьева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BC2D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– М, 2006.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rgbClr val="BC2D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BC2D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Азбука детского творчества (Умное поколение. Школа творчества).– М.:ОЛМА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rgbClr val="BC2D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Медиа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BC2D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Групп, 2010.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rgbClr val="BC2D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744825" y="1455576"/>
            <a:ext cx="6684096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6000" b="1" dirty="0" smtClean="0">
                <a:solidFill>
                  <a:srgbClr val="BC2D00"/>
                </a:solidFill>
                <a:latin typeface="Times New Roman" pitchFamily="18" charset="0"/>
                <a:cs typeface="Times New Roman" pitchFamily="18" charset="0"/>
              </a:rPr>
              <a:t>СПАСИБО </a:t>
            </a:r>
          </a:p>
          <a:p>
            <a:pPr algn="ctr"/>
            <a:r>
              <a:rPr lang="ru-RU" sz="6000" b="1" dirty="0" smtClean="0">
                <a:solidFill>
                  <a:srgbClr val="BC2D00"/>
                </a:solidFill>
                <a:latin typeface="Times New Roman" pitchFamily="18" charset="0"/>
                <a:cs typeface="Times New Roman" pitchFamily="18" charset="0"/>
              </a:rPr>
              <a:t>ЗА</a:t>
            </a:r>
          </a:p>
          <a:p>
            <a:pPr algn="ctr"/>
            <a:r>
              <a:rPr lang="ru-RU" sz="6000" b="1" dirty="0" smtClean="0">
                <a:solidFill>
                  <a:srgbClr val="BC2D00"/>
                </a:solidFill>
                <a:latin typeface="Times New Roman" pitchFamily="18" charset="0"/>
                <a:cs typeface="Times New Roman" pitchFamily="18" charset="0"/>
              </a:rPr>
              <a:t> ВНИМАНИЕ!</a:t>
            </a:r>
            <a:endParaRPr lang="ru-RU" sz="60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970384" y="279918"/>
            <a:ext cx="8061650" cy="62478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endParaRPr lang="ru-RU" sz="1600" dirty="0" smtClean="0">
              <a:solidFill>
                <a:srgbClr val="BC2D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600" dirty="0" smtClean="0">
              <a:solidFill>
                <a:srgbClr val="BC2D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600" dirty="0" smtClean="0">
                <a:solidFill>
                  <a:srgbClr val="BC2D00"/>
                </a:solidFill>
                <a:latin typeface="Times New Roman" pitchFamily="18" charset="0"/>
                <a:cs typeface="Times New Roman" pitchFamily="18" charset="0"/>
              </a:rPr>
              <a:t>«Образовательная деятельность по дополнительным общеобразовательным программам должна быть направлена на: </a:t>
            </a:r>
          </a:p>
          <a:p>
            <a:pPr algn="just"/>
            <a:r>
              <a:rPr lang="ru-RU" sz="1600" dirty="0" smtClean="0">
                <a:solidFill>
                  <a:srgbClr val="BC2D00"/>
                </a:solidFill>
                <a:latin typeface="Times New Roman" pitchFamily="18" charset="0"/>
                <a:cs typeface="Times New Roman" pitchFamily="18" charset="0"/>
              </a:rPr>
              <a:t>* формирование и развитие творческих способностей обучающихся; </a:t>
            </a:r>
          </a:p>
          <a:p>
            <a:pPr algn="just"/>
            <a:r>
              <a:rPr lang="ru-RU" sz="1600" dirty="0" smtClean="0">
                <a:solidFill>
                  <a:srgbClr val="BC2D00"/>
                </a:solidFill>
                <a:latin typeface="Times New Roman" pitchFamily="18" charset="0"/>
                <a:cs typeface="Times New Roman" pitchFamily="18" charset="0"/>
              </a:rPr>
              <a:t>*удовлетворение индивидуальных потребностей обучающихся в интеллектуальном, нравственном, художественно-эстетическом развитии, а также в занятиях физической культурой и спортом; </a:t>
            </a:r>
          </a:p>
          <a:p>
            <a:pPr algn="just"/>
            <a:r>
              <a:rPr lang="ru-RU" sz="1600" dirty="0" smtClean="0">
                <a:solidFill>
                  <a:srgbClr val="BC2D00"/>
                </a:solidFill>
                <a:latin typeface="Times New Roman" pitchFamily="18" charset="0"/>
                <a:cs typeface="Times New Roman" pitchFamily="18" charset="0"/>
              </a:rPr>
              <a:t>*формирование культуры здорового и безопасного образа жизни; </a:t>
            </a:r>
          </a:p>
          <a:p>
            <a:pPr algn="just"/>
            <a:r>
              <a:rPr lang="ru-RU" sz="1600" dirty="0" smtClean="0">
                <a:solidFill>
                  <a:srgbClr val="BC2D00"/>
                </a:solidFill>
                <a:latin typeface="Times New Roman" pitchFamily="18" charset="0"/>
                <a:cs typeface="Times New Roman" pitchFamily="18" charset="0"/>
              </a:rPr>
              <a:t>*обеспечение духовно-нравственного, гражданско-патриотического, военно-патриотического, трудового воспитания обучающихся; </a:t>
            </a:r>
          </a:p>
          <a:p>
            <a:pPr algn="just"/>
            <a:r>
              <a:rPr lang="ru-RU" sz="1600" dirty="0" smtClean="0">
                <a:solidFill>
                  <a:srgbClr val="BC2D00"/>
                </a:solidFill>
                <a:latin typeface="Times New Roman" pitchFamily="18" charset="0"/>
                <a:cs typeface="Times New Roman" pitchFamily="18" charset="0"/>
              </a:rPr>
              <a:t>*выявление, развитие и поддержку талантливых обучающихся, а также лиц, проявивших выдающиеся способности; </a:t>
            </a:r>
          </a:p>
          <a:p>
            <a:pPr algn="just"/>
            <a:r>
              <a:rPr lang="ru-RU" sz="1600" dirty="0" smtClean="0">
                <a:solidFill>
                  <a:srgbClr val="BC2D00"/>
                </a:solidFill>
                <a:latin typeface="Times New Roman" pitchFamily="18" charset="0"/>
                <a:cs typeface="Times New Roman" pitchFamily="18" charset="0"/>
              </a:rPr>
              <a:t>*профессиональную ориентацию обучающихся; </a:t>
            </a:r>
          </a:p>
          <a:p>
            <a:pPr algn="just"/>
            <a:r>
              <a:rPr lang="ru-RU" sz="1600" dirty="0" smtClean="0">
                <a:solidFill>
                  <a:srgbClr val="BC2D00"/>
                </a:solidFill>
                <a:latin typeface="Times New Roman" pitchFamily="18" charset="0"/>
                <a:cs typeface="Times New Roman" pitchFamily="18" charset="0"/>
              </a:rPr>
              <a:t>*создание и обеспечение необходимых условий для личностного развития, профессионального самоопределения и творческого труда обучающихся; </a:t>
            </a:r>
          </a:p>
          <a:p>
            <a:pPr algn="just"/>
            <a:r>
              <a:rPr lang="ru-RU" sz="1600" dirty="0" smtClean="0">
                <a:solidFill>
                  <a:srgbClr val="BC2D00"/>
                </a:solidFill>
                <a:latin typeface="Times New Roman" pitchFamily="18" charset="0"/>
                <a:cs typeface="Times New Roman" pitchFamily="18" charset="0"/>
              </a:rPr>
              <a:t>*подготовку спортивного резерва и спортсменов высокого класса в соответствии с федеральными стандартами спортивной подготовки, в том числе из числа обучающихся с ограниченными возможностями здоровья, детей-инвалидов и инвалидов; </a:t>
            </a:r>
          </a:p>
          <a:p>
            <a:pPr algn="just"/>
            <a:r>
              <a:rPr lang="ru-RU" sz="1600" dirty="0" smtClean="0">
                <a:solidFill>
                  <a:srgbClr val="BC2D00"/>
                </a:solidFill>
                <a:latin typeface="Times New Roman" pitchFamily="18" charset="0"/>
                <a:cs typeface="Times New Roman" pitchFamily="18" charset="0"/>
              </a:rPr>
              <a:t>*социализацию и адаптацию обучающихся к жизни в обществе;  </a:t>
            </a:r>
          </a:p>
          <a:p>
            <a:pPr algn="just"/>
            <a:r>
              <a:rPr lang="ru-RU" sz="1600" dirty="0" smtClean="0">
                <a:solidFill>
                  <a:srgbClr val="BC2D00"/>
                </a:solidFill>
                <a:latin typeface="Times New Roman" pitchFamily="18" charset="0"/>
                <a:cs typeface="Times New Roman" pitchFamily="18" charset="0"/>
              </a:rPr>
              <a:t>*формирование общей культуры обучающихся; </a:t>
            </a:r>
          </a:p>
          <a:p>
            <a:pPr algn="just"/>
            <a:r>
              <a:rPr lang="ru-RU" sz="1600" dirty="0" smtClean="0">
                <a:solidFill>
                  <a:srgbClr val="BC2D00"/>
                </a:solidFill>
                <a:latin typeface="Times New Roman" pitchFamily="18" charset="0"/>
                <a:cs typeface="Times New Roman" pitchFamily="18" charset="0"/>
              </a:rPr>
              <a:t>*удовлетворение иных образовательных потребностей и интересов обучающихся, не противоречащих законодательству Российской Федерации, осуществляемых за пределами федеральных государственных образовательных стандартов и федеральных государственных требований».</a:t>
            </a:r>
            <a:endParaRPr lang="ru-RU" sz="1600" dirty="0">
              <a:solidFill>
                <a:srgbClr val="BC2D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138335" y="334643"/>
            <a:ext cx="778173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BC2D00"/>
                </a:solidFill>
                <a:latin typeface="Times New Roman" pitchFamily="18" charset="0"/>
                <a:cs typeface="Times New Roman" pitchFamily="18" charset="0"/>
              </a:rPr>
              <a:t>Приказ Министерства образования и науки РФ  09.11.2018 г. № 196 п.3</a:t>
            </a:r>
            <a:endParaRPr lang="ru-RU" dirty="0">
              <a:solidFill>
                <a:srgbClr val="BC2D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634830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Rectangle 1"/>
          <p:cNvSpPr>
            <a:spLocks noChangeArrowheads="1"/>
          </p:cNvSpPr>
          <p:nvPr/>
        </p:nvSpPr>
        <p:spPr bwMode="auto">
          <a:xfrm>
            <a:off x="1129003" y="378270"/>
            <a:ext cx="7753739" cy="5355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286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BC2D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Большой творческий потенциал несет в себе категория одаренных детей, которая является надежным оплотом будущего. Проблема раннего выявления и обучения одаренных детей - самая важная в сфере образования. От её решения зависит интеллектуальный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BC2D00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 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BC2D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 экономический потенциал страны.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rgbClr val="BC2D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0" indent="2286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BC2D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	</a:t>
            </a:r>
          </a:p>
          <a:p>
            <a:pPr lvl="0" indent="22860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i="0" u="none" strike="noStrike" cap="none" normalizeH="0" baseline="0" dirty="0" smtClean="0">
                <a:ln>
                  <a:noFill/>
                </a:ln>
                <a:solidFill>
                  <a:srgbClr val="BC2D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BC2D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Под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BC2D00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 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BC2D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одаренностью  </a:t>
            </a:r>
            <a:r>
              <a:rPr kumimoji="0" lang="ru-RU" i="0" u="none" strike="noStrike" cap="none" normalizeH="0" baseline="0" dirty="0" smtClean="0">
                <a:ln>
                  <a:noFill/>
                </a:ln>
                <a:solidFill>
                  <a:srgbClr val="BC2D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понимают системное, развивающееся в течение</a:t>
            </a:r>
            <a:r>
              <a:rPr lang="ru-RU" dirty="0" smtClean="0">
                <a:solidFill>
                  <a:srgbClr val="BC2D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</a:t>
            </a:r>
          </a:p>
          <a:p>
            <a:pPr lvl="0" indent="22860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i="0" u="none" strike="noStrike" cap="none" normalizeH="0" baseline="0" dirty="0" smtClean="0">
                <a:ln>
                  <a:noFill/>
                </a:ln>
                <a:solidFill>
                  <a:srgbClr val="BC2D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жизни</a:t>
            </a:r>
            <a:r>
              <a:rPr kumimoji="0" lang="ru-RU" i="0" u="none" strike="noStrike" cap="none" normalizeH="0" dirty="0" smtClean="0">
                <a:ln>
                  <a:noFill/>
                </a:ln>
                <a:solidFill>
                  <a:srgbClr val="BC2D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i="0" u="none" strike="noStrike" cap="none" normalizeH="0" baseline="0" dirty="0" smtClean="0">
                <a:ln>
                  <a:noFill/>
                </a:ln>
                <a:solidFill>
                  <a:srgbClr val="BC2D00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 </a:t>
            </a:r>
            <a:r>
              <a:rPr lang="ru-RU" dirty="0" smtClean="0">
                <a:solidFill>
                  <a:srgbClr val="BC2D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качество</a:t>
            </a:r>
            <a:r>
              <a:rPr lang="ru-RU" dirty="0" smtClean="0">
                <a:solidFill>
                  <a:srgbClr val="BC2D00"/>
                </a:solidFill>
                <a:ea typeface="Times New Roman" pitchFamily="18" charset="0"/>
                <a:cs typeface="Times New Roman" pitchFamily="18" charset="0"/>
              </a:rPr>
              <a:t>    </a:t>
            </a:r>
            <a:r>
              <a:rPr lang="ru-RU" dirty="0" smtClean="0">
                <a:solidFill>
                  <a:srgbClr val="BC2D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психики, </a:t>
            </a:r>
            <a:r>
              <a:rPr kumimoji="0" lang="ru-RU" i="0" u="none" strike="noStrike" cap="none" normalizeH="0" baseline="0" dirty="0" smtClean="0">
                <a:ln>
                  <a:noFill/>
                </a:ln>
                <a:solidFill>
                  <a:srgbClr val="BC2D00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 </a:t>
            </a:r>
            <a:r>
              <a:rPr kumimoji="0" lang="ru-RU" i="0" u="none" strike="noStrike" cap="none" normalizeH="0" baseline="0" dirty="0" smtClean="0">
                <a:ln>
                  <a:noFill/>
                </a:ln>
                <a:solidFill>
                  <a:srgbClr val="BC2D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которое</a:t>
            </a:r>
            <a:r>
              <a:rPr kumimoji="0" lang="ru-RU" i="0" u="none" strike="noStrike" cap="none" normalizeH="0" baseline="0" dirty="0" smtClean="0">
                <a:ln>
                  <a:noFill/>
                </a:ln>
                <a:solidFill>
                  <a:srgbClr val="BC2D00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  </a:t>
            </a:r>
            <a:r>
              <a:rPr kumimoji="0" lang="ru-RU" i="0" u="none" strike="noStrike" cap="none" normalizeH="0" baseline="0" dirty="0" smtClean="0">
                <a:ln>
                  <a:noFill/>
                </a:ln>
                <a:solidFill>
                  <a:srgbClr val="BC2D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определяет</a:t>
            </a:r>
            <a:r>
              <a:rPr kumimoji="0" lang="ru-RU" i="0" u="none" strike="noStrike" cap="none" normalizeH="0" baseline="0" dirty="0" smtClean="0">
                <a:ln>
                  <a:noFill/>
                </a:ln>
                <a:solidFill>
                  <a:srgbClr val="BC2D00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 </a:t>
            </a:r>
            <a:r>
              <a:rPr kumimoji="0" lang="ru-RU" i="0" u="none" strike="noStrike" cap="none" normalizeH="0" dirty="0" smtClean="0">
                <a:ln>
                  <a:noFill/>
                </a:ln>
                <a:solidFill>
                  <a:srgbClr val="BC2D00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i="0" u="none" strike="noStrike" cap="none" normalizeH="0" baseline="0" dirty="0" smtClean="0">
                <a:ln>
                  <a:noFill/>
                </a:ln>
                <a:solidFill>
                  <a:srgbClr val="BC2D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возможность</a:t>
            </a:r>
            <a:r>
              <a:rPr kumimoji="0" lang="ru-RU" i="0" u="none" strike="noStrike" cap="none" normalizeH="0" baseline="0" dirty="0" smtClean="0">
                <a:ln>
                  <a:noFill/>
                </a:ln>
                <a:solidFill>
                  <a:srgbClr val="BC2D00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 </a:t>
            </a:r>
            <a:r>
              <a:rPr kumimoji="0" lang="ru-RU" i="0" u="none" strike="noStrike" cap="none" normalizeH="0" baseline="0" dirty="0" smtClean="0">
                <a:ln>
                  <a:noFill/>
                </a:ln>
                <a:solidFill>
                  <a:srgbClr val="BC2D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</a:t>
            </a:r>
          </a:p>
          <a:p>
            <a:pPr lvl="0" indent="22860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i="0" u="none" strike="noStrike" cap="none" normalizeH="0" baseline="0" dirty="0" smtClean="0">
                <a:ln>
                  <a:noFill/>
                </a:ln>
                <a:solidFill>
                  <a:srgbClr val="BC2D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достижения</a:t>
            </a:r>
            <a:r>
              <a:rPr kumimoji="0" lang="ru-RU" i="0" u="none" strike="noStrike" cap="none" normalizeH="0" dirty="0" smtClean="0">
                <a:ln>
                  <a:noFill/>
                </a:ln>
                <a:solidFill>
                  <a:srgbClr val="BC2D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i="0" u="none" strike="noStrike" cap="none" normalizeH="0" baseline="0" dirty="0" smtClean="0">
                <a:ln>
                  <a:noFill/>
                </a:ln>
                <a:solidFill>
                  <a:srgbClr val="BC2D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человеком</a:t>
            </a:r>
            <a:r>
              <a:rPr kumimoji="0" lang="ru-RU" i="0" u="none" strike="noStrike" cap="none" normalizeH="0" baseline="0" dirty="0" smtClean="0">
                <a:ln>
                  <a:noFill/>
                </a:ln>
                <a:solidFill>
                  <a:srgbClr val="BC2D00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  </a:t>
            </a:r>
            <a:r>
              <a:rPr kumimoji="0" lang="ru-RU" i="0" u="none" strike="noStrike" cap="none" normalizeH="0" baseline="0" dirty="0" smtClean="0">
                <a:ln>
                  <a:noFill/>
                </a:ln>
                <a:solidFill>
                  <a:srgbClr val="BC2D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более</a:t>
            </a:r>
            <a:r>
              <a:rPr kumimoji="0" lang="ru-RU" i="0" u="none" strike="noStrike" cap="none" normalizeH="0" baseline="0" dirty="0" smtClean="0">
                <a:ln>
                  <a:noFill/>
                </a:ln>
                <a:solidFill>
                  <a:srgbClr val="BC2D00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  </a:t>
            </a:r>
            <a:r>
              <a:rPr kumimoji="0" lang="ru-RU" i="0" u="none" strike="noStrike" cap="none" normalizeH="0" baseline="0" dirty="0" smtClean="0">
                <a:ln>
                  <a:noFill/>
                </a:ln>
                <a:solidFill>
                  <a:srgbClr val="BC2D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высоких</a:t>
            </a:r>
            <a:r>
              <a:rPr kumimoji="0" lang="ru-RU" i="0" u="none" strike="noStrike" cap="none" normalizeH="0" baseline="0" dirty="0" smtClean="0">
                <a:ln>
                  <a:noFill/>
                </a:ln>
                <a:solidFill>
                  <a:srgbClr val="BC2D00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  </a:t>
            </a:r>
            <a:r>
              <a:rPr kumimoji="0" lang="ru-RU" i="0" u="none" strike="noStrike" cap="none" normalizeH="0" baseline="0" dirty="0" smtClean="0">
                <a:ln>
                  <a:noFill/>
                </a:ln>
                <a:solidFill>
                  <a:srgbClr val="BC2D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результатов</a:t>
            </a:r>
            <a:r>
              <a:rPr kumimoji="0" lang="ru-RU" i="0" u="none" strike="noStrike" cap="none" normalizeH="0" baseline="0" dirty="0" smtClean="0">
                <a:ln>
                  <a:noFill/>
                </a:ln>
                <a:solidFill>
                  <a:srgbClr val="BC2D00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  </a:t>
            </a:r>
            <a:r>
              <a:rPr kumimoji="0" lang="ru-RU" i="0" u="none" strike="noStrike" cap="none" normalizeH="0" baseline="0" dirty="0" smtClean="0">
                <a:ln>
                  <a:noFill/>
                </a:ln>
                <a:solidFill>
                  <a:srgbClr val="BC2D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в</a:t>
            </a:r>
            <a:r>
              <a:rPr kumimoji="0" lang="ru-RU" i="0" u="none" strike="noStrike" cap="none" normalizeH="0" baseline="0" dirty="0" smtClean="0">
                <a:ln>
                  <a:noFill/>
                </a:ln>
                <a:solidFill>
                  <a:srgbClr val="BC2D00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  </a:t>
            </a:r>
            <a:r>
              <a:rPr kumimoji="0" lang="ru-RU" i="0" u="none" strike="noStrike" cap="none" normalizeH="0" baseline="0" dirty="0" smtClean="0">
                <a:ln>
                  <a:noFill/>
                </a:ln>
                <a:solidFill>
                  <a:srgbClr val="BC2D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одном</a:t>
            </a:r>
            <a:r>
              <a:rPr kumimoji="0" lang="ru-RU" i="0" u="none" strike="noStrike" cap="none" normalizeH="0" baseline="0" dirty="0" smtClean="0">
                <a:ln>
                  <a:noFill/>
                </a:ln>
                <a:solidFill>
                  <a:srgbClr val="BC2D00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  </a:t>
            </a:r>
            <a:r>
              <a:rPr kumimoji="0" lang="ru-RU" i="0" u="none" strike="noStrike" cap="none" normalizeH="0" baseline="0" dirty="0" smtClean="0">
                <a:ln>
                  <a:noFill/>
                </a:ln>
                <a:solidFill>
                  <a:srgbClr val="BC2D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или</a:t>
            </a:r>
            <a:r>
              <a:rPr kumimoji="0" lang="ru-RU" i="0" u="none" strike="noStrike" cap="none" normalizeH="0" baseline="0" dirty="0" smtClean="0">
                <a:ln>
                  <a:noFill/>
                </a:ln>
                <a:solidFill>
                  <a:srgbClr val="BC2D00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  </a:t>
            </a:r>
            <a:r>
              <a:rPr kumimoji="0" lang="ru-RU" i="0" u="none" strike="noStrike" cap="none" normalizeH="0" baseline="0" dirty="0" smtClean="0">
                <a:ln>
                  <a:noFill/>
                </a:ln>
                <a:solidFill>
                  <a:srgbClr val="BC2D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</a:p>
          <a:p>
            <a:pPr lvl="0" indent="22860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i="0" u="none" strike="noStrike" cap="none" normalizeH="0" baseline="0" dirty="0" smtClean="0">
                <a:ln>
                  <a:noFill/>
                </a:ln>
                <a:solidFill>
                  <a:srgbClr val="BC2D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нескольких</a:t>
            </a:r>
            <a:r>
              <a:rPr kumimoji="0" lang="ru-RU" i="0" u="none" strike="noStrike" cap="none" normalizeH="0" baseline="0" dirty="0" smtClean="0">
                <a:ln>
                  <a:noFill/>
                </a:ln>
                <a:solidFill>
                  <a:srgbClr val="BC2D00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  </a:t>
            </a:r>
            <a:r>
              <a:rPr kumimoji="0" lang="ru-RU" i="0" u="none" strike="noStrike" cap="none" normalizeH="0" baseline="0" dirty="0" smtClean="0">
                <a:ln>
                  <a:noFill/>
                </a:ln>
                <a:solidFill>
                  <a:srgbClr val="BC2D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видах деятельности по сравнению с другими людьми.</a:t>
            </a:r>
          </a:p>
          <a:p>
            <a:pPr lvl="0" indent="228600" eaLnBrk="0" fontAlgn="base" hangingPunct="0">
              <a:spcBef>
                <a:spcPct val="0"/>
              </a:spcBef>
              <a:spcAft>
                <a:spcPct val="0"/>
              </a:spcAft>
            </a:pPr>
            <a:endParaRPr kumimoji="0" lang="ru-RU" i="0" u="none" strike="noStrike" cap="none" normalizeH="0" baseline="0" dirty="0" smtClean="0">
              <a:ln>
                <a:noFill/>
              </a:ln>
              <a:solidFill>
                <a:srgbClr val="BC2D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492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BC2D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Одаренный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BC2D00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 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BC2D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BC2D00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 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BC2D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ребенок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BC2D00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  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BC2D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-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BC2D00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  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BC2D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это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BC2D00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 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BC2D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ребенок,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BC2D00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  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BC2D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который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BC2D00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  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BC2D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выделяется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BC2D00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  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BC2D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яркими,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rgbClr val="BC2D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492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BC2D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очевидными,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BC2D00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 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BC2D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иногда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BC2D00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 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BC2D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выдающимися достижениями (или имеет       </a:t>
            </a:r>
          </a:p>
          <a:p>
            <a:pPr marL="0" marR="0" lvl="0" indent="4492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BC2D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внутренние</a:t>
            </a:r>
            <a:r>
              <a:rPr lang="ru-RU" dirty="0" smtClean="0">
                <a:solidFill>
                  <a:srgbClr val="BC2D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BC2D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посылки для таких достижений) в том или ином виде </a:t>
            </a:r>
          </a:p>
          <a:p>
            <a:pPr marL="0" marR="0" lvl="0" indent="4492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BC2D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деятельности.</a:t>
            </a:r>
          </a:p>
          <a:p>
            <a:pPr marL="0" marR="0" lvl="0" indent="4492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0" i="0" u="none" strike="noStrike" cap="none" normalizeH="0" baseline="0" dirty="0" smtClean="0">
              <a:ln>
                <a:noFill/>
              </a:ln>
              <a:solidFill>
                <a:srgbClr val="BC2D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492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BC2D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Проект расширения моделей доступности дополнительного образования  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BC2D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актуален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BC2D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 перспективен для данной системы, поскольку одаренные дети являются творческим и интеллектуальным потенциалом для развития дополнительного образования.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rgbClr val="BC2D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420428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Rectangle 1"/>
          <p:cNvSpPr>
            <a:spLocks noChangeArrowheads="1"/>
          </p:cNvSpPr>
          <p:nvPr/>
        </p:nvSpPr>
        <p:spPr bwMode="auto">
          <a:xfrm>
            <a:off x="1076324" y="522744"/>
            <a:ext cx="7685121" cy="5355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BC2D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Целью </a:t>
            </a:r>
            <a:r>
              <a:rPr lang="ru-RU" b="1" dirty="0" smtClean="0">
                <a:solidFill>
                  <a:srgbClr val="BC2D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BC2D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роекта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BC2D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«Расширения моделей доступности дополнительного образования» является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BC2D00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 -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BC2D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обеспечение благоприятных условий для совершенствования системы выявления и поддержки одаренных детей, развития и реализации их потенциальных возможностей.</a:t>
            </a:r>
          </a:p>
          <a:p>
            <a:pPr marL="0" marR="0" lvl="0" indent="449263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0" i="0" u="none" strike="noStrike" cap="none" normalizeH="0" baseline="0" dirty="0" smtClean="0">
              <a:ln>
                <a:noFill/>
              </a:ln>
              <a:solidFill>
                <a:srgbClr val="BC2D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4926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BC2D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 целях закрепления и дальнейшего совершенствования достижений в работе с одаренными детьми ставятся следующие</a:t>
            </a:r>
            <a:r>
              <a:rPr kumimoji="0" lang="ru-RU" b="1" i="1" u="none" strike="noStrike" cap="none" normalizeH="0" baseline="0" dirty="0" smtClean="0">
                <a:ln>
                  <a:noFill/>
                </a:ln>
                <a:solidFill>
                  <a:srgbClr val="BC2D00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 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BC2D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задачи: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rgbClr val="BC2D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4926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BC2D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совершенствование системы выявления и развития потенциальных возможностей одаренных детей в соответствии с их способностями;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rgbClr val="BC2D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4926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BC2D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укрепление взаимодействия с заинтересованными организациями по поддержке одаренных и талантливых детей;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rgbClr val="BC2D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4926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BC2D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оказание консультативной помощи родителям и педагогам, работающим с одаренными детьми, осуществление подготовки преподавателей в системе повышения квалификации;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rgbClr val="BC2D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4926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BC2D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-знакомство педагогов с научными данными о психологических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rgbClr val="BC2D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4926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BC2D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особенностях и методических приемах работы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BC2D00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 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BC2D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с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BC2D00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 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BC2D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одаренными детьми;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rgbClr val="BC2D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4926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BC2D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-проведение различных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BC2D00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 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BC2D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экологических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BC2D00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 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BC2D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конкурсов, интеллектуальных игр,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BC2D00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  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BC2D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олимпиад,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BC2D00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   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BC2D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выставок ДПТ,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BC2D00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 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BC2D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позволяющих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BC2D00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    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BC2D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учащимся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BC2D00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    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BC2D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проявить свои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BC2D00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        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BC2D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способности.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rgbClr val="BC2D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Rectangle 1"/>
          <p:cNvSpPr>
            <a:spLocks noChangeArrowheads="1"/>
          </p:cNvSpPr>
          <p:nvPr/>
        </p:nvSpPr>
        <p:spPr bwMode="auto">
          <a:xfrm>
            <a:off x="1184988" y="2883159"/>
            <a:ext cx="7296538" cy="31568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u="none" strike="noStrike" cap="none" normalizeH="0" baseline="0" dirty="0" smtClean="0">
                <a:ln>
                  <a:noFill/>
                </a:ln>
                <a:solidFill>
                  <a:srgbClr val="BC2D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Условно можно выделить три категории одаренных детей:</a:t>
            </a:r>
          </a:p>
          <a:p>
            <a:pPr marL="0" marR="0" lvl="0" indent="449263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1" u="none" strike="noStrike" cap="none" normalizeH="0" baseline="0" dirty="0" smtClean="0">
              <a:ln>
                <a:noFill/>
              </a:ln>
              <a:solidFill>
                <a:srgbClr val="BC2D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BC2D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Дети с необыкновенно высоким общим уровнем умственного развития при прочих равных условиях (такие дети чаще всего встречаются в дошкольном и младшем школьном возрасте).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rgbClr val="BC2D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BC2D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Дети с признаками специальной умственной одаренности в определенной области науки (подростковый образ).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rgbClr val="BC2D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BC2D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Учащиеся, не достигающие по каким-либо причинам успехов в учении, но обладающие яркой познавательной активностью, оригинальностью психического склада, незаурядными умственными резервами (чаще встречаются в старшем школьном возрасте).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rgbClr val="BC2D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194" name="Rectangle 2"/>
          <p:cNvSpPr>
            <a:spLocks noChangeArrowheads="1"/>
          </p:cNvSpPr>
          <p:nvPr/>
        </p:nvSpPr>
        <p:spPr bwMode="auto">
          <a:xfrm>
            <a:off x="1147664" y="707163"/>
            <a:ext cx="7697755" cy="203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b="1" dirty="0" smtClean="0">
                <a:solidFill>
                  <a:srgbClr val="BC2D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Особенности </a:t>
            </a:r>
            <a:r>
              <a:rPr kumimoji="0" lang="ru-RU" b="1" u="none" strike="noStrike" cap="none" normalizeH="0" baseline="0" dirty="0" smtClean="0">
                <a:ln>
                  <a:noFill/>
                </a:ln>
                <a:solidFill>
                  <a:srgbClr val="BC2D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одаренных детей:</a:t>
            </a:r>
            <a:endParaRPr kumimoji="0" lang="ru-RU" b="1" u="none" strike="noStrike" cap="none" normalizeH="0" baseline="0" dirty="0" smtClean="0">
              <a:ln>
                <a:noFill/>
              </a:ln>
              <a:solidFill>
                <a:srgbClr val="BC2D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4926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BC2D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имеют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BC2D00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    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BC2D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более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BC2D00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    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BC2D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высокие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BC2D00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    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BC2D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по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BC2D00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    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BC2D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сравнению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BC2D00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    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BC2D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с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BC2D00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    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BC2D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большинством интеллектуальные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BC2D00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  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BC2D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способности,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BC2D00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  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BC2D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восприимчивость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BC2D00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  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BC2D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к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BC2D00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  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BC2D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учению, творческие возможности и проявления;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rgbClr val="BC2D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4926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BC2D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имеют доминирующую активную, ненасыщенную познавательную потребность;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rgbClr val="BC2D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4926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BC2D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BC2D00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 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BC2D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испытывают радость от добывания знаний, умственного труда.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rgbClr val="BC2D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27355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Rectangle 1"/>
          <p:cNvSpPr>
            <a:spLocks noChangeArrowheads="1"/>
          </p:cNvSpPr>
          <p:nvPr/>
        </p:nvSpPr>
        <p:spPr bwMode="auto">
          <a:xfrm>
            <a:off x="1129005" y="366450"/>
            <a:ext cx="7847044" cy="3170099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Open Sans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BC2D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 отношении модели повышения доступности программ ДОД решающее значение имеют факторы, влияющие на этот процесс, в том числе: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rgbClr val="BC2D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BC2D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1) </a:t>
            </a: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rgbClr val="BC2D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Информационный фактор</a:t>
            </a:r>
            <a:endParaRPr kumimoji="0" lang="ru-RU" sz="2000" b="1" i="1" u="none" strike="noStrike" cap="none" normalizeH="0" baseline="0" dirty="0" smtClean="0">
              <a:ln>
                <a:noFill/>
              </a:ln>
              <a:solidFill>
                <a:srgbClr val="BC2D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BC2D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2) </a:t>
            </a: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rgbClr val="BC2D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Экономический фактор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rgbClr val="BC2D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BC2D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</a:t>
            </a: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rgbClr val="BC2D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) Социальный фактор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rgbClr val="BC2D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BC2D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4) </a:t>
            </a: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rgbClr val="BC2D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Территориальный фактор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rgbClr val="BC2D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BC2D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5) </a:t>
            </a: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rgbClr val="BC2D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Институциональный фактор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rgbClr val="BC2D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BC2D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6) </a:t>
            </a: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rgbClr val="BC2D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Индивидуально-личностный фактор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rgbClr val="BC2D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BC2D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7) </a:t>
            </a: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rgbClr val="BC2D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Педагогический фактор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BC2D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rgbClr val="BC2D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170" name="Rectangle 2"/>
          <p:cNvSpPr>
            <a:spLocks noChangeArrowheads="1"/>
          </p:cNvSpPr>
          <p:nvPr/>
        </p:nvSpPr>
        <p:spPr bwMode="auto">
          <a:xfrm>
            <a:off x="1054359" y="3792220"/>
            <a:ext cx="7912359" cy="2523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indent="449263"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1600" b="1" u="sng" strike="noStrike" cap="none" normalizeH="0" baseline="0" dirty="0" smtClean="0">
                <a:ln>
                  <a:noFill/>
                </a:ln>
                <a:solidFill>
                  <a:srgbClr val="BC2D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Принципы педагогической деятельности в работе с одаренными</a:t>
            </a:r>
            <a:r>
              <a:rPr lang="ru-RU" sz="1600" b="1" u="sng" dirty="0" smtClean="0">
                <a:solidFill>
                  <a:srgbClr val="BC2D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детьми:</a:t>
            </a:r>
          </a:p>
          <a:p>
            <a:pPr lvl="0" indent="449263" fontAlgn="base">
              <a:spcBef>
                <a:spcPct val="0"/>
              </a:spcBef>
              <a:spcAft>
                <a:spcPct val="0"/>
              </a:spcAft>
            </a:pPr>
            <a:endParaRPr kumimoji="0" lang="ru-RU" sz="1600" b="1" u="none" strike="noStrike" cap="none" normalizeH="0" baseline="0" dirty="0" smtClean="0">
              <a:ln>
                <a:noFill/>
              </a:ln>
              <a:solidFill>
                <a:srgbClr val="BC2D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4926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BC2D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принцип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BC2D00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      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BC2D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максимального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BC2D00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      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BC2D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разнообразия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BC2D00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      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BC2D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предоставленных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rgbClr val="BC2D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4926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BC2D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возможностей для развития личности;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rgbClr val="BC2D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4926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BC2D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принцип индивидуализации и дифференциации обучения;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rgbClr val="BC2D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4926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BC2D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принцип создания условий для совместной работы воспитанников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BC2D00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 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BC2D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rgbClr val="BC2D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4926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BC2D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минимальным участием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BC2D00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 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BC2D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педагога;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rgbClr val="BC2D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4926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BC2D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принцип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BC2D00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      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BC2D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свободы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BC2D00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     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BC2D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выбора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BC2D00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     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BC2D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воспитанником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BC2D00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    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BC2D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дополнительных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BC2D00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  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BC2D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образовательных услуг, помощи, наставничества.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rgbClr val="BC2D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229357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Rectangle 1"/>
          <p:cNvSpPr>
            <a:spLocks noChangeArrowheads="1"/>
          </p:cNvSpPr>
          <p:nvPr/>
        </p:nvSpPr>
        <p:spPr bwMode="auto">
          <a:xfrm>
            <a:off x="933060" y="528529"/>
            <a:ext cx="8042989" cy="56938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u="none" strike="noStrike" cap="none" normalizeH="0" baseline="0" dirty="0" smtClean="0">
                <a:ln>
                  <a:noFill/>
                </a:ln>
                <a:solidFill>
                  <a:srgbClr val="BC2D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Формы работы с одаренными детьми:</a:t>
            </a:r>
          </a:p>
          <a:p>
            <a:pPr marL="0" marR="0" lvl="0" indent="449263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1" u="none" strike="noStrike" cap="none" normalizeH="0" baseline="0" dirty="0" smtClean="0">
              <a:ln>
                <a:noFill/>
              </a:ln>
              <a:solidFill>
                <a:srgbClr val="BC2D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BC2D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Занятия, лекции, семинары, тренинги в том числе на базе ВУЗов, колледжей;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rgbClr val="BC2D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BC2D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Индивидуальная работа, в т.ч. под руководством научных руководителей;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rgbClr val="BC2D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BC2D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Деловые, психологические и интеллектуальные игры в районе и за его пределами;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rgbClr val="BC2D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BC2D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Научные конференции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BC2D00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 «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BC2D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Наследники традиций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BC2D00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»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BC2D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где участниками могут выступать как дети  интеллектуалы,  так и спортсмены;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rgbClr val="BC2D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BC2D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Применение 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rgbClr val="BC2D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ИК-технологии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rgbClr val="BC2D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BC2D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Творческие мастерские;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rgbClr val="BC2D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BC2D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Посещение физкультурно-оздоровительного комплекса в районе и посещение спорткомплекса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BC2D00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«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BC2D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Максюта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BC2D00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»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BC2D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в Саратове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rgbClr val="BC2D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BC2D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Проектная деятельность;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rgbClr val="BC2D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BC2D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Конкурсы;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rgbClr val="BC2D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BC2D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Выставки;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rgbClr val="BC2D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BC2D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Индивидуальные и групповые консультации;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rgbClr val="BC2D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BC2D00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«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BC2D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Круглые столы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BC2D00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»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BC2D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;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rgbClr val="BC2D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BC2D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Работа в библиотеках с источниками;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rgbClr val="BC2D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BC2D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Экскурсии.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rgbClr val="BC2D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BC2D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Занятия в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rgbClr val="BC2D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квантумах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BC2D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rgbClr val="BC2D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ChangeArrowheads="1"/>
          </p:cNvSpPr>
          <p:nvPr/>
        </p:nvSpPr>
        <p:spPr bwMode="auto">
          <a:xfrm>
            <a:off x="1000124" y="538134"/>
            <a:ext cx="8143875" cy="53245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BC2D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 ходе выполнения проекта 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BC2D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«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BC2D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Расширение перечня моделей доступности дополнительного образования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BC2D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»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BC2D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планируется получить следующие  результаты: 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rgbClr val="BC2D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lang="ru-RU" sz="2000" b="1" dirty="0" smtClean="0">
              <a:solidFill>
                <a:srgbClr val="BC2D00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BC2D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Повышение качества образования.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BC2D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BC2D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Создание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BC2D00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 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BC2D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атмосферы позитивного труда, его значимости в жизни человека,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BC2D00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  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BC2D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творчества в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BC2D00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  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BC2D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противовес распространяющейся наркомании, социальному отрицанию.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BC2D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BC2D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Расширение диапазона мероприятий для раскрытия творческих способностей учащихся.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BC2D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BC2D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Издание исследовательских работ учащихся.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BC2D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BC2D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Повышение квалификации педагогов, работающих с одаренными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BC2D00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  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BC2D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детьми.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BC2D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BC2D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Активное вовлечение одаренных детей в дополнительное образование.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BC2D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BC2D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И как результат взаимодействия всех участников образовательной среды -  создание на базе района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BC2D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Досугового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BC2D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центра  для одаренных детей.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BC2D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Rectangle 1"/>
          <p:cNvSpPr>
            <a:spLocks noChangeArrowheads="1"/>
          </p:cNvSpPr>
          <p:nvPr/>
        </p:nvSpPr>
        <p:spPr bwMode="auto">
          <a:xfrm>
            <a:off x="1054359" y="201782"/>
            <a:ext cx="7865706" cy="5940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BC2D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                       Заключение</a:t>
            </a:r>
          </a:p>
          <a:p>
            <a:pPr marL="0" marR="0" lvl="0" indent="449263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BC2D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492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BC2D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Таким образом, предназначение системы дополнительного образования региона состоит в создании условий для удовлетворения образовательных потребностей населения области, потребностей экономики и социальной сферы в квалифицированных кадрах, а также в создании условий для повышения интеллектуального потенциала области.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BC2D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492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BC2D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При построении вариативных моделей важно учитывать, что социально-ориентированные технологии должны быть направлены на помощь в решении социальных проблем разных детей. Решение проблем одаренных детей, в том числе технологий диагностики одаренных детей, их адаптации к жизни, развития социального взаимодействия и коммуникаций успешнее будет решаться при помощи системы ДО.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BC2D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492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BC2D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Таким образом, в регионе должна быть создана система взаимосвязанных условий на разных уровнях для обеспечения повышения доступности программ ДОД с учетом разных потребностей, возможностей и интересов детей.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BC2D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323</TotalTime>
  <Words>800</Words>
  <Application>Microsoft Office PowerPoint</Application>
  <PresentationFormat>Экран (4:3)</PresentationFormat>
  <Paragraphs>118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</vt:vector>
  </TitlesOfParts>
  <Company>Home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Admin</cp:lastModifiedBy>
  <cp:revision>28</cp:revision>
  <dcterms:created xsi:type="dcterms:W3CDTF">2016-08-19T04:09:22Z</dcterms:created>
  <dcterms:modified xsi:type="dcterms:W3CDTF">2021-04-18T14:59:50Z</dcterms:modified>
</cp:coreProperties>
</file>