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80" r:id="rId4"/>
    <p:sldId id="281" r:id="rId5"/>
    <p:sldId id="285" r:id="rId6"/>
    <p:sldId id="283" r:id="rId7"/>
    <p:sldId id="287" r:id="rId8"/>
    <p:sldId id="288" r:id="rId9"/>
    <p:sldId id="290" r:id="rId10"/>
    <p:sldId id="291" r:id="rId11"/>
    <p:sldId id="292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F0476CA-8E32-4AA4-8190-66E45A38AE18}">
          <p14:sldIdLst>
            <p14:sldId id="257"/>
            <p14:sldId id="280"/>
            <p14:sldId id="281"/>
            <p14:sldId id="285"/>
            <p14:sldId id="283"/>
            <p14:sldId id="287"/>
            <p14:sldId id="288"/>
            <p14:sldId id="290"/>
            <p14:sldId id="291"/>
            <p14:sldId id="292"/>
            <p14:sldId id="289"/>
          </p14:sldIdLst>
        </p14:section>
        <p14:section name="Раздел без заголовка" id="{0878C8E7-7566-4991-808C-AA55983AD2D3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44373"/>
      </p:ext>
    </p:extLst>
  </p:cSld>
  <p:clrMapOvr>
    <a:masterClrMapping/>
  </p:clrMapOvr>
  <p:transition spd="slow">
    <p:cover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005296"/>
      </p:ext>
    </p:extLst>
  </p:cSld>
  <p:clrMapOvr>
    <a:masterClrMapping/>
  </p:clrMapOvr>
  <p:transition spd="slow">
    <p:cover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031139"/>
      </p:ext>
    </p:extLst>
  </p:cSld>
  <p:clrMapOvr>
    <a:masterClrMapping/>
  </p:clrMapOvr>
  <p:transition spd="slow">
    <p:cover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360419"/>
      </p:ext>
    </p:extLst>
  </p:cSld>
  <p:clrMapOvr>
    <a:masterClrMapping/>
  </p:clrMapOvr>
  <p:transition spd="slow">
    <p:cover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346157"/>
      </p:ext>
    </p:extLst>
  </p:cSld>
  <p:clrMapOvr>
    <a:masterClrMapping/>
  </p:clrMapOvr>
  <p:transition spd="slow">
    <p:cover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610207"/>
      </p:ext>
    </p:extLst>
  </p:cSld>
  <p:clrMapOvr>
    <a:masterClrMapping/>
  </p:clrMapOvr>
  <p:transition spd="slow">
    <p:cover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478474"/>
      </p:ext>
    </p:extLst>
  </p:cSld>
  <p:clrMapOvr>
    <a:masterClrMapping/>
  </p:clrMapOvr>
  <p:transition spd="slow">
    <p:cover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502388"/>
      </p:ext>
    </p:extLst>
  </p:cSld>
  <p:clrMapOvr>
    <a:masterClrMapping/>
  </p:clrMapOvr>
  <p:transition spd="slow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953919"/>
      </p:ext>
    </p:extLst>
  </p:cSld>
  <p:clrMapOvr>
    <a:masterClrMapping/>
  </p:clrMapOvr>
  <p:transition spd="slow">
    <p:cover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19420"/>
      </p:ext>
    </p:extLst>
  </p:cSld>
  <p:clrMapOvr>
    <a:masterClrMapping/>
  </p:clrMapOvr>
  <p:transition spd="slow">
    <p:cover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40549"/>
      </p:ext>
    </p:extLst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23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8378" y="-3483768"/>
            <a:ext cx="17532191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770103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Monotype Corsiva" pitchFamily="66" charset="0"/>
              </a:rPr>
              <a:t>Цели урока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6"/>
            <a:ext cx="7920880" cy="3578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-пополнить знания о богатстве русского языка</a:t>
            </a:r>
            <a:r>
              <a:rPr lang="en-US" sz="2800" dirty="0" smtClean="0">
                <a:latin typeface="Times New Roman"/>
                <a:ea typeface="Times New Roman"/>
              </a:rPr>
              <a:t>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-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развивать интерес к родному языку через наше творчество</a:t>
            </a:r>
            <a:r>
              <a:rPr lang="en-US" sz="2800" dirty="0" smtClean="0">
                <a:effectLst/>
                <a:latin typeface="Times New Roman"/>
                <a:ea typeface="Times New Roman"/>
              </a:rPr>
              <a:t>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-учиться бережно относиться к слову</a:t>
            </a:r>
            <a:r>
              <a:rPr lang="en-US" sz="2800" dirty="0" smtClean="0">
                <a:latin typeface="Times New Roman"/>
                <a:ea typeface="Times New Roman"/>
              </a:rPr>
              <a:t>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89971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33363" y="-3483768"/>
            <a:ext cx="17532191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8" t="6839" r="16987" b="83689"/>
          <a:stretch/>
        </p:blipFill>
        <p:spPr bwMode="auto">
          <a:xfrm>
            <a:off x="971600" y="103847"/>
            <a:ext cx="6751529" cy="71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3" y="980728"/>
            <a:ext cx="1590675" cy="234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99767"/>
            <a:ext cx="1800200" cy="2398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980728"/>
            <a:ext cx="1646237" cy="2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980728"/>
            <a:ext cx="1731963" cy="239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075" y="980728"/>
            <a:ext cx="1695771" cy="2398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18" y="3584540"/>
            <a:ext cx="1678835" cy="2130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695" y="3613149"/>
            <a:ext cx="1792179" cy="207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632206"/>
            <a:ext cx="1944687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45024"/>
            <a:ext cx="1968500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38208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8378" y="-3483768"/>
            <a:ext cx="17532191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764704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Двадцать шестое ноября.</a:t>
            </a:r>
          </a:p>
          <a:p>
            <a:pPr algn="ctr"/>
            <a:r>
              <a:rPr lang="ru-RU" sz="4800" dirty="0" smtClean="0">
                <a:latin typeface="Monotype Corsiva" pitchFamily="66" charset="0"/>
              </a:rPr>
              <a:t>Классная работа</a:t>
            </a:r>
            <a:endParaRPr lang="ru-RU" sz="4800" dirty="0">
              <a:latin typeface="Monotype Corsiva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710440"/>
            <a:ext cx="4295577" cy="332206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79517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8378" y="-3483768"/>
            <a:ext cx="17532191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770103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Monotype Corsiva" pitchFamily="66" charset="0"/>
              </a:rPr>
              <a:t>Лингвистическая разминка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466942"/>
            <a:ext cx="5904656" cy="2870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Прочти  фразу:</a:t>
            </a:r>
            <a:endParaRPr lang="ru-RU" sz="2800" dirty="0"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2800" b="1" dirty="0" err="1">
                <a:latin typeface="Times New Roman"/>
                <a:ea typeface="Times New Roman"/>
              </a:rPr>
              <a:t>Riw</a:t>
            </a:r>
            <a:r>
              <a:rPr lang="ru-RU" sz="2800" b="1" dirty="0">
                <a:latin typeface="Times New Roman"/>
                <a:ea typeface="Times New Roman"/>
              </a:rPr>
              <a:t>и </a:t>
            </a:r>
            <a:r>
              <a:rPr lang="en-US" sz="2800" b="1" dirty="0">
                <a:latin typeface="Times New Roman"/>
                <a:ea typeface="Times New Roman"/>
              </a:rPr>
              <a:t>q</a:t>
            </a:r>
            <a:r>
              <a:rPr lang="ru-RU" sz="2800" b="1" dirty="0">
                <a:latin typeface="Times New Roman"/>
                <a:ea typeface="Times New Roman"/>
              </a:rPr>
              <a:t>м</a:t>
            </a:r>
            <a:r>
              <a:rPr lang="en-US" sz="2800" b="1" dirty="0">
                <a:latin typeface="Times New Roman"/>
                <a:ea typeface="Times New Roman"/>
              </a:rPr>
              <a:t>z</a:t>
            </a:r>
            <a:r>
              <a:rPr lang="ru-RU" sz="2800" b="1" dirty="0">
                <a:latin typeface="Times New Roman"/>
                <a:ea typeface="Times New Roman"/>
              </a:rPr>
              <a:t>ы </a:t>
            </a:r>
            <a:r>
              <a:rPr lang="en-US" sz="2800" b="1" dirty="0">
                <a:latin typeface="Times New Roman"/>
                <a:ea typeface="Times New Roman"/>
              </a:rPr>
              <a:t>v</a:t>
            </a:r>
            <a:r>
              <a:rPr lang="ru-RU" sz="2800" b="1" dirty="0">
                <a:latin typeface="Times New Roman"/>
                <a:ea typeface="Times New Roman"/>
              </a:rPr>
              <a:t>с</a:t>
            </a:r>
            <a:r>
              <a:rPr lang="en-US" sz="2800" b="1" dirty="0">
                <a:latin typeface="Times New Roman"/>
                <a:ea typeface="Times New Roman"/>
              </a:rPr>
              <a:t>n</a:t>
            </a:r>
            <a:r>
              <a:rPr lang="ru-RU" sz="2800" b="1" dirty="0">
                <a:latin typeface="Times New Roman"/>
                <a:ea typeface="Times New Roman"/>
              </a:rPr>
              <a:t>о</a:t>
            </a:r>
            <a:r>
              <a:rPr lang="en-US" sz="2800" b="1" dirty="0">
                <a:latin typeface="Times New Roman"/>
                <a:ea typeface="Times New Roman"/>
              </a:rPr>
              <a:t>I</a:t>
            </a:r>
            <a:r>
              <a:rPr lang="ru-RU" sz="2800" b="1" dirty="0">
                <a:latin typeface="Times New Roman"/>
                <a:ea typeface="Times New Roman"/>
              </a:rPr>
              <a:t>х</a:t>
            </a:r>
            <a:r>
              <a:rPr lang="en-US" sz="2800" b="1" dirty="0" err="1">
                <a:latin typeface="Times New Roman"/>
                <a:ea typeface="Times New Roman"/>
              </a:rPr>
              <a:t>jf</a:t>
            </a:r>
            <a:r>
              <a:rPr lang="ru-RU" sz="2800" b="1" dirty="0">
                <a:latin typeface="Times New Roman"/>
                <a:ea typeface="Times New Roman"/>
              </a:rPr>
              <a:t>р</a:t>
            </a:r>
            <a:r>
              <a:rPr lang="en-US" sz="2800" b="1" dirty="0">
                <a:latin typeface="Times New Roman"/>
                <a:ea typeface="Times New Roman"/>
              </a:rPr>
              <a:t>s</a:t>
            </a:r>
            <a:r>
              <a:rPr lang="ru-RU" sz="2800" b="1" dirty="0">
                <a:latin typeface="Times New Roman"/>
                <a:ea typeface="Times New Roman"/>
              </a:rPr>
              <a:t>а</a:t>
            </a:r>
            <a:r>
              <a:rPr lang="en-US" sz="2800" b="1" dirty="0">
                <a:latin typeface="Times New Roman"/>
                <a:ea typeface="Times New Roman"/>
              </a:rPr>
              <a:t>h</a:t>
            </a:r>
            <a:r>
              <a:rPr lang="ru-RU" sz="2800" b="1" dirty="0">
                <a:latin typeface="Times New Roman"/>
                <a:ea typeface="Times New Roman"/>
              </a:rPr>
              <a:t>н</a:t>
            </a:r>
            <a:r>
              <a:rPr lang="en-US" sz="2800" b="1" dirty="0">
                <a:latin typeface="Times New Roman"/>
                <a:ea typeface="Times New Roman"/>
              </a:rPr>
              <a:t>v</a:t>
            </a:r>
            <a:r>
              <a:rPr lang="ru-RU" sz="2800" b="1" dirty="0">
                <a:latin typeface="Times New Roman"/>
                <a:ea typeface="Times New Roman"/>
              </a:rPr>
              <a:t>и</a:t>
            </a:r>
            <a:r>
              <a:rPr lang="en-US" sz="2800" b="1" dirty="0" err="1">
                <a:latin typeface="Times New Roman"/>
                <a:ea typeface="Times New Roman"/>
              </a:rPr>
              <a:t>vw</a:t>
            </a:r>
            <a:r>
              <a:rPr lang="ru-RU" sz="2800" b="1" dirty="0">
                <a:latin typeface="Times New Roman"/>
                <a:ea typeface="Times New Roman"/>
              </a:rPr>
              <a:t>м</a:t>
            </a:r>
            <a:endParaRPr lang="ru-RU" sz="2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2800" b="1" dirty="0">
                <a:latin typeface="Times New Roman"/>
                <a:ea typeface="Times New Roman"/>
              </a:rPr>
              <a:t>w</a:t>
            </a:r>
            <a:r>
              <a:rPr lang="ru-RU" sz="2800" b="1" dirty="0">
                <a:latin typeface="Times New Roman"/>
                <a:ea typeface="Times New Roman"/>
              </a:rPr>
              <a:t>т</a:t>
            </a:r>
            <a:r>
              <a:rPr lang="en-US" sz="2800" b="1" dirty="0">
                <a:latin typeface="Times New Roman"/>
                <a:ea typeface="Times New Roman"/>
              </a:rPr>
              <a:t>i</a:t>
            </a:r>
            <a:r>
              <a:rPr lang="ru-RU" sz="2800" b="1" dirty="0">
                <a:latin typeface="Times New Roman"/>
                <a:ea typeface="Times New Roman"/>
              </a:rPr>
              <a:t>е</a:t>
            </a:r>
            <a:r>
              <a:rPr lang="en-US" sz="2800" b="1" dirty="0">
                <a:latin typeface="Times New Roman"/>
                <a:ea typeface="Times New Roman"/>
              </a:rPr>
              <a:t>v</a:t>
            </a:r>
            <a:r>
              <a:rPr lang="ru-RU" sz="2800" b="1" dirty="0">
                <a:latin typeface="Times New Roman"/>
                <a:ea typeface="Times New Roman"/>
              </a:rPr>
              <a:t>б</a:t>
            </a:r>
            <a:r>
              <a:rPr lang="en-US" sz="2800" b="1" dirty="0">
                <a:latin typeface="Times New Roman"/>
                <a:ea typeface="Times New Roman"/>
              </a:rPr>
              <a:t>v</a:t>
            </a:r>
            <a:r>
              <a:rPr lang="ru-RU" sz="2800" b="1" dirty="0">
                <a:latin typeface="Times New Roman"/>
                <a:ea typeface="Times New Roman"/>
              </a:rPr>
              <a:t>я  Р</a:t>
            </a:r>
            <a:r>
              <a:rPr lang="en-US" sz="2800" b="1" dirty="0">
                <a:latin typeface="Times New Roman"/>
                <a:ea typeface="Times New Roman"/>
              </a:rPr>
              <a:t>h</a:t>
            </a:r>
            <a:r>
              <a:rPr lang="ru-RU" sz="2800" b="1" dirty="0">
                <a:latin typeface="Times New Roman"/>
                <a:ea typeface="Times New Roman"/>
              </a:rPr>
              <a:t>у</a:t>
            </a:r>
            <a:r>
              <a:rPr lang="en-US" sz="2800" b="1" dirty="0">
                <a:latin typeface="Times New Roman"/>
                <a:ea typeface="Times New Roman"/>
              </a:rPr>
              <a:t>v</a:t>
            </a:r>
            <a:r>
              <a:rPr lang="ru-RU" sz="2800" b="1" dirty="0">
                <a:latin typeface="Times New Roman"/>
                <a:ea typeface="Times New Roman"/>
              </a:rPr>
              <a:t>с</a:t>
            </a:r>
            <a:r>
              <a:rPr lang="en-US" sz="2800" b="1" dirty="0" err="1">
                <a:latin typeface="Times New Roman"/>
                <a:ea typeface="Times New Roman"/>
              </a:rPr>
              <a:t>bgd</a:t>
            </a:r>
            <a:r>
              <a:rPr lang="ru-RU" sz="2800" b="1" dirty="0">
                <a:latin typeface="Times New Roman"/>
                <a:ea typeface="Times New Roman"/>
              </a:rPr>
              <a:t>с</a:t>
            </a:r>
            <a:r>
              <a:rPr lang="en-US" sz="2800" b="1" dirty="0">
                <a:latin typeface="Times New Roman"/>
                <a:ea typeface="Times New Roman"/>
              </a:rPr>
              <a:t>h</a:t>
            </a:r>
            <a:r>
              <a:rPr lang="ru-RU" sz="2800" b="1" dirty="0">
                <a:latin typeface="Times New Roman"/>
                <a:ea typeface="Times New Roman"/>
              </a:rPr>
              <a:t>к</a:t>
            </a:r>
            <a:r>
              <a:rPr lang="en-US" sz="2800" b="1" dirty="0">
                <a:latin typeface="Times New Roman"/>
                <a:ea typeface="Times New Roman"/>
              </a:rPr>
              <a:t>g</a:t>
            </a:r>
            <a:r>
              <a:rPr lang="ru-RU" sz="2800" b="1" dirty="0">
                <a:latin typeface="Times New Roman"/>
                <a:ea typeface="Times New Roman"/>
              </a:rPr>
              <a:t>а</a:t>
            </a:r>
            <a:r>
              <a:rPr lang="en-US" sz="2800" b="1" dirty="0">
                <a:latin typeface="Times New Roman"/>
                <a:ea typeface="Times New Roman"/>
              </a:rPr>
              <a:t>d</a:t>
            </a:r>
            <a:r>
              <a:rPr lang="ru-RU" sz="2800" b="1" dirty="0">
                <a:latin typeface="Times New Roman"/>
                <a:ea typeface="Times New Roman"/>
              </a:rPr>
              <a:t>я</a:t>
            </a:r>
            <a:r>
              <a:rPr lang="en-US" sz="2800" b="1" dirty="0">
                <a:latin typeface="Times New Roman"/>
                <a:ea typeface="Times New Roman"/>
              </a:rPr>
              <a:t>f</a:t>
            </a:r>
            <a:endParaRPr lang="ru-RU" sz="2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2800" b="1" dirty="0">
                <a:latin typeface="Times New Roman"/>
                <a:ea typeface="Times New Roman"/>
              </a:rPr>
              <a:t>d</a:t>
            </a:r>
            <a:r>
              <a:rPr lang="ru-RU" sz="2800" b="1" dirty="0">
                <a:latin typeface="Times New Roman"/>
                <a:ea typeface="Times New Roman"/>
              </a:rPr>
              <a:t>р</a:t>
            </a:r>
            <a:r>
              <a:rPr lang="en-US" sz="2800" b="1" dirty="0" err="1">
                <a:latin typeface="Times New Roman"/>
                <a:ea typeface="Times New Roman"/>
              </a:rPr>
              <a:t>bs</a:t>
            </a:r>
            <a:r>
              <a:rPr lang="ru-RU" sz="2800" b="1" dirty="0">
                <a:latin typeface="Times New Roman"/>
                <a:ea typeface="Times New Roman"/>
              </a:rPr>
              <a:t>е</a:t>
            </a:r>
            <a:r>
              <a:rPr lang="en-US" sz="2800" b="1" dirty="0">
                <a:latin typeface="Times New Roman"/>
                <a:ea typeface="Times New Roman"/>
              </a:rPr>
              <a:t>r</a:t>
            </a:r>
            <a:r>
              <a:rPr lang="ru-RU" sz="2800" b="1" dirty="0">
                <a:latin typeface="Times New Roman"/>
                <a:ea typeface="Times New Roman"/>
              </a:rPr>
              <a:t>ч</a:t>
            </a:r>
            <a:r>
              <a:rPr lang="en-US" sz="2800" b="1" dirty="0">
                <a:latin typeface="Times New Roman"/>
                <a:ea typeface="Times New Roman"/>
              </a:rPr>
              <a:t>s</a:t>
            </a:r>
            <a:r>
              <a:rPr lang="ru-RU" sz="2800" b="1" dirty="0">
                <a:latin typeface="Times New Roman"/>
                <a:ea typeface="Times New Roman"/>
              </a:rPr>
              <a:t>ь,</a:t>
            </a:r>
            <a:endParaRPr lang="ru-RU" sz="2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>
                <a:latin typeface="Times New Roman"/>
                <a:ea typeface="Times New Roman"/>
              </a:rPr>
              <a:t>В</a:t>
            </a:r>
            <a:r>
              <a:rPr lang="en-US" sz="2800" b="1" dirty="0">
                <a:latin typeface="Times New Roman"/>
                <a:ea typeface="Times New Roman"/>
              </a:rPr>
              <a:t>w</a:t>
            </a:r>
            <a:r>
              <a:rPr lang="ru-RU" sz="2800" b="1" dirty="0">
                <a:latin typeface="Times New Roman"/>
                <a:ea typeface="Times New Roman"/>
              </a:rPr>
              <a:t>е</a:t>
            </a:r>
            <a:r>
              <a:rPr lang="en-US" sz="2800" b="1" dirty="0">
                <a:latin typeface="Times New Roman"/>
                <a:ea typeface="Times New Roman"/>
              </a:rPr>
              <a:t>q</a:t>
            </a:r>
            <a:r>
              <a:rPr lang="ru-RU" sz="2800" b="1" dirty="0">
                <a:latin typeface="Times New Roman"/>
                <a:ea typeface="Times New Roman"/>
              </a:rPr>
              <a:t>л</a:t>
            </a:r>
            <a:r>
              <a:rPr lang="en-US" sz="2800" b="1" dirty="0">
                <a:latin typeface="Times New Roman"/>
                <a:ea typeface="Times New Roman"/>
              </a:rPr>
              <a:t>b</a:t>
            </a:r>
            <a:r>
              <a:rPr lang="ru-RU" sz="2800" b="1" dirty="0">
                <a:latin typeface="Times New Roman"/>
                <a:ea typeface="Times New Roman"/>
              </a:rPr>
              <a:t>и</a:t>
            </a:r>
            <a:r>
              <a:rPr lang="en-US" sz="2800" b="1" dirty="0">
                <a:latin typeface="Times New Roman"/>
                <a:ea typeface="Times New Roman"/>
              </a:rPr>
              <a:t>s</a:t>
            </a:r>
            <a:r>
              <a:rPr lang="ru-RU" sz="2800" b="1" dirty="0">
                <a:latin typeface="Times New Roman"/>
                <a:ea typeface="Times New Roman"/>
              </a:rPr>
              <a:t>к</a:t>
            </a:r>
            <a:r>
              <a:rPr lang="en-US" sz="2800" b="1" dirty="0">
                <a:latin typeface="Times New Roman"/>
                <a:ea typeface="Times New Roman"/>
              </a:rPr>
              <a:t>r</a:t>
            </a:r>
            <a:r>
              <a:rPr lang="ru-RU" sz="2800" b="1" dirty="0">
                <a:latin typeface="Times New Roman"/>
                <a:ea typeface="Times New Roman"/>
              </a:rPr>
              <a:t>о</a:t>
            </a:r>
            <a:r>
              <a:rPr lang="en-US" sz="2800" b="1" dirty="0">
                <a:latin typeface="Times New Roman"/>
                <a:ea typeface="Times New Roman"/>
              </a:rPr>
              <a:t>s</a:t>
            </a:r>
            <a:r>
              <a:rPr lang="ru-RU" sz="2800" b="1" dirty="0">
                <a:latin typeface="Times New Roman"/>
                <a:ea typeface="Times New Roman"/>
              </a:rPr>
              <a:t>е</a:t>
            </a:r>
            <a:r>
              <a:rPr lang="en-US" sz="2800" b="1" dirty="0">
                <a:latin typeface="Times New Roman"/>
                <a:ea typeface="Times New Roman"/>
              </a:rPr>
              <a:t>s</a:t>
            </a:r>
            <a:r>
              <a:rPr lang="ru-RU" sz="2800" b="1" dirty="0">
                <a:latin typeface="Times New Roman"/>
                <a:ea typeface="Times New Roman"/>
              </a:rPr>
              <a:t> р</a:t>
            </a:r>
            <a:r>
              <a:rPr lang="en-US" sz="2800" b="1" dirty="0">
                <a:latin typeface="Times New Roman"/>
                <a:ea typeface="Times New Roman"/>
              </a:rPr>
              <a:t>h</a:t>
            </a:r>
            <a:r>
              <a:rPr lang="ru-RU" sz="2800" b="1" dirty="0">
                <a:latin typeface="Times New Roman"/>
                <a:ea typeface="Times New Roman"/>
              </a:rPr>
              <a:t>у</a:t>
            </a:r>
            <a:r>
              <a:rPr lang="en-US" sz="2800" b="1" dirty="0">
                <a:latin typeface="Times New Roman"/>
                <a:ea typeface="Times New Roman"/>
              </a:rPr>
              <a:t>v</a:t>
            </a:r>
            <a:r>
              <a:rPr lang="ru-RU" sz="2800" b="1" dirty="0">
                <a:latin typeface="Times New Roman"/>
                <a:ea typeface="Times New Roman"/>
              </a:rPr>
              <a:t>с</a:t>
            </a:r>
            <a:r>
              <a:rPr lang="en-US" sz="2800" b="1" dirty="0" err="1">
                <a:latin typeface="Times New Roman"/>
                <a:ea typeface="Times New Roman"/>
              </a:rPr>
              <a:t>bg</a:t>
            </a:r>
            <a:r>
              <a:rPr lang="ru-RU" sz="2800" b="1" dirty="0">
                <a:latin typeface="Times New Roman"/>
                <a:ea typeface="Times New Roman"/>
              </a:rPr>
              <a:t>с</a:t>
            </a:r>
            <a:r>
              <a:rPr lang="en-US" sz="2800" b="1" dirty="0">
                <a:latin typeface="Times New Roman"/>
                <a:ea typeface="Times New Roman"/>
              </a:rPr>
              <a:t>h</a:t>
            </a:r>
            <a:r>
              <a:rPr lang="ru-RU" sz="2800" b="1" dirty="0">
                <a:latin typeface="Times New Roman"/>
                <a:ea typeface="Times New Roman"/>
              </a:rPr>
              <a:t>к</a:t>
            </a:r>
            <a:r>
              <a:rPr lang="en-US" sz="2800" b="1" dirty="0">
                <a:latin typeface="Times New Roman"/>
                <a:ea typeface="Times New Roman"/>
              </a:rPr>
              <a:t>g</a:t>
            </a:r>
            <a:r>
              <a:rPr lang="ru-RU" sz="2800" b="1" dirty="0">
                <a:latin typeface="Times New Roman"/>
                <a:ea typeface="Times New Roman"/>
              </a:rPr>
              <a:t>о</a:t>
            </a:r>
            <a:r>
              <a:rPr lang="en-US" sz="2800" b="1" dirty="0">
                <a:latin typeface="Times New Roman"/>
                <a:ea typeface="Times New Roman"/>
              </a:rPr>
              <a:t>d</a:t>
            </a:r>
            <a:r>
              <a:rPr lang="ru-RU" sz="2800" b="1" dirty="0">
                <a:latin typeface="Times New Roman"/>
                <a:ea typeface="Times New Roman"/>
              </a:rPr>
              <a:t>е</a:t>
            </a:r>
            <a:r>
              <a:rPr lang="en-US" sz="2800" b="1" dirty="0">
                <a:latin typeface="Times New Roman"/>
                <a:ea typeface="Times New Roman"/>
              </a:rPr>
              <a:t>f</a:t>
            </a:r>
            <a:endParaRPr lang="ru-RU" sz="2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2800" b="1" dirty="0">
                <a:latin typeface="Times New Roman"/>
                <a:ea typeface="Times New Roman"/>
              </a:rPr>
              <a:t>d</a:t>
            </a:r>
            <a:r>
              <a:rPr lang="ru-RU" sz="2800" b="1" dirty="0">
                <a:latin typeface="Times New Roman"/>
                <a:ea typeface="Times New Roman"/>
              </a:rPr>
              <a:t>с</a:t>
            </a:r>
            <a:r>
              <a:rPr lang="en-US" sz="2800" b="1" dirty="0">
                <a:latin typeface="Times New Roman"/>
                <a:ea typeface="Times New Roman"/>
              </a:rPr>
              <a:t>b</a:t>
            </a:r>
            <a:r>
              <a:rPr lang="ru-RU" sz="2800" b="1" dirty="0">
                <a:latin typeface="Times New Roman"/>
                <a:ea typeface="Times New Roman"/>
              </a:rPr>
              <a:t>л</a:t>
            </a:r>
            <a:r>
              <a:rPr lang="en-US" sz="2800" b="1" dirty="0">
                <a:latin typeface="Times New Roman"/>
                <a:ea typeface="Times New Roman"/>
              </a:rPr>
              <a:t>b</a:t>
            </a:r>
            <a:r>
              <a:rPr lang="ru-RU" sz="2800" b="1" dirty="0">
                <a:latin typeface="Times New Roman"/>
                <a:ea typeface="Times New Roman"/>
              </a:rPr>
              <a:t>о</a:t>
            </a:r>
            <a:r>
              <a:rPr lang="en-US" sz="2800" b="1" dirty="0">
                <a:latin typeface="Times New Roman"/>
                <a:ea typeface="Times New Roman"/>
              </a:rPr>
              <a:t>s</a:t>
            </a:r>
            <a:r>
              <a:rPr lang="ru-RU" sz="2800" b="1" dirty="0">
                <a:latin typeface="Times New Roman"/>
                <a:ea typeface="Times New Roman"/>
              </a:rPr>
              <a:t>в</a:t>
            </a:r>
            <a:r>
              <a:rPr lang="en-US" sz="2800" b="1" dirty="0">
                <a:latin typeface="Times New Roman"/>
                <a:ea typeface="Times New Roman"/>
              </a:rPr>
              <a:t>r</a:t>
            </a:r>
            <a:r>
              <a:rPr lang="ru-RU" sz="2800" b="1" dirty="0">
                <a:latin typeface="Times New Roman"/>
                <a:ea typeface="Times New Roman"/>
              </a:rPr>
              <a:t>о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021101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8378" y="-3483768"/>
            <a:ext cx="17532191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770103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Monotype Corsiva" pitchFamily="66" charset="0"/>
              </a:rPr>
              <a:t>Лингвистическая разминка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466942"/>
            <a:ext cx="5904656" cy="2870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Прочти  фразу: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algn="ctr"/>
            <a:r>
              <a:rPr lang="en-US" sz="28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Riw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и 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q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м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z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ы 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v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с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n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о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I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х</a:t>
            </a:r>
            <a:r>
              <a:rPr lang="en-US" sz="28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jf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р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s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а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h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н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v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и</a:t>
            </a:r>
            <a:r>
              <a:rPr lang="en-US" sz="28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vw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м</a:t>
            </a: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ctr"/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w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т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i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е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v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б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v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я  Р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h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у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v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с</a:t>
            </a:r>
            <a:r>
              <a:rPr lang="en-US" sz="28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bgd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с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h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к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g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а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d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я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f</a:t>
            </a: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ctr"/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d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р</a:t>
            </a:r>
            <a:r>
              <a:rPr lang="en-US" sz="28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bs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е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r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ч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s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ь,</a:t>
            </a: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В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w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е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q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л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b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и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s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к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r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о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s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е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s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 р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h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у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v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с</a:t>
            </a:r>
            <a:r>
              <a:rPr lang="en-US" sz="28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bg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с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h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к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g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о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d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е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f</a:t>
            </a: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ctr"/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d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с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b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л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b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о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s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в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r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о</a:t>
            </a: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4" b="22186"/>
          <a:stretch/>
        </p:blipFill>
        <p:spPr bwMode="auto">
          <a:xfrm>
            <a:off x="14474" y="18468"/>
            <a:ext cx="9144000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54686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0" y="-3771800"/>
            <a:ext cx="17586567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692696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 smtClean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466942"/>
            <a:ext cx="4104456" cy="2202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По словарю Владимира </a:t>
            </a:r>
            <a:r>
              <a:rPr lang="ru-RU" sz="2800" dirty="0">
                <a:latin typeface="Times New Roman"/>
                <a:ea typeface="Times New Roman"/>
              </a:rPr>
              <a:t>И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вановича Даля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/>
                <a:ea typeface="Times New Roman"/>
              </a:rPr>
              <a:t>Кладезь м. колодезь, колодец; </a:t>
            </a:r>
            <a:r>
              <a:rPr lang="ru-RU" sz="2800" b="1" dirty="0" err="1">
                <a:solidFill>
                  <a:srgbClr val="0070C0"/>
                </a:solidFill>
                <a:latin typeface="Times New Roman"/>
                <a:ea typeface="Times New Roman"/>
              </a:rPr>
              <a:t>кудук</a:t>
            </a:r>
            <a:r>
              <a:rPr lang="ru-RU" sz="2800" b="1" dirty="0">
                <a:solidFill>
                  <a:srgbClr val="0070C0"/>
                </a:solidFill>
                <a:latin typeface="Times New Roman"/>
                <a:ea typeface="Times New Roman"/>
              </a:rPr>
              <a:t>.</a:t>
            </a:r>
            <a:endParaRPr lang="ru-RU" sz="2800" b="1" dirty="0">
              <a:solidFill>
                <a:srgbClr val="0070C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8" name="Picture 2" descr="C:\Documents and Settings\user\Мои документы\библиотека\библиотека\Уроки 12\Словари, спр.,энц\Даль о нем\Дал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337" y="103154"/>
            <a:ext cx="4032250" cy="472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35437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0" y="-3195736"/>
            <a:ext cx="17582295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9270" y="770103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00B050"/>
                </a:solidFill>
                <a:latin typeface="Monotype Corsiva" pitchFamily="66" charset="0"/>
              </a:rPr>
              <a:t>Творческая мастерская </a:t>
            </a:r>
            <a:r>
              <a:rPr lang="ru-RU" sz="4800" dirty="0" smtClean="0">
                <a:solidFill>
                  <a:srgbClr val="00B050"/>
                </a:solidFill>
                <a:latin typeface="Monotype Corsiva" pitchFamily="66" charset="0"/>
              </a:rPr>
              <a:t>.«</a:t>
            </a:r>
            <a:r>
              <a:rPr lang="ru-RU" sz="4800" dirty="0">
                <a:solidFill>
                  <a:srgbClr val="00B050"/>
                </a:solidFill>
                <a:latin typeface="Monotype Corsiva" pitchFamily="66" charset="0"/>
              </a:rPr>
              <a:t>Русский язык – кладезь народный</a:t>
            </a:r>
            <a:r>
              <a:rPr lang="ru-RU" sz="4800" dirty="0" smtClean="0">
                <a:solidFill>
                  <a:srgbClr val="00B050"/>
                </a:solidFill>
                <a:latin typeface="Monotype Corsiva" pitchFamily="66" charset="0"/>
              </a:rPr>
              <a:t>».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5943600" cy="25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40980"/>
            <a:ext cx="5943600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86000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8378" y="-3483768"/>
            <a:ext cx="17532191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770103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Monotype Corsiva" pitchFamily="66" charset="0"/>
              </a:rPr>
              <a:t>Цели урока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6"/>
            <a:ext cx="7920880" cy="3578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-пополнить знания о богатстве русского языка</a:t>
            </a:r>
            <a:r>
              <a:rPr lang="en-US" sz="2800" dirty="0" smtClean="0">
                <a:latin typeface="Times New Roman"/>
                <a:ea typeface="Times New Roman"/>
              </a:rPr>
              <a:t>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-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развивать интерес к родному языку через наше творчество</a:t>
            </a:r>
            <a:r>
              <a:rPr lang="en-US" sz="2800" dirty="0" smtClean="0">
                <a:effectLst/>
                <a:latin typeface="Times New Roman"/>
                <a:ea typeface="Times New Roman"/>
              </a:rPr>
              <a:t>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-учиться бережно относиться к слову</a:t>
            </a:r>
            <a:r>
              <a:rPr lang="en-US" sz="2800" dirty="0" smtClean="0">
                <a:latin typeface="Times New Roman"/>
                <a:ea typeface="Times New Roman"/>
              </a:rPr>
              <a:t>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500561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8378" y="-3483768"/>
            <a:ext cx="17532191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770103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Monotype Corsiva" pitchFamily="66" charset="0"/>
              </a:rPr>
              <a:t>Цели урока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6"/>
            <a:ext cx="7920880" cy="3578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-пополнить знания о богатстве русского языка</a:t>
            </a:r>
            <a:r>
              <a:rPr lang="en-US" sz="2800" dirty="0" smtClean="0">
                <a:latin typeface="Times New Roman"/>
                <a:ea typeface="Times New Roman"/>
              </a:rPr>
              <a:t>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-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развивать интерес к родному языку через наше творчество</a:t>
            </a:r>
            <a:r>
              <a:rPr lang="en-US" sz="2800" dirty="0" smtClean="0">
                <a:effectLst/>
                <a:latin typeface="Times New Roman"/>
                <a:ea typeface="Times New Roman"/>
              </a:rPr>
              <a:t>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-учиться бережно относиться к слову</a:t>
            </a:r>
            <a:r>
              <a:rPr lang="en-US" sz="2800" dirty="0" smtClean="0">
                <a:latin typeface="Times New Roman"/>
                <a:ea typeface="Times New Roman"/>
              </a:rPr>
              <a:t>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627326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9600" b="1" dirty="0" smtClean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Творческая </a:t>
            </a:r>
            <a:r>
              <a:rPr lang="ru-RU" sz="9600" b="1" dirty="0">
                <a:solidFill>
                  <a:srgbClr val="003300"/>
                </a:solidFill>
                <a:latin typeface="Monotype Corsiva"/>
                <a:ea typeface="Times New Roman"/>
                <a:cs typeface="Monotype Corsiva"/>
              </a:rPr>
              <a:t>мастерская 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atherineasquithgallery.com/uploads/posts/2021-02/1613689575_21-p-fon-dlya-prezentatsii-lineika-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5" t="-34338" r="-42418" b="34338"/>
          <a:stretch/>
        </p:blipFill>
        <p:spPr bwMode="auto">
          <a:xfrm>
            <a:off x="8378" y="-3483768"/>
            <a:ext cx="17532191" cy="10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770103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Monotype Corsiva" pitchFamily="66" charset="0"/>
              </a:rPr>
              <a:t>Цели урока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6"/>
            <a:ext cx="7920880" cy="3578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-пополнить знания о богатстве русского языка</a:t>
            </a:r>
            <a:r>
              <a:rPr lang="en-US" sz="2800" dirty="0" smtClean="0">
                <a:latin typeface="Times New Roman"/>
                <a:ea typeface="Times New Roman"/>
              </a:rPr>
              <a:t>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-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развивать интерес к родному языку через наше творчество</a:t>
            </a:r>
            <a:r>
              <a:rPr lang="en-US" sz="2800" dirty="0" smtClean="0">
                <a:effectLst/>
                <a:latin typeface="Times New Roman"/>
                <a:ea typeface="Times New Roman"/>
              </a:rPr>
              <a:t>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-учиться бережно относиться к слову</a:t>
            </a:r>
            <a:r>
              <a:rPr lang="en-US" sz="2800" dirty="0" smtClean="0">
                <a:latin typeface="Times New Roman"/>
                <a:ea typeface="Times New Roman"/>
              </a:rPr>
              <a:t>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34901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3248</TotalTime>
  <Words>351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Творческая мастерская </vt:lpstr>
      <vt:lpstr>Творческая мастерская </vt:lpstr>
      <vt:lpstr>Творческая мастерская </vt:lpstr>
      <vt:lpstr>Творческая мастерская </vt:lpstr>
      <vt:lpstr>Творческая мастерская </vt:lpstr>
      <vt:lpstr>Творческая мастерская </vt:lpstr>
      <vt:lpstr>Творческая мастерская </vt:lpstr>
      <vt:lpstr>Творческая мастерская </vt:lpstr>
      <vt:lpstr>Творческая мастерская </vt:lpstr>
      <vt:lpstr>Творческая мастерская </vt:lpstr>
      <vt:lpstr>Творческая мастерская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</dc:creator>
  <cp:lastModifiedBy>Admin</cp:lastModifiedBy>
  <cp:revision>38</cp:revision>
  <dcterms:created xsi:type="dcterms:W3CDTF">2014-08-20T06:29:21Z</dcterms:created>
  <dcterms:modified xsi:type="dcterms:W3CDTF">2021-11-24T19:06:09Z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594316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