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0" r:id="rId3"/>
    <p:sldId id="258" r:id="rId4"/>
    <p:sldId id="272" r:id="rId5"/>
    <p:sldId id="256" r:id="rId6"/>
    <p:sldId id="280" r:id="rId7"/>
    <p:sldId id="285" r:id="rId8"/>
    <p:sldId id="260" r:id="rId9"/>
    <p:sldId id="261" r:id="rId10"/>
    <p:sldId id="262" r:id="rId11"/>
    <p:sldId id="263" r:id="rId12"/>
    <p:sldId id="286" r:id="rId13"/>
    <p:sldId id="259" r:id="rId14"/>
    <p:sldId id="288" r:id="rId15"/>
    <p:sldId id="277" r:id="rId16"/>
    <p:sldId id="278" r:id="rId17"/>
    <p:sldId id="275" r:id="rId18"/>
    <p:sldId id="276" r:id="rId19"/>
    <p:sldId id="289" r:id="rId20"/>
    <p:sldId id="279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765" autoAdjust="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7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800" b="0" dirty="0">
                <a:latin typeface="Arial" pitchFamily="34" charset="0"/>
                <a:cs typeface="Arial" pitchFamily="34" charset="0"/>
              </a:rPr>
              <a:t> Эмоциональное состояние</a:t>
            </a:r>
          </a:p>
          <a:p>
            <a:pPr>
              <a:defRPr/>
            </a:pPr>
            <a:r>
              <a:rPr lang="ru-RU" sz="1800" b="0" dirty="0">
                <a:latin typeface="Arial" pitchFamily="34" charset="0"/>
                <a:cs typeface="Arial" pitchFamily="34" charset="0"/>
              </a:rPr>
              <a:t>сентябрь 2017</a:t>
            </a:r>
          </a:p>
        </c:rich>
      </c:tx>
      <c:layout>
        <c:manualLayout>
          <c:xMode val="edge"/>
          <c:yMode val="edge"/>
          <c:x val="0"/>
          <c:y val="3.9743668982178737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942348725958554"/>
          <c:w val="0.79044598362876728"/>
          <c:h val="0.705765127404144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9525"/>
          </c:spPr>
          <c:dPt>
            <c:idx val="0"/>
            <c:spPr>
              <a:ln w="9525"/>
              <a:scene3d>
                <a:camera prst="orthographicFront"/>
                <a:lightRig rig="threePt" dir="t"/>
              </a:scene3d>
              <a:sp3d>
                <a:bevelT w="19050"/>
              </a:sp3d>
            </c:spPr>
          </c:dPt>
          <c:cat>
            <c:strRef>
              <c:f>Лист1!$A$2:$A$3</c:f>
              <c:strCache>
                <c:ptCount val="2"/>
                <c:pt idx="0">
                  <c:v>норма</c:v>
                </c:pt>
                <c:pt idx="1">
                  <c:v>отклонения от нормы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</c:ser>
        <c:dLbls/>
      </c:pie3DChart>
    </c:plotArea>
    <c:legend>
      <c:legendPos val="r"/>
      <c:legendEntry>
        <c:idx val="0"/>
        <c:txPr>
          <a:bodyPr/>
          <a:lstStyle/>
          <a:p>
            <a:pPr>
              <a:defRPr sz="1800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4659275880661569"/>
          <c:y val="0.15596573595026098"/>
          <c:w val="0.22104590315653005"/>
          <c:h val="0.50569711412457163"/>
        </c:manualLayout>
      </c:layout>
      <c:spPr>
        <a:ln w="19050"/>
      </c:spPr>
    </c:legend>
    <c:plotVisOnly val="1"/>
    <c:dispBlanksAs val="zero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b="0" dirty="0">
                <a:latin typeface="Arial" pitchFamily="34" charset="0"/>
                <a:cs typeface="Arial" pitchFamily="34" charset="0"/>
              </a:rPr>
              <a:t>Эмоциональное состояние</a:t>
            </a:r>
          </a:p>
          <a:p>
            <a:pPr>
              <a:defRPr/>
            </a:pPr>
            <a:r>
              <a:rPr lang="ru-RU" b="0" dirty="0">
                <a:latin typeface="Arial" pitchFamily="34" charset="0"/>
                <a:cs typeface="Arial" pitchFamily="34" charset="0"/>
              </a:rPr>
              <a:t>май 2018</a:t>
            </a:r>
          </a:p>
        </c:rich>
      </c:tx>
      <c:layout>
        <c:manualLayout>
          <c:xMode val="edge"/>
          <c:yMode val="edge"/>
          <c:x val="9.1241124723515539E-3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3049023313998123"/>
          <c:w val="0.85890456615931565"/>
          <c:h val="0.78849493986446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норма </c:v>
                </c:pt>
                <c:pt idx="1">
                  <c:v>отклонение от нормы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/>
      </c:pie3DChart>
    </c:plotArea>
    <c:legend>
      <c:legendPos val="r"/>
      <c:legendEntry>
        <c:idx val="0"/>
        <c:txPr>
          <a:bodyPr/>
          <a:lstStyle/>
          <a:p>
            <a:pPr>
              <a:defRPr sz="1800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5271825857732988"/>
          <c:y val="0.15444426701349903"/>
          <c:w val="0.22902202785549081"/>
          <c:h val="0.52640736156711565"/>
        </c:manualLayout>
      </c:layout>
    </c:legend>
    <c:plotVisOnly val="1"/>
    <c:dispBlanksAs val="zero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0.38235</cdr:x>
      <cdr:y>0.32353</cdr:y>
    </cdr:from>
    <cdr:to>
      <cdr:x>0.45575</cdr:x>
      <cdr:y>0.49744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42338" y="792088"/>
          <a:ext cx="583991" cy="4257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10%</a:t>
          </a:r>
          <a:endParaRPr lang="ru-RU" sz="18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0.38991</cdr:x>
      <cdr:y>0.53625</cdr:y>
    </cdr:from>
    <cdr:to>
      <cdr:x>0.47248</cdr:x>
      <cdr:y>0.6895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60340" y="1332246"/>
          <a:ext cx="648072" cy="3807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90%</a:t>
          </a:r>
          <a:endParaRPr lang="ru-RU" sz="18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0.35455</cdr:x>
      <cdr:y>0.12978</cdr:y>
    </cdr:from>
    <cdr:to>
      <cdr:x>0.43636</cdr:x>
      <cdr:y>0.28392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08312" y="303140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10%</a:t>
          </a:r>
          <a:endParaRPr lang="ru-RU" sz="18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0.39091</cdr:x>
      <cdr:y>0.52407</cdr:y>
    </cdr:from>
    <cdr:to>
      <cdr:x>0.47273</cdr:x>
      <cdr:y>0.68624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96344" y="1224136"/>
          <a:ext cx="648072" cy="3787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90%</a:t>
          </a:r>
          <a:endParaRPr lang="ru-RU" sz="18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6166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8335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6624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731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0442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6243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738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9201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5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7249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1107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25080-E4C3-4524-84F2-DBE9D9EFEC38}" type="datetimeFigureOut">
              <a:rPr lang="ru-RU" smtClean="0"/>
              <a:pPr/>
              <a:t>10.05.2019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CEEF5-1EDD-426B-AA39-60617CEF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9566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2.ppt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3.ppt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package" Target="../embeddings/____________Microsoft_Office_PowerPoint14.pptx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9.jpeg"/><Relationship Id="rId5" Type="http://schemas.openxmlformats.org/officeDocument/2006/relationships/slide" Target="slide6.xml"/><Relationship Id="rId4" Type="http://schemas.openxmlformats.org/officeDocument/2006/relationships/hyperlink" Target="http://dckv16.ucoz.ru/index/stranichka_muzykalnogo_rukovoditelja/0-68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5.ppt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package" Target="../embeddings/____________Microsoft_Office_PowerPoint16.pptx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://dckv16.ucoz.ru/news/tancevalnaja_logoritmika/2019-01-07-1033" TargetMode="External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dckv16.ucoz.ru/news/seminar_praktikum_sovremennye_zdorovesberegajushhie_tekhnologii_v_dou/2018-03-05-833" TargetMode="External"/><Relationship Id="rId3" Type="http://schemas.openxmlformats.org/officeDocument/2006/relationships/package" Target="../embeddings/____________Microsoft_Office_PowerPoint17.pptx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8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hyperlink" Target="http://dckv16.ucoz.ru/news/metodicheskij_non_stop_individualizacija_obrazovanija_ispolzovanie_rezultatov_ocenochnykh_procedur/2018-09-06-941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package" Target="../embeddings/____________Microsoft_Office_PowerPoint19.pptx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http://dckv16.ucoz.ru/index/stranichka_muzykalnogo_rukovoditelja/0-685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package" Target="../embeddings/____________Microsoft_Office_PowerPoint20.pptx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package" Target="../embeddings/____________Microsoft_Office_PowerPoint21.pptx"/><Relationship Id="rId7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8.jpeg"/><Relationship Id="rId11" Type="http://schemas.openxmlformats.org/officeDocument/2006/relationships/image" Target="../media/image53.png"/><Relationship Id="rId5" Type="http://schemas.openxmlformats.org/officeDocument/2006/relationships/image" Target="../media/image47.jpeg"/><Relationship Id="rId10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2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3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3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4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5.ppt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6.pptx"/><Relationship Id="rId7" Type="http://schemas.openxmlformats.org/officeDocument/2006/relationships/slide" Target="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1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9.ppt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hyperlink" Target="http://dckv16.ucoz.ru/news/poznavatelno_tvorcheskij_proekt_garmonija_muzyki_i_prirody/2018-03-27-846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0.ppt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1.ppt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70" name="Презентация" r:id="rId3" imgW="4570541" imgH="3427323" progId="PowerPoint.Show.12">
              <p:embed/>
            </p:oleObj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idx="1"/>
          </p:nvPr>
        </p:nvSpPr>
        <p:spPr>
          <a:xfrm>
            <a:off x="539552" y="836712"/>
            <a:ext cx="8147248" cy="5289451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«Союз прекрасный – музыка и дети!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Какое счастье - слышать голоса,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Которых нет прекраснее на свете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 видеть благодарные глаза»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ru-RU" sz="1900" b="1" dirty="0" smtClean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endParaRPr lang="ru-RU" sz="1800" b="1" dirty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Музыкальный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руководитель 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МАДОУ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«ДС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КВ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№16» г.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Усинска</a:t>
            </a:r>
          </a:p>
          <a:p>
            <a:pPr algn="r">
              <a:buNone/>
            </a:pPr>
            <a:r>
              <a:rPr lang="ru-RU" sz="1800" dirty="0" err="1">
                <a:latin typeface="Arial" pitchFamily="34" charset="0"/>
                <a:cs typeface="Arial" pitchFamily="34" charset="0"/>
              </a:rPr>
              <a:t>Югай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 Наталья Владимировна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G:\Фото конкурс\IMG_20180420_14280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372200" y="1196752"/>
            <a:ext cx="2029030" cy="28593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7191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«Весенняя фантазия»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716016" y="1412777"/>
            <a:ext cx="3960440" cy="43924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Урок танцевальной игры Эрны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Гренлюнд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(г. Стокгольм Швеция)</a:t>
            </a:r>
          </a:p>
          <a:p>
            <a:pPr algn="ctr">
              <a:buNone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1. Разогрев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2. Телесный тренинг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3. Танцевальные стили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4. Понимание движенческих контрастов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5. Релаксация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6. Свободные упражнения, импровизации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7. Заключение. Упражнения на контактность</a:t>
            </a:r>
          </a:p>
          <a:p>
            <a:pPr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F:\Югай фото\IMG-c53cdc6b906b1fe78ff3be13a577149d-V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31640" y="4437112"/>
            <a:ext cx="3087343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4" name="Picture 6" descr="D:\IMG-accd335e719c13c0f61604064573ea2a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1484783"/>
            <a:ext cx="3600400" cy="2700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64371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8218" name="Презентация" r:id="rId3" imgW="4570541" imgH="3427323" progId="PowerPoint.Show.12">
              <p:embed/>
            </p:oleObj>
          </a:graphicData>
        </a:graphic>
      </p:graphicFrame>
      <p:sp>
        <p:nvSpPr>
          <p:cNvPr id="6" name="Содержимое 5"/>
          <p:cNvSpPr txBox="1">
            <a:spLocks/>
          </p:cNvSpPr>
          <p:nvPr/>
        </p:nvSpPr>
        <p:spPr>
          <a:xfrm>
            <a:off x="4771644" y="1916832"/>
            <a:ext cx="3875856" cy="352839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1. Приветствие и настрой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Телесный тренинг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3. Разогрев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4. Танцевальные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стили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noProof="0" dirty="0" smtClean="0">
                <a:latin typeface="Arial" pitchFamily="34" charset="0"/>
                <a:cs typeface="Arial" pitchFamily="34" charset="0"/>
              </a:rPr>
              <a:t>5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 Рисование картин под релаксирующую музыку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Релаксация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196" name="Picture 4" descr="G:\Югай фото\IMG-73b16a2ea99980441baae6649f8deefe-V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1700809"/>
            <a:ext cx="3324892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5" descr="F:\Югай фото\IMG-b21dc48c229322f21d947097742bb1a4-V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75656" y="4509120"/>
            <a:ext cx="3042337" cy="1872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Заголовок 13"/>
          <p:cNvSpPr>
            <a:spLocks noGrp="1"/>
          </p:cNvSpPr>
          <p:nvPr>
            <p:ph type="title"/>
          </p:nvPr>
        </p:nvSpPr>
        <p:spPr>
          <a:xfrm>
            <a:off x="469390" y="836712"/>
            <a:ext cx="8166100" cy="7625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Авторская структура танцевально-оздоровительного занятия « Путешествие по временам года»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052311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4302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475656" y="5373216"/>
            <a:ext cx="6408712" cy="108012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dckv16.ucoz.ru/index/stranichka_muzykalnogo_rukovoditelja/0-685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Страничка музыкального руководителя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трелка вправо 1">
            <a:hlinkClick r:id="rId5" action="ppaction://hlinksldjump"/>
          </p:cNvPr>
          <p:cNvSpPr/>
          <p:nvPr/>
        </p:nvSpPr>
        <p:spPr>
          <a:xfrm>
            <a:off x="8855968" y="6393191"/>
            <a:ext cx="288032" cy="43204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287" name="Picture 15" descr="C:\Users\Медиа\Desktop\6 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569" y="2060848"/>
            <a:ext cx="3264886" cy="23762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297" name="Picture 25" descr="C:\Users\Медиа\Downloads\IMG_20190110_1148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858" y="2860807"/>
            <a:ext cx="2408989" cy="18067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298" name="Picture 26" descr="C:\Users\Медиа\Downloads\IMG_20190110_1157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18787"/>
            <a:ext cx="2168087" cy="28907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836712"/>
            <a:ext cx="8280920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Работа с родителями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118" name="Презентация" r:id="rId3" imgW="4570541" imgH="3427323" progId="PowerPoint.Show.12">
              <p:embed/>
            </p:oleObj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338805" y="2276872"/>
            <a:ext cx="6624736" cy="79208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Главной частью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- терапевтического процесса является защита ребенка от внешней и  внутренней угрозы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2242" y="3320988"/>
            <a:ext cx="3600400" cy="7200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Научить ребенка жить в гармонии с собой и миром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4160" y="4437112"/>
            <a:ext cx="3672408" cy="9361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Развить в каждом ребенке понимание самого себя и своих проблем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42961" y="5525852"/>
            <a:ext cx="3816424" cy="9361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Активно управлять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терапевтическим процессом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8024" y="3320988"/>
            <a:ext cx="3728706" cy="7200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Работать во взаимосвязи с педагогами и родителями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21958" y="4437112"/>
            <a:ext cx="3710481" cy="9361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Использовать вспомогательный материал и музыку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8313" y="938213"/>
            <a:ext cx="8166100" cy="11226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Организация образовательной деятельности с использованием элементов танцевальной терапии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5063331"/>
              </p:ext>
            </p:extLst>
          </p:nvPr>
        </p:nvGraphicFramePr>
        <p:xfrm>
          <a:off x="72008" y="0"/>
          <a:ext cx="9144000" cy="6858000"/>
        </p:xfrm>
        <a:graphic>
          <a:graphicData uri="http://schemas.openxmlformats.org/presentationml/2006/ole">
            <p:oleObj spid="_x0000_s56345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Заголовок 13"/>
          <p:cNvSpPr txBox="1">
            <a:spLocks/>
          </p:cNvSpPr>
          <p:nvPr/>
        </p:nvSpPr>
        <p:spPr>
          <a:xfrm>
            <a:off x="468313" y="938213"/>
            <a:ext cx="8166100" cy="6905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Кружок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«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Танцевальная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логоритмика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691157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664" y="5445224"/>
            <a:ext cx="6048672" cy="93610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dckv16.ucoz.ru/news/tancevalnaja_logoritmika/2019-01-07-1033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6334" name="Picture 14" descr="C:\Users\Медиа\Desktop\фото\кружок фото\20181023_1641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242" y="1916832"/>
            <a:ext cx="2472274" cy="18542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335" name="Picture 15" descr="C:\Users\Медиа\Desktop\фото\кружок фото\20181023_1616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5065" y="1916832"/>
            <a:ext cx="2372082" cy="17790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336" name="Picture 16" descr="C:\Users\Медиа\Desktop\фото\кружок фото\20181113_1558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4599" y="1895694"/>
            <a:ext cx="2400266" cy="18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337" name="Picture 17" descr="C:\Users\Медиа\Desktop\фото\кружок фото\20181113_1610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4549" y="3987060"/>
            <a:ext cx="1776198" cy="13321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338" name="Picture 18" descr="C:\Users\Медиа\Desktop\фото\кружок фото\20181113_16133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282" y="3982689"/>
            <a:ext cx="1782026" cy="13365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9957" name="Презентация" r:id="rId3" imgW="4570541" imgH="3427323" progId="PowerPoint.Show.12">
              <p:embed/>
            </p:oleObj>
          </a:graphicData>
        </a:graphic>
      </p:graphicFrame>
      <p:pic>
        <p:nvPicPr>
          <p:cNvPr id="7" name="Picture 2" descr="F:\Югай\IMG_428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187624" y="1628800"/>
            <a:ext cx="2664296" cy="1728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4" descr="F:\Югай\IMG_429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32040" y="1628800"/>
            <a:ext cx="2880320" cy="1728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3" descr="F:\Югай\IMG_4285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187624" y="3573016"/>
            <a:ext cx="2664296" cy="1872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5" descr="F:\Югай\IMG_4294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932040" y="3573016"/>
            <a:ext cx="2880320" cy="1872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755576" y="836712"/>
            <a:ext cx="7416824" cy="6480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Семинар – практикум для педагогов</a:t>
            </a:r>
          </a:p>
          <a:p>
            <a:pPr algn="ctr"/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89615" y="5733256"/>
            <a:ext cx="6336704" cy="93610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8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8"/>
              </a:rPr>
              <a:t>dckv16.ucoz.ru/news/seminar_praktikum_sovremennye_zdorovesberegajushhie_tekhnologii_v_dou/2018-03-05-833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8934" name="Презентация" r:id="rId3" imgW="4570541" imgH="3427323" progId="PowerPoint.Show.12">
              <p:embed/>
            </p:oleObj>
          </a:graphicData>
        </a:graphic>
      </p:graphicFrame>
      <p:pic>
        <p:nvPicPr>
          <p:cNvPr id="38915" name="Picture 3" descr="G:\Наташа Югай конкурс учитель 19\3638515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07904" y="1988839"/>
            <a:ext cx="1944216" cy="33520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836712"/>
            <a:ext cx="8280920" cy="100811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Методический нон–стоп «Индивидуализация образования. Использование результатов оценочных процедур»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31640" y="5445224"/>
            <a:ext cx="6552728" cy="108012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5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5"/>
              </a:rPr>
              <a:t>dckv16.ucoz.ru/news/metodicheskij_non_stop_individualizacija_obrazovanija_ispolzovanie_rezultatov_ocenochnykh_procedur/2018-09-06-941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340105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2008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395536" y="836712"/>
            <a:ext cx="8280920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Методические материалы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5656" y="5373216"/>
            <a:ext cx="6408712" cy="108012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dckv16.ucoz.ru/index/stranichka_muzykalnogo_rukovoditelja/0-685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296733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" name="Picture 10" descr="C:\Users\Медиа\Desktop\занятие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28" y="1742163"/>
            <a:ext cx="2034055" cy="28196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Медиа\Desktop\2 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41203"/>
            <a:ext cx="2341563" cy="17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C:\Users\Медиа\Desktop\3 0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7980" y="3414112"/>
            <a:ext cx="2341563" cy="17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99" name="Picture 15" descr="C:\Users\Медиа\Desktop\танцетерапия-0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9001" y="1762767"/>
            <a:ext cx="1977965" cy="27990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80" name="Презентация" r:id="rId3" imgW="4570541" imgH="3427323" progId="PowerPoint.Show.12">
              <p:embed/>
            </p:oleObj>
          </a:graphicData>
        </a:graphic>
      </p:graphicFrame>
      <p:pic>
        <p:nvPicPr>
          <p:cNvPr id="40963" name="Picture 3" descr="D:\ТАНЦЕТЕРАПИЯ\Танцетерапия (1)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1692188" y="-34231184"/>
            <a:ext cx="3384376" cy="4968552"/>
          </a:xfrm>
          <a:prstGeom prst="rect">
            <a:avLst/>
          </a:prstGeom>
          <a:noFill/>
        </p:spPr>
      </p:pic>
      <p:pic>
        <p:nvPicPr>
          <p:cNvPr id="2" name="Picture 3" descr="G:\Наташа Югай конкурс учитель 19\33312957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95536" y="3429000"/>
            <a:ext cx="1512168" cy="1944216"/>
          </a:xfrm>
          <a:prstGeom prst="rect">
            <a:avLst/>
          </a:prstGeom>
          <a:noFill/>
        </p:spPr>
      </p:pic>
      <p:pic>
        <p:nvPicPr>
          <p:cNvPr id="40964" name="Picture 4" descr="G:\Наташа Югай конкурс учитель 19\79628375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96136" y="4437112"/>
            <a:ext cx="1512168" cy="2088231"/>
          </a:xfrm>
          <a:prstGeom prst="rect">
            <a:avLst/>
          </a:prstGeom>
          <a:noFill/>
        </p:spPr>
      </p:pic>
      <p:pic>
        <p:nvPicPr>
          <p:cNvPr id="40965" name="Picture 5" descr="G:\Наташа Югай конкурс учитель 19\85705500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635896" y="3717032"/>
            <a:ext cx="2016224" cy="2664296"/>
          </a:xfrm>
          <a:prstGeom prst="rect">
            <a:avLst/>
          </a:prstGeom>
          <a:noFill/>
        </p:spPr>
      </p:pic>
      <p:pic>
        <p:nvPicPr>
          <p:cNvPr id="40966" name="Picture 6" descr="G:\Наташа Югай конкурс учитель 19\95726959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051720" y="4437112"/>
            <a:ext cx="1440160" cy="2088232"/>
          </a:xfrm>
          <a:prstGeom prst="rect">
            <a:avLst/>
          </a:prstGeom>
          <a:noFill/>
        </p:spPr>
      </p:pic>
      <p:pic>
        <p:nvPicPr>
          <p:cNvPr id="40967" name="Picture 7" descr="D:\Документы к аттестации\Свидетельство вебинар.jpe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644008" y="908720"/>
            <a:ext cx="1728192" cy="2160240"/>
          </a:xfrm>
          <a:prstGeom prst="rect">
            <a:avLst/>
          </a:prstGeom>
          <a:noFill/>
        </p:spPr>
      </p:pic>
      <p:pic>
        <p:nvPicPr>
          <p:cNvPr id="40968" name="Picture 8" descr="D:\Документы к аттестации\Сертификат танцетерапия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6732240" y="908720"/>
            <a:ext cx="1584176" cy="2088232"/>
          </a:xfrm>
          <a:prstGeom prst="rect">
            <a:avLst/>
          </a:prstGeom>
          <a:noFill/>
        </p:spPr>
      </p:pic>
      <p:pic>
        <p:nvPicPr>
          <p:cNvPr id="40969" name="Picture 9" descr="D:\Документы к аттестации\Свидетельство о публикции.jpe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67544" y="908720"/>
            <a:ext cx="1656185" cy="2160240"/>
          </a:xfrm>
          <a:prstGeom prst="rect">
            <a:avLst/>
          </a:prstGeom>
          <a:noFill/>
        </p:spPr>
      </p:pic>
      <p:pic>
        <p:nvPicPr>
          <p:cNvPr id="40970" name="Picture 10" descr="G:\Наташа Югай конкурс учитель 19\02305675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2627784" y="908720"/>
            <a:ext cx="1616964" cy="2160240"/>
          </a:xfrm>
          <a:prstGeom prst="rect">
            <a:avLst/>
          </a:prstGeom>
          <a:noFill/>
        </p:spPr>
      </p:pic>
      <p:pic>
        <p:nvPicPr>
          <p:cNvPr id="40971" name="Picture 11" descr="G:\Наташа Югай конкурс учитель 19\98066412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7380312" y="3429000"/>
            <a:ext cx="144016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7362" name="Презентация" r:id="rId3" imgW="4570541" imgH="3427323" progId="PowerPoint.Show.12">
              <p:embed/>
            </p:oleObj>
          </a:graphicData>
        </a:graphic>
      </p:graphicFrame>
      <p:pic>
        <p:nvPicPr>
          <p:cNvPr id="40963" name="Picture 3" descr="D:\ТАНЦЕТЕРАПИЯ\Танцетерапия (1)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1692188" y="-34231184"/>
            <a:ext cx="3384376" cy="4968552"/>
          </a:xfrm>
          <a:prstGeom prst="rect">
            <a:avLst/>
          </a:prstGeom>
          <a:noFill/>
        </p:spPr>
      </p:pic>
      <p:pic>
        <p:nvPicPr>
          <p:cNvPr id="57348" name="Picture 4" descr="http://dckv16.ucoz.ru/_nw/7/63644797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9552" y="1124744"/>
            <a:ext cx="1584176" cy="2448272"/>
          </a:xfrm>
          <a:prstGeom prst="rect">
            <a:avLst/>
          </a:prstGeom>
          <a:noFill/>
        </p:spPr>
      </p:pic>
      <p:pic>
        <p:nvPicPr>
          <p:cNvPr id="57350" name="Picture 6" descr="http://dckv16.ucoz.ru/_nw/7/34767083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771800" y="1124744"/>
            <a:ext cx="1584177" cy="2448272"/>
          </a:xfrm>
          <a:prstGeom prst="rect">
            <a:avLst/>
          </a:prstGeom>
          <a:noFill/>
        </p:spPr>
      </p:pic>
      <p:pic>
        <p:nvPicPr>
          <p:cNvPr id="57352" name="Picture 8" descr="http://dckv16.ucoz.ru/_nw/7/85628849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788024" y="1124744"/>
            <a:ext cx="1656184" cy="2448272"/>
          </a:xfrm>
          <a:prstGeom prst="rect">
            <a:avLst/>
          </a:prstGeom>
          <a:noFill/>
        </p:spPr>
      </p:pic>
      <p:pic>
        <p:nvPicPr>
          <p:cNvPr id="57354" name="Picture 10" descr="http://dckv16.ucoz.ru/_nw/7/62481540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876256" y="1124744"/>
            <a:ext cx="1584177" cy="2448272"/>
          </a:xfrm>
          <a:prstGeom prst="rect">
            <a:avLst/>
          </a:prstGeom>
          <a:noFill/>
        </p:spPr>
      </p:pic>
      <p:pic>
        <p:nvPicPr>
          <p:cNvPr id="57356" name="Picture 12" descr="D:\Танец через игру\17-05-2018_22-31-29\Коммуникативные-танцы-игры-Часть-1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259632" y="4077072"/>
            <a:ext cx="1800200" cy="2376264"/>
          </a:xfrm>
          <a:prstGeom prst="rect">
            <a:avLst/>
          </a:prstGeom>
          <a:noFill/>
        </p:spPr>
      </p:pic>
      <p:pic>
        <p:nvPicPr>
          <p:cNvPr id="21" name="Picture 13" descr="D:\Танец через игру\17-05-2018_22-31-29\Коммуникативные-танцы-игры-Часть-2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635896" y="3789040"/>
            <a:ext cx="1872208" cy="2592288"/>
          </a:xfrm>
          <a:prstGeom prst="rect">
            <a:avLst/>
          </a:prstGeom>
          <a:noFill/>
        </p:spPr>
      </p:pic>
      <p:pic>
        <p:nvPicPr>
          <p:cNvPr id="57358" name="Picture 14" descr="D:\Танец через игру\17-05-2018_22-31-29\Танец--игра-для-детей-от-3-до-6-лет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084168" y="4077072"/>
            <a:ext cx="165618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5382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990656" cy="4608511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Муниципальное автономное дошкольной образовательное учреждение «Детский сад комбинированного вида № 16» города Усинска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latin typeface="Arial" pitchFamily="34" charset="0"/>
                <a:cs typeface="Arial" pitchFamily="34" charset="0"/>
              </a:rPr>
              <a:t>«Организация образовательной деятельности с дошкольниками старшего возраста с использованием танцевально-оздоровительной методики</a:t>
            </a:r>
            <a:r>
              <a:rPr lang="ru-RU" sz="31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3100" b="1" dirty="0"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latin typeface="Arial" pitchFamily="34" charset="0"/>
                <a:cs typeface="Arial" pitchFamily="34" charset="0"/>
              </a:rPr>
              <a:t>«Танцевально </a:t>
            </a:r>
            <a:r>
              <a:rPr lang="ru-RU" sz="3100" b="1" dirty="0">
                <a:latin typeface="Arial" pitchFamily="34" charset="0"/>
                <a:cs typeface="Arial" pitchFamily="34" charset="0"/>
              </a:rPr>
              <a:t>– двигательная терапия»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512768" cy="6480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Усинск 2018 г.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7910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1556793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Арсеневская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О.Н «Система музыкально - оздоровительной работы в детском саду» Волгоград  изд. Учитель 2013 г.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2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.Гренлюнд.Э. Оганесян Н.Ю. Танцевальная терапия. Теория, методика, практика.- СПб.: Речь. 2004 г.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3.Киенко О. 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Танцевально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оздоровительная методика для детей Танцевальная терапия»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4.Крючек Е.С. Аэробика. Содержание и методика оздоровительных занятий: учебно-методическое пособие. – М.: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Терра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- Спорт, Олимпия Пресс 2001 г.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5.Картушина М. Методическое пособие/.: Скрипторий 2015 г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6.Лебедева Л.Д. Практика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арт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- терапии: подходы, диагностика, система занятий. – СПб.:  Речь 2007 г.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7.Черемнова Е. «Танцевальная терапия» танцевально-оздоровительные методики для детей изд.  «Феникс» серия « Мир вашего ребенка» 2008 г.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8.Шкурко Т.А «Танцевально-экспрессивный тренинг» СПб.: Речь 2005 г,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стр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192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836712"/>
            <a:ext cx="7776864" cy="6480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Список литературы</a:t>
            </a:r>
          </a:p>
          <a:p>
            <a:pPr algn="ctr"/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2244" name="Презентация" r:id="rId3" imgW="4570541" imgH="3427323" progId="PowerPoint.Show.12">
              <p:embed/>
            </p:oleObj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idx="1"/>
          </p:nvPr>
        </p:nvSpPr>
        <p:spPr>
          <a:xfrm>
            <a:off x="539552" y="836712"/>
            <a:ext cx="8147248" cy="5289451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«Танец – есть чувств и эмоций палитра –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Показать можно все, что на сердце сокрыто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Танец – есть тела особый язык –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Расскажет о том, к чему каждый привык!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 танце можно рассуждать бесконечно,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Но танец – есть жизнь, и так будет вечно!»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ru-RU" sz="1900" b="1" dirty="0" smtClean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endParaRPr lang="ru-RU" sz="1800" b="1" dirty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Музыкальный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руководитель 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МАДОУ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«ДС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КВ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№16» г.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Усинска</a:t>
            </a:r>
          </a:p>
          <a:p>
            <a:pPr algn="r">
              <a:buNone/>
            </a:pPr>
            <a:r>
              <a:rPr lang="ru-RU" sz="1800" dirty="0" err="1">
                <a:latin typeface="Arial" pitchFamily="34" charset="0"/>
                <a:cs typeface="Arial" pitchFamily="34" charset="0"/>
              </a:rPr>
              <a:t>Югай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 Наталья Владимировна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G:\Фото конкурс\IMG_20180420_14280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84168" y="954439"/>
            <a:ext cx="2317063" cy="28593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97" name="Презентация" r:id="rId3" imgW="4570541" imgH="3427323" progId="PowerPoint.Show.12">
              <p:embed/>
            </p:oleObj>
          </a:graphicData>
        </a:graphic>
      </p:graphicFrame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Актуальность представляемого опыта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Цели и задачи опыта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Проектная деятельность «Гармония музыки и природы»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Работа с родителями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Организация образовательной деятельности с дошкольниками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Кружок «Танцевальная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логоритмика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Работа с педагогами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Методические материалы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Достижения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Список литературы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87624" y="908720"/>
            <a:ext cx="6624736" cy="79208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Содержание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5077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187624" y="2564904"/>
            <a:ext cx="6624736" cy="57606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Танцевальная терапия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87624" y="908720"/>
            <a:ext cx="6624736" cy="144016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Актуальность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Цель: преодоление речевых, двигательных и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психо-эмоциональных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нарушений у детей дошкольного возраста средствами синтеза музыки, движения, импровизации и слова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664" y="4869160"/>
            <a:ext cx="6120680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Интерактивная форма взаимодействия ДОУ и родителей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 flipH="1">
            <a:off x="3347864" y="3284984"/>
            <a:ext cx="2304256" cy="13681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Музыкальные занятия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40024" y="5589240"/>
            <a:ext cx="6624736" cy="72008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Успешное развитие, обучение и социальная адаптация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 flipH="1">
            <a:off x="6084168" y="3284984"/>
            <a:ext cx="2664296" cy="13681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Дополнительная образовательная услуга «Танцевальная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логоритмика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 flipH="1">
            <a:off x="395536" y="3284984"/>
            <a:ext cx="2448272" cy="13681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Проектная деятельность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47" name="Презентация" r:id="rId3" imgW="4570541" imgH="3427323" progId="PowerPoint.Show.12">
              <p:embed/>
            </p:oleObj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1799692" y="1669690"/>
            <a:ext cx="5976664" cy="57606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Цель: достижение внешней и внутренней гармонии посредством танца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89697" y="2362386"/>
            <a:ext cx="3545274" cy="504056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Задачи ТДТ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2996952"/>
            <a:ext cx="3545274" cy="11521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Выразить эмоции и снять повышенную эмоциональность, напряжение и усталость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3568" y="4437112"/>
            <a:ext cx="3545274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Создать собственный импровизационный танец для каждого в отдельности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88024" y="2996952"/>
            <a:ext cx="3600400" cy="11521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Выявить скрытый творческий потенциал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932040" y="5589240"/>
            <a:ext cx="2952328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Повысить самооценку и уверенность в себе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60032" y="4437112"/>
            <a:ext cx="3545274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Оказать помощь и поддержку детям с психическими и физическими недостатками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331640" y="5589240"/>
            <a:ext cx="2952328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Раскрепостить и развить коммуникабельность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47675" y="836613"/>
            <a:ext cx="8229600" cy="7032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Танцевально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–двигательная терапия – это форма коррекции нарушений при помощи движений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333181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6890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819641176"/>
              </p:ext>
            </p:extLst>
          </p:nvPr>
        </p:nvGraphicFramePr>
        <p:xfrm>
          <a:off x="593558" y="1628800"/>
          <a:ext cx="795688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439482027"/>
              </p:ext>
            </p:extLst>
          </p:nvPr>
        </p:nvGraphicFramePr>
        <p:xfrm>
          <a:off x="611560" y="4277988"/>
          <a:ext cx="7920880" cy="2335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8781122" y="6469779"/>
            <a:ext cx="324036" cy="2880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Заголовок 11"/>
          <p:cNvSpPr txBox="1">
            <a:spLocks/>
          </p:cNvSpPr>
          <p:nvPr/>
        </p:nvSpPr>
        <p:spPr>
          <a:xfrm>
            <a:off x="447675" y="836613"/>
            <a:ext cx="8229600" cy="7032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Диагностическое исследование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трелка вправо 1">
            <a:hlinkClick r:id="rId7" action="ppaction://hlinksldjump"/>
          </p:cNvPr>
          <p:cNvSpPr/>
          <p:nvPr/>
        </p:nvSpPr>
        <p:spPr>
          <a:xfrm>
            <a:off x="205536" y="6093296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3268" name="Презентация" r:id="rId3" imgW="4570541" imgH="3427323" progId="PowerPoint.Show.12">
              <p:embed/>
            </p:oleObj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755576" y="1669690"/>
            <a:ext cx="7848872" cy="57606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Цель проекта: формирование эстетического вкуса и приобщение к миру природы через музыкальные произведения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89697" y="2362386"/>
            <a:ext cx="3545274" cy="504056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Задачи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44008" y="2996952"/>
            <a:ext cx="4104456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Учить бережному отношению к своему организму 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536" y="4437112"/>
            <a:ext cx="4032448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Учить передавать содержание музыкальных произведений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44008" y="4437112"/>
            <a:ext cx="4176464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Учить детей имитировать животных и птиц, подмечая наиболее характерные особенности 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3528" y="2996952"/>
            <a:ext cx="403244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Систематизировать знания детей о природе и животном мире 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47675" y="836613"/>
            <a:ext cx="8229600" cy="7032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 «Гармония музыки и природы»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59632" y="5733256"/>
            <a:ext cx="6624736" cy="79208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dckv16.ucoz.ru/news/poznavatelno_tvorcheskij_proekt_garmonija_muzyki_i_prirody/2018-03-27-846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31640" y="5877272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143" name="Презентация" r:id="rId3" imgW="4570541" imgH="3427323" progId="PowerPoint.Show.12">
              <p:embed/>
            </p:oleObj>
          </a:graphicData>
        </a:graphic>
      </p:graphicFrame>
      <p:sp>
        <p:nvSpPr>
          <p:cNvPr id="10" name="Заголовок 1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79208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Структура организации образовательной деятельности с учетом возраста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«Эти забавные животные»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860032" y="1772816"/>
            <a:ext cx="3610744" cy="406531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3-х частная структура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Мэрион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Чейз </a:t>
            </a:r>
          </a:p>
          <a:p>
            <a:pPr algn="ct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(американский танцевальный терапевт и педагог)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Р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азогрев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Т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ема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З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аключение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F:\IMG-e6725887165da5c704c37592684d600e-V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2203608"/>
            <a:ext cx="3312368" cy="21889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3" descr="F:\Югай фото\IMG-f79338b54f0f0fb05ef2d71cc4cee156-V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835696" y="4653136"/>
            <a:ext cx="2353899" cy="18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167" name="Презентация" r:id="rId3" imgW="4570541" imgH="3427323" progId="PowerPoint.Show.12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«Как прекрасен этот мир»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F:\IMG-78b8a050e2db724b8cd4accb8bb74bde-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1556792"/>
            <a:ext cx="3712914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71402" y="1628800"/>
            <a:ext cx="4038600" cy="394382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Танцевальная сессия Натальи Оганесян </a:t>
            </a:r>
          </a:p>
          <a:p>
            <a:pPr algn="ctr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(г. Санкт –Петербург Россия)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1. Корригирующая гимнастика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2. Танцевальная импровизация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3. Релаксация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4. Рисование картин под релаксирующую музыку</a:t>
            </a:r>
          </a:p>
        </p:txBody>
      </p:sp>
      <p:pic>
        <p:nvPicPr>
          <p:cNvPr id="7" name="Picture 2" descr="F:\Югай фото\IMG-791b06b1429ad2bb8dbd4b351f7be355-V (1).jpg"/>
          <p:cNvPicPr>
            <a:picLocks noChangeAspect="1" noChangeArrowheads="1"/>
          </p:cNvPicPr>
          <p:nvPr/>
        </p:nvPicPr>
        <p:blipFill>
          <a:blip r:embed="rId5" cstate="screen"/>
          <a:stretch>
            <a:fillRect/>
          </a:stretch>
        </p:blipFill>
        <p:spPr bwMode="auto">
          <a:xfrm>
            <a:off x="1013958" y="4077072"/>
            <a:ext cx="3312367" cy="22524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2542</TotalTime>
  <Words>764</Words>
  <Application>Microsoft Office PowerPoint</Application>
  <PresentationFormat>Экран (4:3)</PresentationFormat>
  <Paragraphs>140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Презентация</vt:lpstr>
      <vt:lpstr>   </vt:lpstr>
      <vt:lpstr>Муниципальное автономное дошкольной образовательное учреждение «Детский сад комбинированного вида № 16» города Усинска «Организация образовательной деятельности с дошкольниками старшего возраста с использованием танцевально-оздоровительной методики «Танцевально – двигательная терапия»</vt:lpstr>
      <vt:lpstr>Слайд 3</vt:lpstr>
      <vt:lpstr>Слайд 4</vt:lpstr>
      <vt:lpstr>Танцевально–двигательная терапия – это форма коррекции нарушений при помощи движений</vt:lpstr>
      <vt:lpstr>Слайд 6</vt:lpstr>
      <vt:lpstr>Проект «Гармония музыки и природы»</vt:lpstr>
      <vt:lpstr> Структура организации образовательной деятельности с учетом возраста</vt:lpstr>
      <vt:lpstr>«Как прекрасен этот мир»</vt:lpstr>
      <vt:lpstr>«Весенняя фантазия»</vt:lpstr>
      <vt:lpstr>  Авторская структура танцевально-оздоровительного занятия « Путешествие по временам года»</vt:lpstr>
      <vt:lpstr>Слайд 12</vt:lpstr>
      <vt:lpstr> Организация образовательной деятельности с использованием элементов танцевальной терапии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210</cp:revision>
  <dcterms:created xsi:type="dcterms:W3CDTF">2018-12-17T15:12:07Z</dcterms:created>
  <dcterms:modified xsi:type="dcterms:W3CDTF">2019-05-10T09:11:33Z</dcterms:modified>
</cp:coreProperties>
</file>