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6" r:id="rId3"/>
    <p:sldId id="259" r:id="rId4"/>
    <p:sldId id="261" r:id="rId5"/>
    <p:sldId id="260" r:id="rId6"/>
    <p:sldId id="267" r:id="rId7"/>
    <p:sldId id="266" r:id="rId8"/>
    <p:sldId id="264" r:id="rId9"/>
    <p:sldId id="265" r:id="rId10"/>
    <p:sldId id="262" r:id="rId11"/>
    <p:sldId id="263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7" r:id="rId26"/>
    <p:sldId id="281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9109" autoAdjust="0"/>
  </p:normalViewPr>
  <p:slideViewPr>
    <p:cSldViewPr>
      <p:cViewPr>
        <p:scale>
          <a:sx n="73" d="100"/>
          <a:sy n="73" d="100"/>
        </p:scale>
        <p:origin x="-990" y="-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821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537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25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583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16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58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50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6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280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36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F5C65-005B-4D87-BD35-95EA8911E1D4}" type="datetimeFigureOut">
              <a:rPr lang="ru-RU" smtClean="0"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43A72-D8F2-4DFE-8524-F6883212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91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19.xml"/><Relationship Id="rId18" Type="http://schemas.openxmlformats.org/officeDocument/2006/relationships/slide" Target="slide24.xml"/><Relationship Id="rId3" Type="http://schemas.openxmlformats.org/officeDocument/2006/relationships/slide" Target="slide6.xml"/><Relationship Id="rId7" Type="http://schemas.openxmlformats.org/officeDocument/2006/relationships/slide" Target="slide15.xml"/><Relationship Id="rId12" Type="http://schemas.openxmlformats.org/officeDocument/2006/relationships/slide" Target="slide16.xml"/><Relationship Id="rId17" Type="http://schemas.openxmlformats.org/officeDocument/2006/relationships/slide" Target="slide25.xml"/><Relationship Id="rId2" Type="http://schemas.openxmlformats.org/officeDocument/2006/relationships/slide" Target="slide18.xml"/><Relationship Id="rId16" Type="http://schemas.openxmlformats.org/officeDocument/2006/relationships/slide" Target="slide23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4.xml"/><Relationship Id="rId11" Type="http://schemas.openxmlformats.org/officeDocument/2006/relationships/slide" Target="slide12.xml"/><Relationship Id="rId5" Type="http://schemas.openxmlformats.org/officeDocument/2006/relationships/slide" Target="slide8.xml"/><Relationship Id="rId15" Type="http://schemas.openxmlformats.org/officeDocument/2006/relationships/slide" Target="slide13.xml"/><Relationship Id="rId10" Type="http://schemas.openxmlformats.org/officeDocument/2006/relationships/slide" Target="slide20.xml"/><Relationship Id="rId19" Type="http://schemas.openxmlformats.org/officeDocument/2006/relationships/slide" Target="slide22.xml"/><Relationship Id="rId4" Type="http://schemas.openxmlformats.org/officeDocument/2006/relationships/slide" Target="slide10.xml"/><Relationship Id="rId9" Type="http://schemas.openxmlformats.org/officeDocument/2006/relationships/slide" Target="slide9.xml"/><Relationship Id="rId1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7864" y="5157192"/>
            <a:ext cx="5001815" cy="8223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Подготовила: Мещерякова Н.Г.</a:t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учитель географии и экологии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59632" y="1628800"/>
            <a:ext cx="7163072" cy="259228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Путешествие по Дальнему Востоку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6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967" y="319229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877272"/>
            <a:ext cx="6802015" cy="648072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Полуостров Камчатка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44663" y="188640"/>
            <a:ext cx="7019056" cy="2232247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каком районе Дальнего Востока выпадает самое большое количество  осадков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7834511" y="5373216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ISMETEO.RU: Почему дождь так хорошо пахнет? - События | Новости погод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51" y="2324876"/>
            <a:ext cx="5328592" cy="355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75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Самая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5301208"/>
            <a:ext cx="6758776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ТОРДОКИ - ЯНИ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75856" y="692697"/>
            <a:ext cx="5218856" cy="2592287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. </a:t>
            </a:r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7802384" y="5445224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2" descr="Гора Тордоки-Яни: отчет о восхождении и GPS-тре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Гора Тордоки-Яни: отчет о восхождении и GPS-тре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Гора Тордоки-Яни | Марийский туристический порта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130" y="1905570"/>
            <a:ext cx="48768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91679" y="980728"/>
            <a:ext cx="6359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Высшая точка Дальнего Востока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52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7744" y="5421208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Цирк (Кар)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692697"/>
            <a:ext cx="7667128" cy="1368151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Ледниковые формы рельефа, на вершинах гор, встречающиеся в хребте Ям - </a:t>
            </a:r>
            <a:r>
              <a:rPr lang="ru-RU" sz="3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Алинь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2" action="ppaction://hlinksldjump"/>
          </p:cNvPr>
          <p:cNvSpPr/>
          <p:nvPr/>
        </p:nvSpPr>
        <p:spPr>
          <a:xfrm>
            <a:off x="7802384" y="5445224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ile:Озеро Медвежье.jpg - Wikipe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192" y="1799920"/>
            <a:ext cx="5235254" cy="370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44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3" y="5445224"/>
            <a:ext cx="6840760" cy="822300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Дождевое, осадки приносят летние муссоны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692697"/>
            <a:ext cx="8027168" cy="1008111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Какой тип питания и почему преобладает на реках Дальнего Востока</a:t>
            </a:r>
          </a:p>
        </p:txBody>
      </p:sp>
      <p:sp>
        <p:nvSpPr>
          <p:cNvPr id="7" name="5-конечная звезда 6">
            <a:hlinkClick r:id="rId2" action="ppaction://hlinksldjump"/>
          </p:cNvPr>
          <p:cNvSpPr/>
          <p:nvPr/>
        </p:nvSpPr>
        <p:spPr>
          <a:xfrm>
            <a:off x="7802384" y="5445224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2" descr="Cамая большая щука в мире – желанный трофей рыбака - 24С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Cамая большая щука в мире – желанный трофей рыбака - 24СМ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Рыбные ресурсы Амура: разнообразие видов и их защи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239555" cy="362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33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722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43808" y="5538130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Осина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87624" y="476672"/>
            <a:ext cx="7091064" cy="1728191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Дерево – хамелеон, при рубке его древесина становится красной, при высыхании - розовой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2" action="ppaction://hlinksldjump"/>
          </p:cNvPr>
          <p:cNvSpPr/>
          <p:nvPr/>
        </p:nvSpPr>
        <p:spPr>
          <a:xfrm>
            <a:off x="7668344" y="5445224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Осина - Еврофлора+, ИП Нур-Султан (Казахстан) - купить, цена,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40"/>
            <a:ext cx="3384376" cy="328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87" y="2396431"/>
            <a:ext cx="4122415" cy="287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10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445224"/>
            <a:ext cx="5865911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Бузина черная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54460" y="333021"/>
            <a:ext cx="7235080" cy="2592287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Ягоды какого растения можно использовать вместо туалетного мыла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Бузина и ее лечебные свойства - Wonder Gard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774" y="2420888"/>
            <a:ext cx="4793729" cy="269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Заблуждения о мыле и мытье рук - ЗАТО Говори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288031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95736" y="5631036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Город  - </a:t>
            </a:r>
            <a:r>
              <a:rPr lang="ru-RU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Макит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3480440"/>
            <a:ext cx="3312368" cy="1800199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называется гора, на вершине которой находится памятник исследователю и писателю Г.Ф. Федосееву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2" action="ppaction://hlinksldjump"/>
          </p:cNvPr>
          <p:cNvSpPr/>
          <p:nvPr/>
        </p:nvSpPr>
        <p:spPr>
          <a:xfrm>
            <a:off x="7668344" y="5445224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В Амурской области пройдет экспедиция по установке барельефа Федосеева на гору Город-Макит / Барельеф писателю, путешественнику, инженеру-геодезисту Григорию Федосееву займет свое «законное» место. Экспедиция на самую высокую вершину хребта Ям-Алиня под названием «Город-Макит» запланирована на лето. Ее проведут экстремалы, которые и нашли загадочный памятник в августе прошлого год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428560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48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19" y="321418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21790" y="2924944"/>
            <a:ext cx="3168352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Кабарга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76056" y="1484784"/>
            <a:ext cx="3490664" cy="864095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Самый маленький олень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304" y="5373216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Кабарга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33466"/>
            <a:ext cx="4392488" cy="585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93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19431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5373216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мандаринка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9552" y="2128691"/>
            <a:ext cx="3456384" cy="792087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Утка, которая гнездится в дуплах деревьев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373216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Мандаринка | Пикаб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089"/>
            <a:ext cx="3552751" cy="500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05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7744" y="5460397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Золото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9552" y="908720"/>
            <a:ext cx="5218856" cy="1152127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Самое дорогое  минеральное богатство Амурской области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628" y="2132856"/>
            <a:ext cx="546706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65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2940" y="2420888"/>
            <a:ext cx="7738119" cy="3990652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b="0" dirty="0" smtClean="0">
                <a:solidFill>
                  <a:srgbClr val="0070C0"/>
                </a:solidFill>
              </a:rPr>
              <a:t>Развивать </a:t>
            </a:r>
            <a:r>
              <a:rPr lang="ru-RU" sz="2800" b="0" dirty="0">
                <a:solidFill>
                  <a:srgbClr val="0070C0"/>
                </a:solidFill>
              </a:rPr>
              <a:t>логическое мышление, умения сравнивать и </a:t>
            </a:r>
            <a:r>
              <a:rPr lang="ru-RU" sz="2800" b="0" dirty="0" smtClean="0">
                <a:solidFill>
                  <a:srgbClr val="0070C0"/>
                </a:solidFill>
              </a:rPr>
              <a:t>делать </a:t>
            </a:r>
            <a:r>
              <a:rPr lang="ru-RU" sz="2800" b="0" dirty="0">
                <a:solidFill>
                  <a:srgbClr val="0070C0"/>
                </a:solidFill>
              </a:rPr>
              <a:t>выводы.</a:t>
            </a:r>
            <a:br>
              <a:rPr lang="ru-RU" sz="2800" b="0" dirty="0">
                <a:solidFill>
                  <a:srgbClr val="0070C0"/>
                </a:solidFill>
              </a:rPr>
            </a:br>
            <a:r>
              <a:rPr lang="ru-RU" sz="2800" b="0" dirty="0" smtClean="0">
                <a:solidFill>
                  <a:srgbClr val="0070C0"/>
                </a:solidFill>
              </a:rPr>
              <a:t>3.Воспитывать </a:t>
            </a:r>
            <a:r>
              <a:rPr lang="ru-RU" sz="2800" b="0" dirty="0">
                <a:solidFill>
                  <a:srgbClr val="0070C0"/>
                </a:solidFill>
              </a:rPr>
              <a:t>бережное отношение к природе родного края.</a:t>
            </a:r>
            <a:br>
              <a:rPr lang="ru-RU" sz="2800" b="0" dirty="0">
                <a:solidFill>
                  <a:srgbClr val="0070C0"/>
                </a:solidFill>
              </a:rPr>
            </a:br>
            <a:r>
              <a:rPr lang="ru-RU" sz="2800" b="0" dirty="0" smtClean="0">
                <a:solidFill>
                  <a:srgbClr val="0070C0"/>
                </a:solidFill>
              </a:rPr>
              <a:t>4.Формировать </a:t>
            </a:r>
            <a:r>
              <a:rPr lang="ru-RU" sz="2800" b="0" dirty="0">
                <a:solidFill>
                  <a:srgbClr val="0070C0"/>
                </a:solidFill>
              </a:rPr>
              <a:t>навыки </a:t>
            </a:r>
            <a:r>
              <a:rPr lang="ru-RU" sz="2800" b="0" dirty="0" smtClean="0">
                <a:solidFill>
                  <a:srgbClr val="0070C0"/>
                </a:solidFill>
              </a:rPr>
              <a:t> работы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90464" y="1700808"/>
            <a:ext cx="7163072" cy="79208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/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Закрепить и углубить знания о природе Дальнего Востока</a:t>
            </a:r>
          </a:p>
        </p:txBody>
      </p:sp>
    </p:spTree>
    <p:extLst>
      <p:ext uri="{BB962C8B-B14F-4D97-AF65-F5344CB8AC3E}">
        <p14:creationId xmlns:p14="http://schemas.microsoft.com/office/powerpoint/2010/main" val="81105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2133" y="330639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10800000" flipV="1">
            <a:off x="368180" y="5373216"/>
            <a:ext cx="4281735" cy="761876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инверсия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75601" y="332656"/>
            <a:ext cx="8352928" cy="2592287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Климатическое явление, которое возникает в результате застаивания холодного воздуха в котловинах, а следствием этого является повышение температуры с высотой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3" name="AutoShape 2" descr="Клим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24944"/>
            <a:ext cx="4328517" cy="291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766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5579380"/>
            <a:ext cx="5688631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А.Ф. </a:t>
            </a:r>
            <a:r>
              <a:rPr lang="ru-RU" i="1" dirty="0" err="1" smtClean="0">
                <a:solidFill>
                  <a:srgbClr val="0070C0"/>
                </a:solidFill>
              </a:rPr>
              <a:t>Миддендорф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23928" y="692697"/>
            <a:ext cx="4570784" cy="3816423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Русский ученый, путешественник, исследователь Дальнего Востока, проводивший первые метеорологические наблюдения в Амурской области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419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579380"/>
            <a:ext cx="6009927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err="1" smtClean="0">
                <a:solidFill>
                  <a:srgbClr val="0070C0"/>
                </a:solidFill>
              </a:rPr>
              <a:t>Бразения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 err="1" smtClean="0">
                <a:solidFill>
                  <a:srgbClr val="0070C0"/>
                </a:solidFill>
              </a:rPr>
              <a:t>Шребера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980728"/>
            <a:ext cx="5941168" cy="1440159"/>
          </a:xfrm>
        </p:spPr>
        <p:txBody>
          <a:bodyPr>
            <a:noAutofit/>
          </a:bodyPr>
          <a:lstStyle/>
          <a:p>
            <a:r>
              <a:rPr lang="ru-RU" sz="3000" i="1" dirty="0">
                <a:solidFill>
                  <a:srgbClr val="0070C0"/>
                </a:solidFill>
              </a:rPr>
              <a:t>  </a:t>
            </a:r>
            <a:r>
              <a:rPr lang="ru-RU" sz="3200" b="1" i="1" dirty="0" smtClean="0">
                <a:solidFill>
                  <a:srgbClr val="0070C0"/>
                </a:solidFill>
              </a:rPr>
              <a:t>Растение реликт, его называют «Родная сестра кувшинки»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770485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1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480153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кувшинка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2204864"/>
            <a:ext cx="4392488" cy="2592287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0070C0"/>
                </a:solidFill>
              </a:rPr>
              <a:t> </a:t>
            </a:r>
            <a:r>
              <a:rPr lang="ru-RU" sz="3200" b="1" i="1" dirty="0" smtClean="0">
                <a:solidFill>
                  <a:srgbClr val="0070C0"/>
                </a:solidFill>
              </a:rPr>
              <a:t>Когда славяне отправлялись в далекое путешествие, они зашивали в ладанку, как оберег, кусочек этого растения, произнося при этом заклинания.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9"/>
            <a:ext cx="4320480" cy="389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81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301208"/>
            <a:ext cx="6624736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Дальневосточная черепаха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692697"/>
            <a:ext cx="8424936" cy="1440159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Водное пресмыкающееся, имеющее второе название китайский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трионикс</a:t>
            </a:r>
            <a:r>
              <a:rPr lang="ru-RU" sz="3200" b="1" i="1" dirty="0" smtClean="0">
                <a:solidFill>
                  <a:srgbClr val="0070C0"/>
                </a:solidFill>
              </a:rPr>
              <a:t>. Занесено в Красную книгу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Дальневосточная черепаха или Китайский трионик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70621"/>
            <a:ext cx="4343103" cy="326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36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301208"/>
            <a:ext cx="6624736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Дровосек реликтовый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692697"/>
            <a:ext cx="8424936" cy="1440159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Самый крупный жук Дальнего Востока, занесен в Красную книгу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Доклад про жука-дровосе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58102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22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4948" y="3501008"/>
            <a:ext cx="6946031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</a:rPr>
              <a:t>Многолетняя мерзлота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692697"/>
            <a:ext cx="7704856" cy="2808311"/>
          </a:xfrm>
        </p:spPr>
        <p:txBody>
          <a:bodyPr>
            <a:noAutofit/>
          </a:bodyPr>
          <a:lstStyle/>
          <a:p>
            <a:r>
              <a:rPr lang="ru-RU" sz="3000" b="1" i="1" dirty="0" smtClean="0">
                <a:solidFill>
                  <a:srgbClr val="0070C0"/>
                </a:solidFill>
              </a:rPr>
              <a:t>Природное явление </a:t>
            </a:r>
            <a:r>
              <a:rPr lang="ru-RU" sz="3000" b="1" i="1" dirty="0">
                <a:solidFill>
                  <a:srgbClr val="0070C0"/>
                </a:solidFill>
              </a:rPr>
              <a:t>глобального масштаба, она занимает не менее 25 % площади всей суши земного </a:t>
            </a:r>
            <a:r>
              <a:rPr lang="ru-RU" sz="3000" b="1" i="1" dirty="0" smtClean="0">
                <a:solidFill>
                  <a:srgbClr val="0070C0"/>
                </a:solidFill>
              </a:rPr>
              <a:t>шара. Австралия – единственный материк, где она отсутствует полностью.</a:t>
            </a:r>
            <a:endParaRPr lang="ru-RU" sz="30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45224"/>
            <a:ext cx="11461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40312"/>
            <a:ext cx="6696744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4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9477672"/>
            <a:ext cx="4281735" cy="72008"/>
          </a:xfrm>
        </p:spPr>
        <p:txBody>
          <a:bodyPr>
            <a:normAutofit fontScale="90000"/>
          </a:bodyPr>
          <a:lstStyle/>
          <a:p>
            <a:pPr algn="ctr"/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6591" y="4365104"/>
            <a:ext cx="8064896" cy="3456384"/>
          </a:xfrm>
        </p:spPr>
        <p:txBody>
          <a:bodyPr>
            <a:noAutofit/>
          </a:bodyPr>
          <a:lstStyle/>
          <a:p>
            <a:endParaRPr lang="ru-RU" sz="2900" i="1" dirty="0" smtClean="0">
              <a:solidFill>
                <a:srgbClr val="0070C0"/>
              </a:solidFill>
            </a:endParaRPr>
          </a:p>
          <a:p>
            <a:endParaRPr lang="ru-RU" sz="2900" i="1" dirty="0">
              <a:solidFill>
                <a:srgbClr val="0070C0"/>
              </a:solidFill>
            </a:endParaRPr>
          </a:p>
          <a:p>
            <a:endParaRPr lang="ru-RU" sz="2900" i="1" dirty="0" smtClean="0">
              <a:solidFill>
                <a:srgbClr val="0070C0"/>
              </a:solidFill>
            </a:endParaRPr>
          </a:p>
          <a:p>
            <a:pPr algn="ctr"/>
            <a:r>
              <a:rPr lang="ru-RU" sz="2900" b="1" i="1" dirty="0" smtClean="0">
                <a:solidFill>
                  <a:srgbClr val="FF0000"/>
                </a:solidFill>
              </a:rPr>
              <a:t>Используемые ресурсы:</a:t>
            </a:r>
          </a:p>
          <a:p>
            <a:r>
              <a:rPr lang="ru-RU" sz="2900" i="1" dirty="0" err="1" smtClean="0">
                <a:solidFill>
                  <a:srgbClr val="0070C0"/>
                </a:solidFill>
              </a:rPr>
              <a:t>Бурченкова</a:t>
            </a:r>
            <a:r>
              <a:rPr lang="ru-RU" sz="2900" i="1" dirty="0" smtClean="0">
                <a:solidFill>
                  <a:srgbClr val="0070C0"/>
                </a:solidFill>
              </a:rPr>
              <a:t> Т.А. Увлекательная ботаника Приамурья.</a:t>
            </a:r>
          </a:p>
          <a:p>
            <a:r>
              <a:rPr lang="ru-RU" sz="2900" i="1" dirty="0" err="1" smtClean="0">
                <a:solidFill>
                  <a:srgbClr val="0070C0"/>
                </a:solidFill>
              </a:rPr>
              <a:t>Себин</a:t>
            </a:r>
            <a:r>
              <a:rPr lang="ru-RU" sz="2900" i="1" dirty="0" smtClean="0">
                <a:solidFill>
                  <a:srgbClr val="0070C0"/>
                </a:solidFill>
              </a:rPr>
              <a:t> В.И. Природа Амурской области в вопросах и ответах.</a:t>
            </a:r>
          </a:p>
          <a:p>
            <a:r>
              <a:rPr lang="ru-RU" sz="2900" i="1" dirty="0" smtClean="0">
                <a:solidFill>
                  <a:srgbClr val="0070C0"/>
                </a:solidFill>
              </a:rPr>
              <a:t>Сорокина Л.В. Край родной</a:t>
            </a:r>
          </a:p>
          <a:p>
            <a:r>
              <a:rPr lang="ru-RU" sz="2900" i="1" dirty="0" smtClean="0">
                <a:solidFill>
                  <a:srgbClr val="0070C0"/>
                </a:solidFill>
              </a:rPr>
              <a:t> </a:t>
            </a:r>
            <a:r>
              <a:rPr lang="ru-RU" sz="2900" i="1" dirty="0" err="1" smtClean="0">
                <a:solidFill>
                  <a:srgbClr val="0070C0"/>
                </a:solidFill>
              </a:rPr>
              <a:t>Еремеева</a:t>
            </a:r>
            <a:r>
              <a:rPr lang="ru-RU" sz="2900" i="1" dirty="0" smtClean="0">
                <a:solidFill>
                  <a:srgbClr val="0070C0"/>
                </a:solidFill>
              </a:rPr>
              <a:t> Г.И, </a:t>
            </a:r>
            <a:r>
              <a:rPr lang="ru-RU" sz="2900" i="1" dirty="0" err="1" smtClean="0">
                <a:solidFill>
                  <a:srgbClr val="0070C0"/>
                </a:solidFill>
              </a:rPr>
              <a:t>Павлюк</a:t>
            </a:r>
            <a:r>
              <a:rPr lang="ru-RU" sz="2900" i="1" dirty="0" smtClean="0">
                <a:solidFill>
                  <a:srgbClr val="0070C0"/>
                </a:solidFill>
              </a:rPr>
              <a:t> Н.Г. </a:t>
            </a:r>
            <a:r>
              <a:rPr lang="ru-RU" sz="2900" i="1" dirty="0" err="1" smtClean="0">
                <a:solidFill>
                  <a:srgbClr val="0070C0"/>
                </a:solidFill>
              </a:rPr>
              <a:t>Коротаев</a:t>
            </a:r>
            <a:r>
              <a:rPr lang="ru-RU" sz="2900" i="1" dirty="0" smtClean="0">
                <a:solidFill>
                  <a:srgbClr val="0070C0"/>
                </a:solidFill>
              </a:rPr>
              <a:t> Г.В Хрестоматия Амурской области</a:t>
            </a:r>
          </a:p>
          <a:p>
            <a:r>
              <a:rPr lang="ru-RU" sz="2900" i="1" dirty="0" smtClean="0">
                <a:solidFill>
                  <a:srgbClr val="0070C0"/>
                </a:solidFill>
              </a:rPr>
              <a:t>В презентации использованы интернет - фотографии</a:t>
            </a:r>
          </a:p>
          <a:p>
            <a:endParaRPr lang="ru-RU" sz="2900" i="1" dirty="0" smtClean="0">
              <a:solidFill>
                <a:srgbClr val="0070C0"/>
              </a:solidFill>
            </a:endParaRPr>
          </a:p>
          <a:p>
            <a:endParaRPr lang="ru-RU" dirty="0"/>
          </a:p>
          <a:p>
            <a:endParaRPr lang="ru-RU" sz="2900" i="1" dirty="0" smtClean="0">
              <a:solidFill>
                <a:srgbClr val="0070C0"/>
              </a:solidFill>
            </a:endParaRPr>
          </a:p>
          <a:p>
            <a:endParaRPr lang="ru-RU" sz="29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0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1" y="9765704"/>
            <a:ext cx="3672407" cy="360040"/>
          </a:xfrm>
        </p:spPr>
        <p:txBody>
          <a:bodyPr>
            <a:noAutofit/>
          </a:bodyPr>
          <a:lstStyle/>
          <a:p>
            <a:pPr algn="ctr"/>
            <a:endParaRPr lang="ru-RU" sz="6000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35576" y="3501008"/>
            <a:ext cx="8713170" cy="259228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Почему мой родной уголок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Называется Дальний Восток?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Так назвав, был не прав человек,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Ближе всех в моём сердце навек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Милый край. Здесь живу, и учусь,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как все я  </a:t>
            </a:r>
            <a:r>
              <a:rPr lang="ru-RU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Приморцем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 зовусь,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Здесь друзья мои, дом над рекой.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не дальний, а близкий такой.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Ирина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Ларина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sz="3200" i="1" dirty="0">
              <a:solidFill>
                <a:srgbClr val="0070C0"/>
              </a:solidFill>
            </a:endParaRPr>
          </a:p>
        </p:txBody>
      </p:sp>
      <p:pic>
        <p:nvPicPr>
          <p:cNvPr id="3" name="Picture 2" descr="Природа Дальнего Востока - Город.томск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62607"/>
            <a:ext cx="324802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14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72813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9981728"/>
            <a:ext cx="4109212" cy="45719"/>
          </a:xfrm>
        </p:spPr>
        <p:txBody>
          <a:bodyPr>
            <a:noAutofit/>
          </a:bodyPr>
          <a:lstStyle/>
          <a:p>
            <a:pPr algn="ctr"/>
            <a:endParaRPr lang="ru-RU" sz="6000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3275856" y="-2115616"/>
            <a:ext cx="5184576" cy="216024"/>
          </a:xfrm>
        </p:spPr>
        <p:txBody>
          <a:bodyPr>
            <a:noAutofit/>
          </a:bodyPr>
          <a:lstStyle/>
          <a:p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3901206" y="2565490"/>
            <a:ext cx="1584176" cy="147616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19264152">
            <a:off x="2869890" y="340690"/>
            <a:ext cx="1123771" cy="24822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513166">
            <a:off x="5473976" y="331425"/>
            <a:ext cx="1163241" cy="2500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Утка </a:t>
            </a:r>
            <a:endParaRPr lang="ru-RU" dirty="0"/>
          </a:p>
          <a:p>
            <a:r>
              <a:rPr lang="ru-RU" b="1" dirty="0"/>
              <a:t>мандаринка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19044807">
            <a:off x="5838417" y="3706337"/>
            <a:ext cx="1137732" cy="24837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Лотос</a:t>
            </a:r>
          </a:p>
        </p:txBody>
      </p:sp>
      <p:sp>
        <p:nvSpPr>
          <p:cNvPr id="11" name="Овал 10"/>
          <p:cNvSpPr/>
          <p:nvPr/>
        </p:nvSpPr>
        <p:spPr>
          <a:xfrm rot="15954391">
            <a:off x="6345955" y="1930052"/>
            <a:ext cx="1033590" cy="239242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/>
              <a:t>Тигр</a:t>
            </a:r>
            <a:endParaRPr lang="ru-RU" sz="2000" dirty="0"/>
          </a:p>
        </p:txBody>
      </p:sp>
      <p:sp>
        <p:nvSpPr>
          <p:cNvPr id="12" name="Овал 11"/>
          <p:cNvSpPr/>
          <p:nvPr/>
        </p:nvSpPr>
        <p:spPr>
          <a:xfrm rot="16654696">
            <a:off x="1909775" y="1835148"/>
            <a:ext cx="1053429" cy="252487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Ряска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2251816">
            <a:off x="2335569" y="3721440"/>
            <a:ext cx="1134076" cy="2359052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Лиственница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135989" y="4198695"/>
            <a:ext cx="1114609" cy="237362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Пихта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rot="19264152">
            <a:off x="2869890" y="340689"/>
            <a:ext cx="1123771" cy="24822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264152">
            <a:off x="2869889" y="340690"/>
            <a:ext cx="1123771" cy="24822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Махаон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 rot="19264152">
            <a:off x="2869888" y="357037"/>
            <a:ext cx="1123771" cy="24822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6654696">
            <a:off x="1909775" y="1827603"/>
            <a:ext cx="1053429" cy="252487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 rot="13320368">
            <a:off x="2358249" y="3765477"/>
            <a:ext cx="1134076" cy="2359052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0800000">
            <a:off x="4135989" y="4226604"/>
            <a:ext cx="1114609" cy="237362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19044807">
            <a:off x="5838415" y="3775213"/>
            <a:ext cx="1137732" cy="24837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5026426">
            <a:off x="6399672" y="1858640"/>
            <a:ext cx="1033590" cy="24778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2513166">
            <a:off x="5473975" y="331424"/>
            <a:ext cx="1163241" cy="2500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72128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Рекорды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8109520"/>
            <a:ext cx="3849687" cy="72008"/>
          </a:xfrm>
        </p:spPr>
        <p:txBody>
          <a:bodyPr>
            <a:noAutofit/>
          </a:bodyPr>
          <a:lstStyle/>
          <a:p>
            <a:pPr algn="ctr"/>
            <a:endParaRPr lang="ru-RU" sz="6000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115954" y="-2331640"/>
            <a:ext cx="45719" cy="432049"/>
          </a:xfrm>
        </p:spPr>
        <p:txBody>
          <a:bodyPr>
            <a:noAutofit/>
          </a:bodyPr>
          <a:lstStyle/>
          <a:p>
            <a:endParaRPr lang="ru-RU" sz="3000" i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810090" y="1412776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768517" y="1436980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267744" y="1412776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3747802" y="1414587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5271453" y="1436980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5271453" y="2614883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5" name="Прямоугольник 14">
            <a:hlinkClick r:id="rId8" action="ppaction://hlinksldjump"/>
          </p:cNvPr>
          <p:cNvSpPr/>
          <p:nvPr/>
        </p:nvSpPr>
        <p:spPr>
          <a:xfrm>
            <a:off x="6804248" y="2602632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" name="Прямоугольник 15">
            <a:hlinkClick r:id="rId9" action="ppaction://hlinksldjump"/>
          </p:cNvPr>
          <p:cNvSpPr/>
          <p:nvPr/>
        </p:nvSpPr>
        <p:spPr>
          <a:xfrm>
            <a:off x="3747802" y="2602632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2243768" y="2590583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rId11" action="ppaction://hlinksldjump"/>
          </p:cNvPr>
          <p:cNvSpPr/>
          <p:nvPr/>
        </p:nvSpPr>
        <p:spPr>
          <a:xfrm>
            <a:off x="768517" y="2591719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9" name="Прямоугольник 18">
            <a:hlinkClick r:id="rId12" action="ppaction://hlinksldjump"/>
          </p:cNvPr>
          <p:cNvSpPr/>
          <p:nvPr/>
        </p:nvSpPr>
        <p:spPr>
          <a:xfrm>
            <a:off x="768517" y="4923156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0" name="Прямоугольник 19">
            <a:hlinkClick r:id="rId13" action="ppaction://hlinksldjump"/>
          </p:cNvPr>
          <p:cNvSpPr/>
          <p:nvPr/>
        </p:nvSpPr>
        <p:spPr>
          <a:xfrm>
            <a:off x="767421" y="3789040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1" name="Прямоугольник 20">
            <a:hlinkClick r:id="rId14" action="ppaction://hlinksldjump"/>
          </p:cNvPr>
          <p:cNvSpPr/>
          <p:nvPr/>
        </p:nvSpPr>
        <p:spPr>
          <a:xfrm>
            <a:off x="2263200" y="3773175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" name="Прямоугольник 21">
            <a:hlinkClick r:id="rId15" action="ppaction://hlinksldjump"/>
          </p:cNvPr>
          <p:cNvSpPr/>
          <p:nvPr/>
        </p:nvSpPr>
        <p:spPr>
          <a:xfrm>
            <a:off x="3747802" y="3802994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16" action="ppaction://hlinksldjump"/>
          </p:cNvPr>
          <p:cNvSpPr/>
          <p:nvPr/>
        </p:nvSpPr>
        <p:spPr>
          <a:xfrm>
            <a:off x="5271453" y="3802994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4" name="Прямоугольник 23">
            <a:hlinkClick r:id="rId17" action="ppaction://hlinksldjump"/>
          </p:cNvPr>
          <p:cNvSpPr/>
          <p:nvPr/>
        </p:nvSpPr>
        <p:spPr>
          <a:xfrm>
            <a:off x="6803397" y="3789040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>
            <a:hlinkClick r:id="rId18" action="ppaction://hlinksldjump"/>
          </p:cNvPr>
          <p:cNvSpPr/>
          <p:nvPr/>
        </p:nvSpPr>
        <p:spPr>
          <a:xfrm>
            <a:off x="6816257" y="4932162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rId19" action="ppaction://hlinksldjump"/>
          </p:cNvPr>
          <p:cNvSpPr/>
          <p:nvPr/>
        </p:nvSpPr>
        <p:spPr>
          <a:xfrm>
            <a:off x="5265936" y="4972582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15" action="ppaction://hlinksldjump"/>
          </p:cNvPr>
          <p:cNvSpPr/>
          <p:nvPr/>
        </p:nvSpPr>
        <p:spPr>
          <a:xfrm>
            <a:off x="3749681" y="4932162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" name="Прямоугольник 27">
            <a:hlinkClick r:id="rId20" action="ppaction://hlinksldjump"/>
          </p:cNvPr>
          <p:cNvSpPr/>
          <p:nvPr/>
        </p:nvSpPr>
        <p:spPr>
          <a:xfrm>
            <a:off x="2243768" y="4923156"/>
            <a:ext cx="136815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11960" y="823683"/>
            <a:ext cx="1364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ЖИВОТНЫЕ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9509" y="823683"/>
            <a:ext cx="964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РЕЛЬЕФ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410178" y="810620"/>
            <a:ext cx="1050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КЛИМАТ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714009" y="810379"/>
            <a:ext cx="143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РЕКИ, ОЗЕРА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44454" y="824406"/>
            <a:ext cx="1205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РАСТЕНИЯ</a:t>
            </a:r>
          </a:p>
        </p:txBody>
      </p:sp>
    </p:spTree>
    <p:extLst>
      <p:ext uri="{BB962C8B-B14F-4D97-AF65-F5344CB8AC3E}">
        <p14:creationId xmlns:p14="http://schemas.microsoft.com/office/powerpoint/2010/main" val="13727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71800" y="5661248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Мезозойская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59632" y="351803"/>
            <a:ext cx="6361531" cy="1944215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эпоху какой складчатости образовалась большая часть         территории Дальнего Востока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2" action="ppaction://hlinksldjump"/>
          </p:cNvPr>
          <p:cNvSpPr/>
          <p:nvPr/>
        </p:nvSpPr>
        <p:spPr>
          <a:xfrm>
            <a:off x="7596336" y="5301208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VVV.RU | Фотографии | Авторские галереи | природа Дальнего Восто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92896"/>
            <a:ext cx="6449606" cy="31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80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62065" y="4899247"/>
            <a:ext cx="5400600" cy="746076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Ключевская Сопка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rot="10800000" flipV="1">
            <a:off x="2411760" y="836712"/>
            <a:ext cx="4608512" cy="693791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Самый высокий вулкан России 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На Камчатке усилилось извержение вулкана Ключевской - РИА Новости,  26.10.20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829" y="1772816"/>
            <a:ext cx="5516341" cy="310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7596336" y="5301208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87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83768" y="5445224"/>
            <a:ext cx="4281735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Река Амур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339752" y="189005"/>
            <a:ext cx="5218856" cy="1656183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Глaвная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вoдная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aртерия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Дaльнего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Вoстoка</a:t>
            </a:r>
            <a:endParaRPr lang="ru-RU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Широка Амур-река родная - Изображение Река Амур, Дальневосточный округ -  Tripadvis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7776864" cy="321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7596336" y="5301208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6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3358" y="332656"/>
            <a:ext cx="8640960" cy="63367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5463004"/>
            <a:ext cx="5289847" cy="8223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Озеро </a:t>
            </a:r>
            <a:r>
              <a:rPr lang="ru-RU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Ханка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123728" y="620688"/>
            <a:ext cx="5635500" cy="93610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Самое большое озеро на Дальнем Востоке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7596336" y="5301208"/>
            <a:ext cx="1058416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Китай обвинили в подмыве российских берегов: Наука: Наука и техника:  Lent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38" y="2167508"/>
            <a:ext cx="4000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66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374</Words>
  <Application>Microsoft Office PowerPoint</Application>
  <PresentationFormat>Экран (4:3)</PresentationFormat>
  <Paragraphs>104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Подготовила: Мещерякова Н.Г. учитель географии и экологии</vt:lpstr>
      <vt:lpstr>Задачи:  1.Развивать логическое мышление, умения сравнивать и делать выводы. 3.Воспитывать бережное отношение к природе родного края. 4.Формировать навыки  работы  </vt:lpstr>
      <vt:lpstr>Презентация PowerPoint</vt:lpstr>
      <vt:lpstr>Презентация PowerPoint</vt:lpstr>
      <vt:lpstr>Презентация PowerPoint</vt:lpstr>
      <vt:lpstr>Мезозойская</vt:lpstr>
      <vt:lpstr>Ключевская Сопка</vt:lpstr>
      <vt:lpstr>Река Амур</vt:lpstr>
      <vt:lpstr>Озеро Ханка</vt:lpstr>
      <vt:lpstr>Полуостров Камчатка</vt:lpstr>
      <vt:lpstr>ТОРДОКИ - ЯНИ</vt:lpstr>
      <vt:lpstr>Цирк (Кар)</vt:lpstr>
      <vt:lpstr>Дождевое, осадки приносят летние муссоны</vt:lpstr>
      <vt:lpstr>Осина</vt:lpstr>
      <vt:lpstr>Бузина черная</vt:lpstr>
      <vt:lpstr>Город  - Макит</vt:lpstr>
      <vt:lpstr>Кабарга</vt:lpstr>
      <vt:lpstr>мандаринка</vt:lpstr>
      <vt:lpstr>Золото</vt:lpstr>
      <vt:lpstr>инверсия</vt:lpstr>
      <vt:lpstr>А.Ф. Миддендорф</vt:lpstr>
      <vt:lpstr>Бразения Шребера</vt:lpstr>
      <vt:lpstr>кувшинка</vt:lpstr>
      <vt:lpstr>Дальневосточная черепаха</vt:lpstr>
      <vt:lpstr>Дровосек реликтовый</vt:lpstr>
      <vt:lpstr>Многолетняя мерзлота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58</cp:revision>
  <dcterms:created xsi:type="dcterms:W3CDTF">2014-04-30T13:11:31Z</dcterms:created>
  <dcterms:modified xsi:type="dcterms:W3CDTF">2021-05-12T03:18:15Z</dcterms:modified>
</cp:coreProperties>
</file>