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" d="2"/>
          <a:sy n="1" d="2"/>
        </p:scale>
        <p:origin x="-1906" y="-79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10/29/2022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17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705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93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ru-RU" sz="4000" b="1">
                <a:solidFill>
                  <a:srgbClr val="1B1B1B"/>
                </a:solidFill>
                <a:latin typeface="Times New Roman"/>
                <a:ea typeface="Cambria"/>
                <a:cs typeface="+mj-lt"/>
              </a:rPr>
              <a:t>«Семья — волшебный символ жизни»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23430" y="4680585"/>
            <a:ext cx="4035425" cy="14084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600" dirty="0">
                <a:latin typeface="Times New Roman" charset="0"/>
                <a:cs typeface="Calibri"/>
              </a:rPr>
              <a:t>Выполнила: </a:t>
            </a:r>
            <a:r>
              <a:rPr lang="ru-RU" sz="1600" dirty="0" err="1">
                <a:latin typeface="Times New Roman" charset="0"/>
                <a:cs typeface="Calibri"/>
              </a:rPr>
              <a:t>Кущинская</a:t>
            </a:r>
            <a:r>
              <a:rPr lang="ru-RU" sz="1600" dirty="0">
                <a:latin typeface="Times New Roman" charset="0"/>
                <a:cs typeface="Calibri"/>
              </a:rPr>
              <a:t> </a:t>
            </a:r>
            <a:r>
              <a:rPr lang="ru-RU" sz="1600" dirty="0" smtClean="0">
                <a:latin typeface="Times New Roman" charset="0"/>
                <a:cs typeface="Calibri"/>
              </a:rPr>
              <a:t>Алина Алексеевна </a:t>
            </a:r>
            <a:endParaRPr lang="ru-RU" sz="1600" dirty="0">
              <a:latin typeface="Times New Roman" charset="0"/>
              <a:cs typeface="Calibri"/>
            </a:endParaRPr>
          </a:p>
        </p:txBody>
      </p:sp>
      <p:pic>
        <p:nvPicPr>
          <p:cNvPr id="15" name="Picture 14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25" t="5243" r="33525" b="36180"/>
          <a:stretch>
            <a:fillRect/>
          </a:stretch>
        </p:blipFill>
        <p:spPr>
          <a:xfrm>
            <a:off x="4860081" y="896194"/>
            <a:ext cx="2560320" cy="2560320"/>
          </a:xfrm>
          <a:custGeom>
            <a:avLst/>
            <a:gdLst>
              <a:gd name="connsiteX0" fmla="*/ 2008598 w 4017196"/>
              <a:gd name="connsiteY0" fmla="*/ 0 h 4017196"/>
              <a:gd name="connsiteX1" fmla="*/ 4017196 w 4017196"/>
              <a:gd name="connsiteY1" fmla="*/ 2008598 h 4017196"/>
              <a:gd name="connsiteX2" fmla="*/ 2008598 w 4017196"/>
              <a:gd name="connsiteY2" fmla="*/ 4017196 h 4017196"/>
              <a:gd name="connsiteX3" fmla="*/ 0 w 4017196"/>
              <a:gd name="connsiteY3" fmla="*/ 2008598 h 4017196"/>
              <a:gd name="connsiteX4" fmla="*/ 2008598 w 4017196"/>
              <a:gd name="connsiteY4" fmla="*/ 0 h 4017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7196" h="4017196">
                <a:moveTo>
                  <a:pt x="2008598" y="0"/>
                </a:moveTo>
                <a:cubicBezTo>
                  <a:pt x="3117916" y="0"/>
                  <a:pt x="4017196" y="899280"/>
                  <a:pt x="4017196" y="2008598"/>
                </a:cubicBezTo>
                <a:cubicBezTo>
                  <a:pt x="4017196" y="3117916"/>
                  <a:pt x="3117916" y="4017196"/>
                  <a:pt x="2008598" y="4017196"/>
                </a:cubicBezTo>
                <a:cubicBezTo>
                  <a:pt x="899280" y="4017196"/>
                  <a:pt x="0" y="3117916"/>
                  <a:pt x="0" y="2008598"/>
                </a:cubicBezTo>
                <a:cubicBezTo>
                  <a:pt x="0" y="899280"/>
                  <a:pt x="899280" y="0"/>
                  <a:pt x="2008598" y="0"/>
                </a:cubicBezTo>
                <a:close/>
              </a:path>
            </a:pathLst>
          </a:custGeom>
        </p:spPr>
      </p:pic>
      <p:cxnSp>
        <p:nvCxnSpPr>
          <p:cNvPr id="17" name="Straight Connector 16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5775960" y="4971278"/>
            <a:ext cx="640080" cy="0"/>
          </a:xfrm>
          <a:prstGeom prst="line">
            <a:avLst/>
          </a:prstGeom>
          <a:ln w="28575">
            <a:solidFill>
              <a:srgbClr val="FE73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908526" y="933319"/>
            <a:ext cx="2463430" cy="2486070"/>
          </a:xfrm>
          <a:prstGeom prst="ellipse">
            <a:avLst/>
          </a:prstGeom>
          <a:solidFill>
            <a:srgbClr val="679A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5117592" y="1268361"/>
            <a:ext cx="1956816" cy="1953058"/>
          </a:xfrm>
          <a:prstGeom prst="ellipse">
            <a:avLst/>
          </a:prstGeom>
          <a:solidFill>
            <a:srgbClr val="FFFFFF"/>
          </a:solidFill>
          <a:ln>
            <a:solidFill>
              <a:srgbClr val="679A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игрушка, кукла, комната&#10;&#10;Описание создано с очень высокой степенью достоверности"/>
          <p:cNvPicPr>
            <a:picLocks noChangeAspect="1"/>
          </p:cNvPicPr>
          <p:nvPr/>
        </p:nvPicPr>
        <p:blipFill rotWithShape="1">
          <a:blip r:embed="rId3" cstate="print"/>
          <a:srcRect l="3774" r="1469" b="-7"/>
          <a:stretch>
            <a:fillRect/>
          </a:stretch>
        </p:blipFill>
        <p:spPr>
          <a:xfrm>
            <a:off x="5316172" y="1269530"/>
            <a:ext cx="1828800" cy="1828800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10" name="TextBox 9"/>
          <p:cNvSpPr txBox="1"/>
          <p:nvPr/>
        </p:nvSpPr>
        <p:spPr>
          <a:xfrm>
            <a:off x="1828800" y="243840"/>
            <a:ext cx="8321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казенное общеобразовательное учреждение Новоспасская средняя общеобразовательная школа </a:t>
            </a:r>
            <a:r>
              <a:rPr lang="ru-RU" dirty="0" err="1" smtClean="0"/>
              <a:t>Барабинского</a:t>
            </a:r>
            <a:r>
              <a:rPr lang="ru-RU" dirty="0" smtClean="0"/>
              <a:t> района Новосибирской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>
                <a:latin typeface="Times New Roman"/>
                <a:cs typeface="Times New Roman"/>
              </a:rPr>
              <a:t>Семья</a:t>
            </a:r>
            <a:endParaRPr lang="ru-RU">
              <a:cs typeface="Calibri Ligh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2800">
                <a:latin typeface="Times New Roman"/>
                <a:ea typeface="+mn-lt"/>
                <a:cs typeface="Times New Roman"/>
              </a:rPr>
              <a:t>Семья – волшебный символ жизни!</a:t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r>
              <a:rPr lang="ru-RU" sz="2800">
                <a:latin typeface="Times New Roman"/>
                <a:ea typeface="+mn-lt"/>
                <a:cs typeface="Times New Roman"/>
              </a:rPr>
              <a:t>В ней – все, в ней капелька Отчизны!</a:t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endParaRPr lang="ru-RU" sz="2800">
              <a:latin typeface="Times New Roman"/>
              <a:ea typeface="+mn-lt"/>
              <a:cs typeface="Times New Roman"/>
            </a:endParaRPr>
          </a:p>
          <a:p>
            <a:pPr marL="0" indent="0">
              <a:buNone/>
            </a:pPr>
            <a:r>
              <a:rPr lang="ru-RU" sz="2800">
                <a:latin typeface="Times New Roman"/>
                <a:ea typeface="+mn-lt"/>
                <a:cs typeface="Times New Roman"/>
              </a:rPr>
              <a:t>В ней – мама, папа, брат, сестра,</a:t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r>
              <a:rPr lang="ru-RU" sz="2800">
                <a:latin typeface="Times New Roman"/>
                <a:ea typeface="+mn-lt"/>
                <a:cs typeface="Times New Roman"/>
              </a:rPr>
              <a:t>В ней – маленький квадрат двора.</a:t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r>
              <a:rPr lang="ru-RU" sz="2800">
                <a:latin typeface="Times New Roman"/>
                <a:ea typeface="+mn-lt"/>
                <a:cs typeface="Times New Roman"/>
              </a:rPr>
              <a:t/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r>
              <a:rPr lang="ru-RU" sz="2800">
                <a:latin typeface="Times New Roman"/>
                <a:ea typeface="+mn-lt"/>
                <a:cs typeface="Times New Roman"/>
              </a:rPr>
              <a:t>В ней – солнце, в ней – березка, дом,</a:t>
            </a:r>
            <a:br>
              <a:rPr lang="ru-RU" sz="2800">
                <a:latin typeface="Times New Roman"/>
                <a:ea typeface="+mn-lt"/>
                <a:cs typeface="Times New Roman"/>
              </a:rPr>
            </a:br>
            <a:r>
              <a:rPr lang="ru-RU" sz="2800">
                <a:latin typeface="Times New Roman"/>
                <a:ea typeface="+mn-lt"/>
                <a:cs typeface="Times New Roman"/>
              </a:rPr>
              <a:t>Согрето все теплом кругом.</a:t>
            </a:r>
          </a:p>
        </p:txBody>
      </p:sp>
      <p:pic>
        <p:nvPicPr>
          <p:cNvPr id="5" name="Рисунок 5" descr="Изображение выглядит как игрушка, кукла, комната&#10;&#10;Описание создано с очень высокой степенью достоверности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90626" y="1251247"/>
            <a:ext cx="3303916" cy="3133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7" name="Замещающее содержимое 6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 rot="300000">
            <a:off x="6124575" y="1544320"/>
            <a:ext cx="4827905" cy="4312285"/>
          </a:xfrm>
          <a:prstGeom prst="rect">
            <a:avLst/>
          </a:prstGeom>
        </p:spPr>
      </p:pic>
      <p:sp>
        <p:nvSpPr>
          <p:cNvPr id="6" name="Текстовое поле 5"/>
          <p:cNvSpPr txBox="1"/>
          <p:nvPr/>
        </p:nvSpPr>
        <p:spPr>
          <a:xfrm>
            <a:off x="3559175" y="651510"/>
            <a:ext cx="4546600" cy="51816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altLang="en-US" sz="2800">
                <a:latin typeface="Times New Roman" charset="0"/>
              </a:rPr>
              <a:t>Мой дом- моя крепость</a:t>
            </a:r>
          </a:p>
        </p:txBody>
      </p:sp>
      <p:pic>
        <p:nvPicPr>
          <p:cNvPr id="9" name="Изображение 8" descr="954a87e97fcd785be2a13908ed37403d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80000">
            <a:off x="148590" y="1601470"/>
            <a:ext cx="5525770" cy="4050030"/>
          </a:xfrm>
          <a:prstGeom prst="rect">
            <a:avLst/>
          </a:prstGeom>
        </p:spPr>
      </p:pic>
      <p:sp>
        <p:nvSpPr>
          <p:cNvPr id="11" name="Замещающее 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Замещающее содержимое 1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184005" y="2266315"/>
            <a:ext cx="2816225" cy="402336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2" name="Замещающее содержимое 1"/>
          <p:cNvSpPr>
            <a:spLocks noGrp="1"/>
          </p:cNvSpPr>
          <p:nvPr>
            <p:ph sz="half" idx="1"/>
          </p:nvPr>
        </p:nvSpPr>
        <p:spPr>
          <a:xfrm>
            <a:off x="287020" y="1718945"/>
            <a:ext cx="9196070" cy="3981450"/>
          </a:xfrm>
        </p:spPr>
        <p:txBody>
          <a:bodyPr>
            <a:noAutofit/>
          </a:bodyPr>
          <a:lstStyle/>
          <a:p>
            <a:r>
              <a:rPr lang="ru-RU" altLang="en-US" sz="2400">
                <a:latin typeface="Times New Roman" charset="0"/>
              </a:rPr>
              <a:t>1. «Тепло ли тебе девица, тепло ли тебе красавица?» </a:t>
            </a:r>
          </a:p>
          <a:p>
            <a:r>
              <a:rPr lang="ru-RU" altLang="en-US" sz="2400">
                <a:latin typeface="Times New Roman" charset="0"/>
              </a:rPr>
              <a:t>2. «Сяду на пенёк — съем пирожок...» </a:t>
            </a:r>
          </a:p>
          <a:p>
            <a:r>
              <a:rPr lang="ru-RU" altLang="en-US" sz="2400">
                <a:latin typeface="Times New Roman" charset="0"/>
              </a:rPr>
              <a:t>3. «Воротится коза, постучит в дверь и запоёт...» </a:t>
            </a:r>
          </a:p>
          <a:p>
            <a:r>
              <a:rPr lang="ru-RU" altLang="en-US" sz="2400">
                <a:latin typeface="Times New Roman" charset="0"/>
              </a:rPr>
              <a:t>4. «Жил - был царь Берендей, у него было три сына, младшего звали Иваном». </a:t>
            </a:r>
          </a:p>
          <a:p>
            <a:r>
              <a:rPr lang="ru-RU" altLang="en-US" sz="2400">
                <a:latin typeface="Times New Roman" charset="0"/>
              </a:rPr>
              <a:t>5. «Дети мои милые, возьмите себе по стрелке, натяните тугие луки и пустите в разные стороны; на чей двор стрела упадет, там и сватайтесь» </a:t>
            </a:r>
          </a:p>
          <a:p>
            <a:r>
              <a:rPr lang="ru-RU" altLang="en-US" sz="2400">
                <a:latin typeface="Times New Roman" charset="0"/>
              </a:rPr>
              <a:t>6. «Чего тебе надобно старче?» </a:t>
            </a:r>
          </a:p>
          <a:p>
            <a:r>
              <a:rPr lang="ru-RU" altLang="en-US" sz="2400">
                <a:latin typeface="Times New Roman" charset="0"/>
              </a:rPr>
              <a:t>7. «Дед бил, бил не разбил».</a:t>
            </a:r>
          </a:p>
          <a:p>
            <a:r>
              <a:rPr lang="ru-RU" altLang="en-US" sz="2400">
                <a:latin typeface="Times New Roman" charset="0"/>
              </a:rPr>
              <a:t>8.  «Встань передо мной, как лист перед травой».</a:t>
            </a:r>
            <a:r>
              <a:rPr lang="ru-RU" altLang="en-US" sz="2400"/>
              <a:t> </a:t>
            </a: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3289300" y="967105"/>
            <a:ext cx="5092700" cy="755650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ru-RU" altLang="en-US" sz="2800">
                <a:latin typeface="Times New Roman" charset="0"/>
              </a:rPr>
              <a:t>Сказочное асорти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-19685" y="-4445"/>
            <a:ext cx="12220575" cy="68338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137</Words>
  <Application>Microsoft Office PowerPoint</Application>
  <PresentationFormat>Произвольный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Retrospect</vt:lpstr>
      <vt:lpstr>«Семья — волшебный символ жизни»</vt:lpstr>
      <vt:lpstr>Семья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user</cp:lastModifiedBy>
  <cp:revision>15</cp:revision>
  <dcterms:created xsi:type="dcterms:W3CDTF">2020-05-12T03:26:00Z</dcterms:created>
  <dcterms:modified xsi:type="dcterms:W3CDTF">2022-10-29T04:44:30Z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1049-10.1.0.5614</vt:lpwstr>
  </property>
</Properties>
</file>