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3"/>
  </p:notesMasterIdLst>
  <p:sldIdLst>
    <p:sldId id="271" r:id="rId2"/>
    <p:sldId id="273" r:id="rId3"/>
    <p:sldId id="280" r:id="rId4"/>
    <p:sldId id="258" r:id="rId5"/>
    <p:sldId id="261" r:id="rId6"/>
    <p:sldId id="281" r:id="rId7"/>
    <p:sldId id="283" r:id="rId8"/>
    <p:sldId id="262" r:id="rId9"/>
    <p:sldId id="284" r:id="rId10"/>
    <p:sldId id="285" r:id="rId11"/>
    <p:sldId id="278" r:id="rId12"/>
    <p:sldId id="287" r:id="rId13"/>
    <p:sldId id="288" r:id="rId14"/>
    <p:sldId id="289" r:id="rId15"/>
    <p:sldId id="286" r:id="rId16"/>
    <p:sldId id="291" r:id="rId17"/>
    <p:sldId id="290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851" autoAdjust="0"/>
  </p:normalViewPr>
  <p:slideViewPr>
    <p:cSldViewPr>
      <p:cViewPr varScale="1">
        <p:scale>
          <a:sx n="53" d="100"/>
          <a:sy n="53" d="100"/>
        </p:scale>
        <p:origin x="181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-0.15581397637795283"/>
                  <c:y val="-1.4045640128317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311-4482-A0DB-5C90019E19C2}"/>
                </c:ext>
              </c:extLst>
            </c:dLbl>
            <c:dLbl>
              <c:idx val="1"/>
              <c:layout>
                <c:manualLayout>
                  <c:x val="0.15878313648293982"/>
                  <c:y val="-2.2042140565762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311-4482-A0DB-5C90019E19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4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Лист1!$A$1:$A$2</c:f>
              <c:strCache>
                <c:ptCount val="2"/>
                <c:pt idx="0">
                  <c:v>ЗАТРАТЫ НА ПРИОБРЕТЕНИЕ ИНФОРМАЦИИ И ИНФОРМАЦИОННЫХ ТЕХНОЛОГИЙ (МЛРД.$)</c:v>
                </c:pt>
                <c:pt idx="1">
                  <c:v>ЗАТРАТЫ НА ПРИОБРЕТЕНИЕ ПРОИЗВОДСТВЕННЫХ ТЕХНОЛОГИЙ И ОСНОВНЫХ ФОНДОВ (МЛРД.$)</c:v>
                </c:pt>
              </c:strCache>
            </c:strRef>
          </c:cat>
          <c:val>
            <c:numRef>
              <c:f>Лист1!$B$1:$B$2</c:f>
              <c:numCache>
                <c:formatCode>General</c:formatCode>
                <c:ptCount val="2"/>
                <c:pt idx="0">
                  <c:v>112</c:v>
                </c:pt>
                <c:pt idx="1">
                  <c:v>107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11-4482-A0DB-5C90019E19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10829964278922"/>
          <c:y val="6.716406510387736E-2"/>
          <c:w val="0.35479297027260637"/>
          <c:h val="0.86567186979224531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57150" cap="flat" cmpd="sng" algn="ctr">
      <a:solidFill>
        <a:srgbClr val="002060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368C5-3702-4020-8F9C-A82F0BD7AD55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30C133-208C-4926-AFA4-5ACBFCE6BD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2013.uecs.ru/%D1%81%D1%82%D0%B0%D1%82%D1%8C%D0%B8-%D0%B2%D0%B0%D0%BA/economics/%D0%B8%D0%BD%D1%84%D0%BE%D1%80%D0%BC%D0%B0%D1%86%D0%B8%D1%8F-%D0%B2-%D1%81%D1%82%D1%80%D1%83%D0%BA%D1%82%D1%83%D1%80%D0%B5-%D1%84%D0%B0%D0%BA%D1%82%D0%BE%D1%80%D0%BE%D0%B2-%D0%BF%D1%80%D0%BE%D0%B8%D0%B7%D0%B2%D0%BE%D0%B4%D1%81%D1%82%D0%B2%D0%B0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i="0" u="sng" kern="1200" baseline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51936B-603E-4AD2-BE13-0E160B1A62D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1200" b="0" i="0" u="none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Apple I</a:t>
            </a:r>
            <a:r>
              <a:rPr lang="ru-RU" sz="1200" b="0" i="0" u="none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</a:t>
            </a:r>
            <a:r>
              <a:rPr lang="ru-RU" sz="1200" b="0" i="0" u="non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Apple II</a:t>
            </a:r>
            <a:endParaRPr lang="ru-RU" u="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0C133-208C-4926-AFA4-5ACBFCE6BD2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u="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0C133-208C-4926-AFA4-5ACBFCE6BD2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i="0" u="sng" kern="1200" baseline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51936B-603E-4AD2-BE13-0E160B1A62D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И.В. Ильинский подчеркивает тот факт, что формирование человеческого капитала является результатом инвестиций в человека, и выводит общую формулу человеческого капитала, состоящую из трех компонентов: капитала здоровья, капитала образования и капитала культуры [7]. </a:t>
            </a:r>
          </a:p>
          <a:p>
            <a:r>
              <a:rPr lang="ru-RU" dirty="0"/>
              <a:t>Здоровье при данном подходе рассматривается как определенное психофизиологическое состояние человека, направленное на поддержание его жизнедеятельности. </a:t>
            </a:r>
          </a:p>
          <a:p>
            <a:r>
              <a:rPr lang="ru-RU" dirty="0"/>
              <a:t>Образование предопределяет максимально достижимый каждым индивидом социальный статус и формирует необходимые условия для его карьерного роста. </a:t>
            </a:r>
          </a:p>
          <a:p>
            <a:r>
              <a:rPr lang="ru-RU" dirty="0"/>
              <a:t>Культура способствует созданию стереотипных моделей поведения и ценностей индивида, реализующихся в процессе трудовой деятельности.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0C133-208C-4926-AFA4-5ACBFCE6BD2D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Международное разделение факторов производства (</a:t>
            </a:r>
            <a:r>
              <a:rPr lang="ru-RU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division</a:t>
            </a: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factors</a:t>
            </a: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— сосредоточение отдельных факторов производства в различных странах, являющееся предпосылкой производства ими определенных товаров. </a:t>
            </a:r>
            <a:br>
              <a:rPr lang="ru-RU" dirty="0"/>
            </a:b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Международное разделение труда (</a:t>
            </a:r>
            <a:r>
              <a:rPr lang="ru-RU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division</a:t>
            </a: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labor</a:t>
            </a: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— территориальное разделение труда, предусматривающее устойчивую концентрацию производства определенной продукции в отдельных странах. Оно во многом основано на разделении других факторов производства — обеспеченности стран определенными природными и трудовыми ресурсами, наличии в них запасов капитала и предпринимательского опыта. Например, специализация Китая, Индии и Пакистана в производстве текстильных товаров во многом связана с хорошей обеспеченностью этих стран трудовыми ресурсами с необходимой квалификацией.</a:t>
            </a:r>
            <a:br>
              <a:rPr lang="ru-RU" dirty="0"/>
            </a:b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Международное разделение капитала — разная обеспеченность стран производственными и финансовыми ресурсами, различия в накопленном опыте производства. Франция, например, производит спутники и совместно с другими европейскими странами самолеты, поскольку располагает соответствующими производственным капиталом и финансовыми возможностями, а капитал и исторические традиции Мали обусловливают специализацию этой страны на продукции традиционных промыслов.</a:t>
            </a:r>
            <a:br>
              <a:rPr lang="ru-RU" dirty="0"/>
            </a:b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Международное разделение такого фактора производства, как земля, подразумевает, что страны в различной степени наделены естественными ресурсами, которые им предоставила природа: территорией, водой, лесами, полезными ископаемыми. ЮАР стала крупнейшим производителем бриллиантов во многом благодаря своим алмазным копям, а </a:t>
            </a:r>
            <a:r>
              <a:rPr lang="ru-RU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природно</a:t>
            </a: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климатические условия Вьетнама обусловили его приоритет в производстве риса, запасы урановой руды делают Нигер крупным производителем урана, а запасы природного газа позволяют Катару и Туркменистану специализироваться на их производстве.</a:t>
            </a:r>
            <a:br>
              <a:rPr lang="ru-RU" dirty="0"/>
            </a:b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Международное разделение предпринимательских способностей является результатом различий в уровне экономического развития и в </a:t>
            </a:r>
            <a:r>
              <a:rPr lang="ru-RU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обеслеченности</a:t>
            </a: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другими факторами производства, такими, как квалифицированный труд, опыт предпринимательской деятельности и наличие управленческих кадров.</a:t>
            </a:r>
            <a:br>
              <a:rPr lang="ru-RU" dirty="0"/>
            </a:br>
            <a:br>
              <a:rPr lang="ru-RU" dirty="0"/>
            </a:b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Немалую роль в создании и развитии предпринимательских способностей играет бизнес-образование. Лучшие </a:t>
            </a:r>
            <a:r>
              <a:rPr lang="ru-RU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бизнес-школы</a:t>
            </a: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находятся в США, Франции, Швейцарии и Великобритании.</a:t>
            </a:r>
            <a:br>
              <a:rPr lang="ru-RU" dirty="0"/>
            </a:br>
            <a:br>
              <a:rPr lang="ru-RU" dirty="0"/>
            </a:b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Разделение факторов производства лежит в основе кооперирования между странами.</a:t>
            </a:r>
            <a:br>
              <a:rPr lang="ru-RU" dirty="0"/>
            </a:br>
            <a:br>
              <a:rPr lang="ru-RU" dirty="0"/>
            </a:b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Международная кооперация (</a:t>
            </a:r>
            <a:r>
              <a:rPr lang="ru-RU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International</a:t>
            </a: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cooperation</a:t>
            </a: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— основанный на международном разделений факторов производства устойчивый обмен между странами продуктами, производимыми ими с наибольшей экономической эффективностью.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0C133-208C-4926-AFA4-5ACBFCE6BD2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05D44-AADA-46C8-B4BA-BBA356581326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05D44-AADA-46C8-B4BA-BBA356581326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BFC6A-C962-4557-AE4F-FB2AF264C325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i="0" u="sng" kern="1200" baseline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51936B-603E-4AD2-BE13-0E160B1A62D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i="0" u="sng" kern="1200" baseline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51936B-603E-4AD2-BE13-0E160B1A62D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BFC6A-C962-4557-AE4F-FB2AF264C325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i="0" u="sng" kern="1200" baseline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51936B-603E-4AD2-BE13-0E160B1A62D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i="0" u="sng" kern="1200" baseline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51936B-603E-4AD2-BE13-0E160B1A62D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Первым технологическим достижением, имевшим огромное общественное и культурное значение, стал изобретенный Иоганном </a:t>
            </a:r>
            <a:r>
              <a:rPr lang="ru-RU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Гутенбергом</a:t>
            </a: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печатный станок. Библию </a:t>
            </a:r>
            <a:r>
              <a:rPr lang="ru-RU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Гутенберга</a:t>
            </a: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напечатанную в 1456г., можно считать первым информационным продуктом массового производства.</a:t>
            </a:r>
          </a:p>
          <a:p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Вторым технологическим изобретением, внесшим революционные преобразования в способ обмена информацией, был телефон. Аппарат Александра Белла, запатентованный в 1876 г., служил передатчиком и приемником речи.</a:t>
            </a:r>
          </a:p>
          <a:p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Третью революцию в обмене информацией совершило радио, представившее эффективный и удобный способ связи без проводов. Генрих Герц, Никола Тесла, </a:t>
            </a:r>
            <a:r>
              <a:rPr lang="ru-RU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Гульельмо</a:t>
            </a: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Маркони и Александр Попов - все они, первооткрыватели радио, внесли свой решающий вклад в становление информации как одного из основных экономических ресурсов. А через шесть десятилетий, когда орбитальный спутник заменил дорогостоящий и малонадежный трансатлантический телефонный кабель, спутниковая радиосвязь преобразовала межконтинентальный информационный обмен. Она кардинально расширила понятие коммуникационной сети, телефонной системы и информационного пространства.</a:t>
            </a:r>
          </a:p>
          <a:p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Четвертая информационная революция стала результатом появления персонального компьютера. Если вторая и третья революции охватывали средства  передачи  информации, то создание  персонального   компьютера решительно изменило способ формирования, организации и распространения знания. Благодаря персональному компьютеру человек получил доступ к информационным кладовым человечества и возможность осуществления самого широкого обмена и скоростной обработки информации.</a:t>
            </a:r>
          </a:p>
          <a:p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качестве пятой выступает «сетевая информационная революция» -  появление технических и программных средств, обеспечивающих поддержку больших распределительных компьютерных сетей, объединяющих в себе как крупнейшие центры, так и персональные компьютеры частных пользователей.</a:t>
            </a:r>
          </a:p>
          <a:p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Результатом сетевой информационной революции становиться появление информационно-технологической парадигмы, характерными чертами которой исследователь </a:t>
            </a:r>
            <a:r>
              <a:rPr lang="ru-RU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М.Кастельс</a:t>
            </a:r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считает: «- информация является ее сырьем; - всеохватность эффектов новых технологий; - сетевая логика любой системы или совокупности отношений, использующей эти новые информационные технологии; - гибкость».</a:t>
            </a:r>
            <a:r>
              <a:rPr lang="ru-RU" sz="1200" b="0" i="0" u="none" strike="noStrike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[1]</a:t>
            </a:r>
            <a:endParaRPr lang="ru-RU" sz="12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Таким образом революционные преобразования в способе обмена, обработки, хранения и передачи информации привели к тому, что сегодня информация — важнейший экономический ресурс.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0C133-208C-4926-AFA4-5ACBFCE6BD2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30C133-208C-4926-AFA4-5ACBFCE6BD2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79119-2F3E-4D66-AAEE-43E3986163DF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33D7A-05F9-419B-9828-54278623DD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79119-2F3E-4D66-AAEE-43E3986163DF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33D7A-05F9-419B-9828-54278623DD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79119-2F3E-4D66-AAEE-43E3986163DF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33D7A-05F9-419B-9828-54278623DD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79119-2F3E-4D66-AAEE-43E3986163DF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33D7A-05F9-419B-9828-54278623DD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79119-2F3E-4D66-AAEE-43E3986163DF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33D7A-05F9-419B-9828-54278623DD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79119-2F3E-4D66-AAEE-43E3986163DF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33D7A-05F9-419B-9828-54278623DD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79119-2F3E-4D66-AAEE-43E3986163DF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33D7A-05F9-419B-9828-54278623DD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79119-2F3E-4D66-AAEE-43E3986163DF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33D7A-05F9-419B-9828-54278623DD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79119-2F3E-4D66-AAEE-43E3986163DF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33D7A-05F9-419B-9828-54278623DD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79119-2F3E-4D66-AAEE-43E3986163DF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33D7A-05F9-419B-9828-54278623DD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79119-2F3E-4D66-AAEE-43E3986163DF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33D7A-05F9-419B-9828-54278623DD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79119-2F3E-4D66-AAEE-43E3986163DF}" type="datetimeFigureOut">
              <a:rPr lang="ru-RU" smtClean="0"/>
              <a:pPr/>
              <a:t>28.02.2022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33D7A-05F9-419B-9828-54278623DD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hyperlink" Target="http://www.ege.edu.ru/" TargetMode="External"/><Relationship Id="rId7" Type="http://schemas.openxmlformats.org/officeDocument/2006/relationships/hyperlink" Target="http://be.economicus.ru/index.php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nterneturok.ru/ru/school/obshestvoznanie/11-klass/bchelovek-i-ekonomikab/faktory-i-formy-proizvodstva?seconds=0&amp;chapter_id=350" TargetMode="External"/><Relationship Id="rId5" Type="http://schemas.openxmlformats.org/officeDocument/2006/relationships/hyperlink" Target="http://stupinaoa.narod.ru/index/0-20" TargetMode="External"/><Relationship Id="rId4" Type="http://schemas.openxmlformats.org/officeDocument/2006/relationships/hyperlink" Target="http://soc.reshuege.ru/" TargetMode="External"/><Relationship Id="rId9" Type="http://schemas.openxmlformats.org/officeDocument/2006/relationships/hyperlink" Target="http://ru.wikipedia.org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368152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 ПРОИЗВОДСТВА </a:t>
            </a:r>
            <a:br>
              <a:rPr lang="ru-RU" sz="4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ФАКТОРНЫЕ ДОХОДЫ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51520" y="1916832"/>
            <a:ext cx="31683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latin typeface="Calibri" pitchFamily="34" charset="0"/>
              </a:rPr>
              <a:t>Обществознание 11 класс </a:t>
            </a:r>
            <a:br>
              <a:rPr lang="ru-RU" sz="1600" b="1" dirty="0">
                <a:latin typeface="Calibri" pitchFamily="34" charset="0"/>
              </a:rPr>
            </a:br>
            <a:r>
              <a:rPr lang="ru-RU" sz="1600" b="1" dirty="0">
                <a:latin typeface="Calibri" pitchFamily="34" charset="0"/>
              </a:rPr>
              <a:t>Базовый уровень</a:t>
            </a:r>
            <a:endParaRPr lang="ru-RU" sz="2800" dirty="0"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3140968"/>
            <a:ext cx="34563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Calibri" pitchFamily="34" charset="0"/>
                <a:cs typeface="Calibri" pitchFamily="34" charset="0"/>
              </a:rPr>
              <a:t>Кодификатор по обществознанию</a:t>
            </a:r>
          </a:p>
          <a:p>
            <a:r>
              <a:rPr lang="ru-RU" sz="1600" b="1" dirty="0">
                <a:latin typeface="Calibri" pitchFamily="34" charset="0"/>
                <a:cs typeface="Calibri" pitchFamily="34" charset="0"/>
              </a:rPr>
              <a:t>Глава 2. Экономика. Тема 2.2</a:t>
            </a:r>
            <a:endParaRPr lang="ru-RU" sz="1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Picture 2" descr="дохо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447002"/>
            <a:ext cx="5313814" cy="30997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Выноска-облако 10"/>
          <p:cNvSpPr/>
          <p:nvPr/>
        </p:nvSpPr>
        <p:spPr>
          <a:xfrm>
            <a:off x="3779912" y="1916832"/>
            <a:ext cx="1728192" cy="1512168"/>
          </a:xfrm>
          <a:prstGeom prst="cloudCallout">
            <a:avLst>
              <a:gd name="adj1" fmla="val -24140"/>
              <a:gd name="adj2" fmla="val 71594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ПРОЦЕНТ</a:t>
            </a:r>
          </a:p>
        </p:txBody>
      </p:sp>
      <p:sp>
        <p:nvSpPr>
          <p:cNvPr id="12" name="Выноска-облако 11"/>
          <p:cNvSpPr/>
          <p:nvPr/>
        </p:nvSpPr>
        <p:spPr>
          <a:xfrm>
            <a:off x="5004048" y="3140968"/>
            <a:ext cx="1296144" cy="1224136"/>
          </a:xfrm>
          <a:prstGeom prst="cloudCallout">
            <a:avLst>
              <a:gd name="adj1" fmla="val -24140"/>
              <a:gd name="adj2" fmla="val 71594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РЕНТА</a:t>
            </a:r>
          </a:p>
        </p:txBody>
      </p:sp>
      <p:sp>
        <p:nvSpPr>
          <p:cNvPr id="13" name="Выноска-облако 12"/>
          <p:cNvSpPr/>
          <p:nvPr/>
        </p:nvSpPr>
        <p:spPr>
          <a:xfrm>
            <a:off x="6228184" y="1628800"/>
            <a:ext cx="1584176" cy="1512168"/>
          </a:xfrm>
          <a:prstGeom prst="cloudCallout">
            <a:avLst>
              <a:gd name="adj1" fmla="val -24140"/>
              <a:gd name="adj2" fmla="val 71594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ЗАРА-БОТНАЯ ПЛАТА</a:t>
            </a:r>
          </a:p>
        </p:txBody>
      </p:sp>
      <p:sp>
        <p:nvSpPr>
          <p:cNvPr id="14" name="Выноска-облако 13"/>
          <p:cNvSpPr/>
          <p:nvPr/>
        </p:nvSpPr>
        <p:spPr>
          <a:xfrm>
            <a:off x="7668344" y="2492896"/>
            <a:ext cx="1260648" cy="1368152"/>
          </a:xfrm>
          <a:prstGeom prst="cloudCallout">
            <a:avLst>
              <a:gd name="adj1" fmla="val -24140"/>
              <a:gd name="adj2" fmla="val 71594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ПРИ-БЫЛЬ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50" y="1340768"/>
          <a:ext cx="8678739" cy="53285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79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3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0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62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62393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ФАКТОРЫ </a:t>
                      </a:r>
                    </a:p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ПРОИЗВОДСТВА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СУЩНОСТЬ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(ОПРЕДЕЛЕНИЕ, 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ПРИМЕРЫ)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ФАКТОРНЫЙ ДОХОД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ЧЕМ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 ОГРАНИЧИВАЮТСЯ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6199"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5738" indent="-185738">
                        <a:spcAft>
                          <a:spcPts val="600"/>
                        </a:spcAft>
                        <a:buFont typeface="Wingdings" pitchFamily="2" charset="2"/>
                        <a:buChar char="§"/>
                      </a:pPr>
                      <a:endParaRPr lang="ru-RU" b="1" dirty="0"/>
                    </a:p>
                    <a:p>
                      <a:pPr marL="185738" indent="-185738">
                        <a:spcAft>
                          <a:spcPts val="600"/>
                        </a:spcAft>
                        <a:buFont typeface="Wingdings" pitchFamily="2" charset="2"/>
                        <a:buChar char="§"/>
                      </a:pPr>
                      <a:endParaRPr lang="ru-RU" b="1" dirty="0"/>
                    </a:p>
                    <a:p>
                      <a:pPr marL="185738" indent="-185738">
                        <a:spcAft>
                          <a:spcPts val="600"/>
                        </a:spcAft>
                        <a:buFont typeface="Wingdings" pitchFamily="2" charset="2"/>
                        <a:buChar char="§"/>
                      </a:pPr>
                      <a:endParaRPr lang="ru-RU" b="1" dirty="0"/>
                    </a:p>
                    <a:p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8640"/>
            <a:ext cx="1008112" cy="10081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763688" y="260648"/>
            <a:ext cx="684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ЗАПОЛНИТЕ ТАБЛИЦУ </a:t>
            </a:r>
          </a:p>
          <a:p>
            <a:pPr algn="ctr"/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«ФАКТОРЫ ПРОИЗВОДСТВА»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2564904"/>
            <a:ext cx="1169551" cy="38884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3200" b="1" dirty="0"/>
              <a:t>ПРЕДПРИНИМАТЕЛЬ-СКИЕ СПОСОБНОСТИ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23728" y="2492896"/>
            <a:ext cx="29523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СПОСОБНОСТЬ НАИБОЛЕЕ ЭФФЕКТИВНО ИСПОЛЬЗОВАТЬ ВСЕ ОСТАЛЬНЫЕ ФАКТОРЫ ПРОИЗВОДСТВА </a:t>
            </a:r>
          </a:p>
          <a:p>
            <a:pPr algn="ctr"/>
            <a:r>
              <a:rPr lang="ru-RU" b="1" dirty="0"/>
              <a:t>(ЗЕМЛЮ, ТРУД, КАПИТАЛ, ИНФОРМАЦИЮ)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23728" y="4653136"/>
            <a:ext cx="30243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(ПРЕДПРИНИМАТЕЛЬ – ЧЕЛОВЕК,  СПОСОБНЫЙ ПРАВИЛЬНО ОЦЕНИТЬ СПРОС, ОРГАНИЗОВАТЬ ПРОИЗВОДСТВО И ПРИНЯТЬ НА СЕБЯ РИСК ПОТЕРИ КАПИТАЛА)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64088" y="2852936"/>
            <a:ext cx="1046440" cy="352839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2800" b="1" dirty="0"/>
              <a:t>ПРИБЫЛЬ </a:t>
            </a:r>
          </a:p>
          <a:p>
            <a:pPr algn="ctr"/>
            <a:r>
              <a:rPr lang="ru-RU" sz="2800" b="1" dirty="0"/>
              <a:t>(</a:t>
            </a:r>
            <a:r>
              <a:rPr lang="en-US" sz="2800" b="1" dirty="0"/>
              <a:t>profit)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588224" y="2780928"/>
            <a:ext cx="2376264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5738" indent="-185738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dirty="0"/>
              <a:t>НЕ ВСЕ ЛЮДИ ОБЛАДАЮТ ПРЕДПРИНИМА-ТЕЛЬСКИМИ СПОСОБНОСТЯМИ;</a:t>
            </a:r>
          </a:p>
          <a:p>
            <a:pPr marL="185738" indent="-185738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dirty="0"/>
              <a:t>ПРИ ЦЕНТРАЛИЗО-ВАННОЙ ЭКОНОМИКЕ ЗАПРЕЩЕНА ПРЕДПРИНИМА-ТЕЛЬСКАЯ ДЕЯТЕЛЬНОСТЬ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8496944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ИНФОРМАЦИЯ – НОВЫЙ ФАКТОР ПРОИЗВОДСТВА </a:t>
            </a:r>
          </a:p>
          <a:p>
            <a:pPr algn="ctr">
              <a:spcBef>
                <a:spcPts val="600"/>
              </a:spcBef>
            </a:pPr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СОВРЕМЕННОЙ ЭКОНОМИКЕ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6093296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ПЯТЬ ИНФОРМАЦИОННЫХ РЕВОЛЮЦИЙ</a:t>
            </a:r>
          </a:p>
        </p:txBody>
      </p:sp>
      <p:pic>
        <p:nvPicPr>
          <p:cNvPr id="27651" name="Picture 3" descr="http://www.what-this.ru/assets/images/otkritiya/pechatnii-stano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484784"/>
            <a:ext cx="5255146" cy="4406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51520" y="1628800"/>
            <a:ext cx="4608512" cy="1152128"/>
          </a:xfrm>
          <a:prstGeom prst="roundRect">
            <a:avLst/>
          </a:prstGeom>
          <a:solidFill>
            <a:srgbClr val="002060"/>
          </a:solidFill>
          <a:ln w="381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1456 ГОД – НАЧАЛО КНИГОПЕЧАТАНИЯ </a:t>
            </a:r>
          </a:p>
          <a:p>
            <a:pPr algn="ctr"/>
            <a:r>
              <a:rPr lang="ru-RU" b="1" dirty="0"/>
              <a:t>В ЕВРОПЕ (ИОГАНН ГУТЕНБЕРГ</a:t>
            </a:r>
            <a:r>
              <a:rPr lang="ru-RU" dirty="0"/>
              <a:t>)</a:t>
            </a:r>
          </a:p>
        </p:txBody>
      </p:sp>
      <p:pic>
        <p:nvPicPr>
          <p:cNvPr id="27655" name="Picture 7" descr="http://mirnovogo.ru/wp-content/uploads/2013/05/telefon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1340768"/>
            <a:ext cx="6912768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251520" y="1628800"/>
            <a:ext cx="4608512" cy="1152128"/>
          </a:xfrm>
          <a:prstGeom prst="roundRect">
            <a:avLst/>
          </a:prstGeom>
          <a:solidFill>
            <a:srgbClr val="002060"/>
          </a:solidFill>
          <a:ln w="381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1876 ГОД – ИЗОБРЕТЕНИЕ ТЕЛЕФОНА </a:t>
            </a:r>
          </a:p>
          <a:p>
            <a:pPr algn="ctr"/>
            <a:r>
              <a:rPr lang="ru-RU" b="1" dirty="0"/>
              <a:t>(АЛЕКСАНДР БЕЛЛ</a:t>
            </a:r>
            <a:r>
              <a:rPr lang="ru-RU" dirty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inno-terra.ru/sites/default/files/%20%D1%80%D0%B0%D0%B4%D0%B8%D0%B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340768"/>
            <a:ext cx="5843580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23528" y="188640"/>
            <a:ext cx="8496944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ИНФОРМАЦИЯ – НОВЫЙ ФАКТОР ПРОИЗВОДСТВА </a:t>
            </a:r>
          </a:p>
          <a:p>
            <a:pPr algn="ctr">
              <a:spcBef>
                <a:spcPts val="600"/>
              </a:spcBef>
            </a:pPr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СОВРЕМЕННОЙ ЭКОНОМИКЕ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6093296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ПЯТЬ ИНФОРМАЦИОННЫХ РЕВОЛЮЦИЙ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1520" y="1484784"/>
            <a:ext cx="4608512" cy="1440160"/>
          </a:xfrm>
          <a:prstGeom prst="roundRect">
            <a:avLst/>
          </a:prstGeom>
          <a:solidFill>
            <a:srgbClr val="002060"/>
          </a:solidFill>
          <a:ln w="381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1895-1897 ГОД – ИЗОБРЕТЕНИЕ РАДИО </a:t>
            </a:r>
          </a:p>
          <a:p>
            <a:pPr algn="ctr"/>
            <a:r>
              <a:rPr lang="ru-RU" b="1" dirty="0"/>
              <a:t>(ГЕНРИХ ГЕРЦ, НИКОЛА ТЕСЛА, ГУЛЬЕЛЬМО МАРКОНИ, </a:t>
            </a:r>
          </a:p>
          <a:p>
            <a:pPr algn="ctr"/>
            <a:r>
              <a:rPr lang="ru-RU" b="1" dirty="0"/>
              <a:t>АЛЕКСАНДР ПОПОВ</a:t>
            </a:r>
            <a:r>
              <a:rPr lang="ru-RU" dirty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upload.wikimedia.org/wikipedia/commons/thumb/7/70/Apple-II.jpg/800px-Apple-I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3528392" cy="4705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23528" y="188640"/>
            <a:ext cx="8496944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ИНФОРМАЦИЯ – НОВЫЙ ФАКТОР ПРОИЗВОДСТВА </a:t>
            </a:r>
          </a:p>
          <a:p>
            <a:pPr algn="ctr">
              <a:spcBef>
                <a:spcPts val="600"/>
              </a:spcBef>
            </a:pPr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СОВРЕМЕННОЙ ЭКОНОМИКЕ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6093296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ПЯТЬ ИНФОРМАЦИОННЫХ РЕВОЛЮЦИЙ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55976" y="1340768"/>
            <a:ext cx="4392488" cy="1224136"/>
          </a:xfrm>
          <a:prstGeom prst="roundRect">
            <a:avLst/>
          </a:prstGeom>
          <a:solidFill>
            <a:srgbClr val="002060"/>
          </a:solidFill>
          <a:ln w="381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2-Я ПОЛОВИНА ХХ ВЕКА – </a:t>
            </a:r>
          </a:p>
          <a:p>
            <a:pPr algn="ctr"/>
            <a:r>
              <a:rPr lang="ru-RU" b="1" dirty="0"/>
              <a:t>ИЗОБРЕТЕНИЕ ПЕРСОНАЛЬНОГО КОМПЬЮТЕРА</a:t>
            </a:r>
            <a:endParaRPr lang="ru-RU" dirty="0"/>
          </a:p>
        </p:txBody>
      </p:sp>
      <p:pic>
        <p:nvPicPr>
          <p:cNvPr id="46084" name="Picture 4" descr="https://upload.wikimedia.org/wikipedia/commons/2/27/Apple_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780928"/>
            <a:ext cx="4373514" cy="3272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915816" y="5517232"/>
            <a:ext cx="917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Apple II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812360" y="5517232"/>
            <a:ext cx="856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Apple I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 descr="http://www.volgau.com/computer-history/images/%D0%A1%D0%B5%D1%82%D0%B5%D0%B2%D1%8B%D0%B5%20%D0%B8%D0%BD%D1%84%D0%BE%D1%80%D0%BC%D0%B0%D1%86%D0%B8%D0%BE%D0%BD%D0%BD%D1%8B%D0%B5%20%D1%82%D0%B5%D1%85%D0%BD%D0%BE%D0%BB%D0%BE%D0%B3%D0%B8%D0%B8/%D0%A1%D0%B5%D1%82%D0%B5%D0%B2%D1%8B%D0%B5%20%D0%B8%D0%BD%D1%84%D0%BE%D1%80%D0%BC%D0%B0%D1%86%D0%B8%D0%BE%D0%BD%D0%BD%D1%8B%D0%B5%20%D1%82%D0%B5%D1%85%D0%BD%D0%BE%D0%BB%D0%BE%D0%B3%D0%B8%D0%B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84784"/>
            <a:ext cx="5439614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23528" y="188640"/>
            <a:ext cx="8496944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ИНФОРМАЦИЯ – НОВЫЙ ФАКТОР ПРОИЗВОДСТВА </a:t>
            </a:r>
          </a:p>
          <a:p>
            <a:pPr algn="ctr">
              <a:spcBef>
                <a:spcPts val="600"/>
              </a:spcBef>
            </a:pPr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СОВРЕМЕННОЙ ЭКОНОМИКЕ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6093296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ПЯТЬ ИНФОРМАЦИОННЫХ РЕВОЛЮЦИЙ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4048" y="1340768"/>
            <a:ext cx="3744416" cy="1224136"/>
          </a:xfrm>
          <a:prstGeom prst="roundRect">
            <a:avLst/>
          </a:prstGeom>
          <a:solidFill>
            <a:srgbClr val="002060"/>
          </a:solidFill>
          <a:ln w="381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2-Я ПОЛОВИНА ХХ ВЕКА – </a:t>
            </a:r>
          </a:p>
          <a:p>
            <a:pPr algn="ctr"/>
            <a:r>
              <a:rPr lang="ru-RU" b="1" dirty="0"/>
              <a:t>«СЕТЕВАЯ  ИНФОРМАЦИОННАЯ РЕВОЛЮЦИЯ»</a:t>
            </a:r>
            <a:endParaRPr lang="ru-RU" dirty="0"/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395536" y="1268760"/>
          <a:ext cx="8496944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611560" y="1412776"/>
            <a:ext cx="2448272" cy="648072"/>
          </a:xfrm>
          <a:prstGeom prst="roundRect">
            <a:avLst/>
          </a:prstGeom>
          <a:solidFill>
            <a:srgbClr val="002060"/>
          </a:solidFill>
          <a:ln w="381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США. 1991 год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7584" y="5633864"/>
            <a:ext cx="7704856" cy="1035496"/>
          </a:xfrm>
          <a:prstGeom prst="roundRect">
            <a:avLst/>
          </a:prstGeom>
          <a:solidFill>
            <a:srgbClr val="002060"/>
          </a:solidFill>
          <a:ln w="381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ИНФОРМАЦИОННЫЕ ИЗДЕРЖКИ В НАСТОЯЩЕЕ ВРЕМЯ СТАНОВЯТСЯ ОСНОВНЫМИ В ЧИСТО КОЛИЧЕСТВЕННОМ АСПЕКТЕ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Graphic spid="13" grpId="0">
        <p:bldAsOne/>
      </p:bldGraphic>
      <p:bldP spid="14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50" y="1340768"/>
          <a:ext cx="8678739" cy="5400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79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3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0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62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76749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ФАКТОРЫ </a:t>
                      </a:r>
                    </a:p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ПРОИЗВОДСТВА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СУЩНОСТЬ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(ОПРЕДЕЛЕНИЕ, 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ПРИМЕРЫ)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ФАКТОРНЫЙ ДОХОД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ЧЕМ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 ОГРАНИЧИВАЮТСЯ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3851"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5738" indent="-185738">
                        <a:spcAft>
                          <a:spcPts val="600"/>
                        </a:spcAft>
                        <a:buFont typeface="Wingdings" pitchFamily="2" charset="2"/>
                        <a:buChar char="§"/>
                      </a:pPr>
                      <a:endParaRPr lang="ru-RU" b="1" dirty="0"/>
                    </a:p>
                    <a:p>
                      <a:pPr marL="185738" indent="-185738">
                        <a:spcAft>
                          <a:spcPts val="600"/>
                        </a:spcAft>
                        <a:buFont typeface="Wingdings" pitchFamily="2" charset="2"/>
                        <a:buChar char="§"/>
                      </a:pPr>
                      <a:endParaRPr lang="ru-RU" b="1" dirty="0"/>
                    </a:p>
                    <a:p>
                      <a:pPr marL="185738" indent="-185738">
                        <a:spcAft>
                          <a:spcPts val="600"/>
                        </a:spcAft>
                        <a:buFont typeface="Wingdings" pitchFamily="2" charset="2"/>
                        <a:buChar char="§"/>
                      </a:pPr>
                      <a:endParaRPr lang="ru-RU" b="1" dirty="0"/>
                    </a:p>
                    <a:p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8640"/>
            <a:ext cx="1008112" cy="10081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763688" y="260648"/>
            <a:ext cx="684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ЗАПОЛНИТЕ ТАБЛИЦУ </a:t>
            </a:r>
          </a:p>
          <a:p>
            <a:pPr algn="ctr"/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«ФАКТОРЫ ПРОИЗВОДСТВА»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5576" y="2564904"/>
            <a:ext cx="677108" cy="38884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3200" b="1" dirty="0"/>
              <a:t>ИНФОРМАЦИЯ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23728" y="2420888"/>
            <a:ext cx="295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ВСЕ ЗНАНИЯ И СВЕДЕНИЯ. НЕОБХОДИМЫЕ ДЛЯ КВАЛИФИЦИРОВАННОЙ ЭКОНОМИЧЕСКОЙ ДЕЯТЕЛЬНОСТИ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23728" y="3861048"/>
            <a:ext cx="30243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(ПРЕДПРИНИМАТЕЛЬ ДОЛЖЕН ОБЛАДАТЬ ИНФОРМАЦИЕЙ </a:t>
            </a:r>
          </a:p>
          <a:p>
            <a:pPr algn="ctr"/>
            <a:r>
              <a:rPr lang="ru-RU" b="1" dirty="0"/>
              <a:t>О КОНКУРЕНТНЫХ ПРЕИМУЩЕСТВАХ ПРОИЗВОДИМЫХ </a:t>
            </a:r>
          </a:p>
          <a:p>
            <a:pPr algn="ctr"/>
            <a:r>
              <a:rPr lang="ru-RU" b="1" dirty="0"/>
              <a:t>ТОВАРОВ И УСЛУГ,</a:t>
            </a:r>
          </a:p>
          <a:p>
            <a:pPr algn="ctr"/>
            <a:r>
              <a:rPr lang="ru-RU" b="1" dirty="0"/>
              <a:t>РЫНКАХ СБЫТА,  </a:t>
            </a:r>
          </a:p>
          <a:p>
            <a:pPr algn="ctr"/>
            <a:r>
              <a:rPr lang="ru-RU" b="1" dirty="0"/>
              <a:t>МАРКЕТИНГОВЫХ ХОДАХ КОНКУРЕНТОВ И Т.П)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64088" y="2852936"/>
            <a:ext cx="1046440" cy="352839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2800" b="1" dirty="0"/>
              <a:t>ПРИБЫЛЬ </a:t>
            </a:r>
          </a:p>
          <a:p>
            <a:pPr algn="ctr"/>
            <a:r>
              <a:rPr lang="ru-RU" sz="2800" b="1" dirty="0"/>
              <a:t>(</a:t>
            </a:r>
            <a:r>
              <a:rPr lang="en-US" sz="2800" b="1" dirty="0"/>
              <a:t>profit)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588224" y="2780928"/>
            <a:ext cx="2376264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5738" indent="-185738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dirty="0"/>
              <a:t>УРОВЕНЬ РАЗВИТИЯ НАУКИ;</a:t>
            </a:r>
          </a:p>
          <a:p>
            <a:pPr marL="185738" indent="-185738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dirty="0"/>
              <a:t>РАЗВИТИЕ ОБЩЕСТВЕННОГО СОЗНАНИЯ;</a:t>
            </a:r>
          </a:p>
          <a:p>
            <a:pPr marL="185738" indent="-185738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dirty="0"/>
              <a:t>ПРАВОВЫЕ МЕХАНИЗМЫ ОХРАНЫ ИНТЕЛЛЕКТУАЛЬ-НОЙ СОБСТВЕННОСТИ       И ДР.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1880" y="1772816"/>
            <a:ext cx="5472608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buFont typeface="Wingdings" pitchFamily="2" charset="2"/>
              <a:buChar char="§"/>
            </a:pPr>
            <a:r>
              <a:rPr lang="ru-RU" sz="1900" b="1" dirty="0"/>
              <a:t>В постиндустриальном обществе человеческий капитал становится важнейшим фактором экономического роста. </a:t>
            </a:r>
          </a:p>
          <a:p>
            <a:pPr marL="363538" indent="-363538">
              <a:buFont typeface="Wingdings" pitchFamily="2" charset="2"/>
              <a:buChar char="§"/>
            </a:pPr>
            <a:r>
              <a:rPr lang="ru-RU" sz="1900" b="1" dirty="0"/>
              <a:t>По некоторым оценкам, в развитых странах повышение продолжительности образования на один год ведет к увеличению валового внутреннего продукта (ВВП) на 5-15%.</a:t>
            </a:r>
          </a:p>
        </p:txBody>
      </p:sp>
      <p:pic>
        <p:nvPicPr>
          <p:cNvPr id="50180" name="Picture 4" descr="http://www.training-partner.ru/wp-content/uploads/2012/02/%D0%A7%D0%B5%D0%BB%D0%BE%D0%B2%D0%B5%D1%87%D0%B5%D1%81%D0%BA%D0%B8%D0%B9-%D0%BA%D0%B0%D0%BF%D0%B8%D1%82%D0%B0%D0%B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7" y="260648"/>
            <a:ext cx="3107859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563888" y="260648"/>
            <a:ext cx="5400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ГЛАВЕНСТВУЮЩАЯ РОЛЬ ЧЕЛОВЕЧЕСКОГО ФАКТОРА </a:t>
            </a:r>
          </a:p>
          <a:p>
            <a:pPr algn="ctr"/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СОВРЕМЕННОЙ ЭКОНОМИКЕ</a:t>
            </a:r>
            <a:endParaRPr lang="ru-RU" sz="28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4653136"/>
            <a:ext cx="468052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b="1" dirty="0"/>
              <a:t>Особенности человеческого капитала - это капитал, стимулирующий новый объем инвестиций в свое развитие:</a:t>
            </a:r>
          </a:p>
          <a:p>
            <a:pPr marL="363538" indent="-363538">
              <a:buFont typeface="Wingdings" pitchFamily="2" charset="2"/>
              <a:buChar char="§"/>
            </a:pPr>
            <a:r>
              <a:rPr lang="ru-RU" sz="2000" b="1" dirty="0"/>
              <a:t>капитал здоровья;</a:t>
            </a:r>
          </a:p>
          <a:p>
            <a:pPr marL="363538" indent="-363538">
              <a:buFont typeface="Wingdings" pitchFamily="2" charset="2"/>
              <a:buChar char="§"/>
            </a:pPr>
            <a:r>
              <a:rPr lang="ru-RU" sz="2000" b="1" dirty="0"/>
              <a:t>капитал образования;</a:t>
            </a:r>
          </a:p>
          <a:p>
            <a:pPr marL="363538" indent="-363538">
              <a:buFont typeface="Wingdings" pitchFamily="2" charset="2"/>
              <a:buChar char="§"/>
            </a:pPr>
            <a:r>
              <a:rPr lang="ru-RU" sz="2000" b="1" dirty="0"/>
              <a:t>капитал культуры.</a:t>
            </a:r>
            <a:endParaRPr lang="ru-RU" dirty="0"/>
          </a:p>
        </p:txBody>
      </p:sp>
      <p:pic>
        <p:nvPicPr>
          <p:cNvPr id="10242" name="Picture 2" descr="http://www.e-prof.ru/upload/medialibrary/12d/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0223" y="3933057"/>
            <a:ext cx="4593777" cy="292494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932040" y="6165304"/>
            <a:ext cx="1823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</a:rPr>
              <a:t>human resources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9" name="Пятно 1 8"/>
          <p:cNvSpPr/>
          <p:nvPr/>
        </p:nvSpPr>
        <p:spPr>
          <a:xfrm>
            <a:off x="3347864" y="2492896"/>
            <a:ext cx="5796136" cy="4365104"/>
          </a:xfrm>
          <a:prstGeom prst="irregularSeal1">
            <a:avLst/>
          </a:prstGeom>
          <a:solidFill>
            <a:srgbClr val="800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ru-RU" b="1" dirty="0"/>
              <a:t> СОВРЕМЕННУЮ ЭКОНОМИКУ В РАЗВИТЫХ СТРАНАХ СЛЕДУЕТ ИМЕНОВАТЬ ЭКОНОМИКОЙ ЭФФЕКТИВНОГО ЧЕЛОВЕЧЕСКОГО КАПИТАЛА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 РАЗДЕЛЕНИЕ ФАКТОРОВ ПРОИЗВОДСТВА (</a:t>
            </a:r>
            <a:r>
              <a:rPr lang="ru-RU" sz="20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international</a:t>
            </a: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division</a:t>
            </a: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factors</a:t>
            </a: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-</a:t>
            </a:r>
            <a:r>
              <a:rPr lang="ru-RU" sz="2000" b="1" dirty="0"/>
              <a:t> сосредоточение отдельных факторов производства в различных странах, являющееся предпосылкой производства ими определенных товаров.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50" y="1916831"/>
          <a:ext cx="8606730" cy="47525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19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4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67261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ФАКТОРЫ </a:t>
                      </a:r>
                    </a:p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ПРОИЗВОДСТВА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ПРИМЕРЫ МЕЖДУНАРОДНОГО РАЗДЕЛЕНИЯ 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ФАКТОРОВ ПРОИЗВОДСТВА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7054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7054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7054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7054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7054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2483768" y="3068960"/>
            <a:ext cx="6192688" cy="2160240"/>
          </a:xfrm>
          <a:prstGeom prst="roundRect">
            <a:avLst/>
          </a:prstGeom>
          <a:solidFill>
            <a:srgbClr val="002060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55713" algn="ctr">
              <a:spcBef>
                <a:spcPts val="300"/>
              </a:spcBef>
            </a:pPr>
            <a:r>
              <a:rPr lang="ru-RU" sz="2400" b="1" dirty="0"/>
              <a:t>Для заполнения таблицы </a:t>
            </a:r>
          </a:p>
          <a:p>
            <a:pPr marL="1255713" algn="ctr">
              <a:spcBef>
                <a:spcPts val="300"/>
              </a:spcBef>
            </a:pPr>
            <a:r>
              <a:rPr lang="ru-RU" sz="2400" b="1" dirty="0"/>
              <a:t>привлеките знания </a:t>
            </a:r>
          </a:p>
          <a:p>
            <a:pPr marL="1255713" algn="ctr">
              <a:spcBef>
                <a:spcPts val="300"/>
              </a:spcBef>
            </a:pPr>
            <a:r>
              <a:rPr lang="ru-RU" sz="2400" b="1" dirty="0"/>
              <a:t>из курса </a:t>
            </a:r>
          </a:p>
          <a:p>
            <a:pPr marL="1255713" algn="ctr">
              <a:spcBef>
                <a:spcPts val="300"/>
              </a:spcBef>
            </a:pPr>
            <a:r>
              <a:rPr lang="ru-RU" sz="2400" b="1" dirty="0"/>
              <a:t>экономической географии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 flipV="1">
            <a:off x="7092280" y="2636912"/>
            <a:ext cx="432048" cy="576064"/>
          </a:xfrm>
          <a:prstGeom prst="straightConnector1">
            <a:avLst/>
          </a:prstGeom>
          <a:ln w="889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573016"/>
            <a:ext cx="1008112" cy="10081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/>
          </p:cNvSpPr>
          <p:nvPr/>
        </p:nvSpPr>
        <p:spPr>
          <a:xfrm>
            <a:off x="251520" y="188640"/>
            <a:ext cx="3744416" cy="576064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ПОВТОРИМ: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0624" y="116196"/>
            <a:ext cx="4583864" cy="6553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221088"/>
            <a:ext cx="3792715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3240360" cy="850106"/>
          </a:xfrm>
        </p:spPr>
        <p:txBody>
          <a:bodyPr/>
          <a:lstStyle/>
          <a:p>
            <a:pPr algn="l"/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ЦИТАТНИК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1052736"/>
            <a:ext cx="5328592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Труд есть отец богатства, а земля – его мать.</a:t>
            </a:r>
          </a:p>
          <a:p>
            <a:pPr algn="r">
              <a:spcBef>
                <a:spcPts val="600"/>
              </a:spcBef>
            </a:pPr>
            <a:r>
              <a:rPr lang="ru-RU" dirty="0"/>
              <a:t>Уильям </a:t>
            </a:r>
            <a:r>
              <a:rPr lang="ru-RU" dirty="0" err="1"/>
              <a:t>Петти</a:t>
            </a:r>
            <a:r>
              <a:rPr lang="ru-RU" dirty="0"/>
              <a:t> (1623—1687) </a:t>
            </a:r>
          </a:p>
          <a:p>
            <a:pPr algn="r"/>
            <a:r>
              <a:rPr lang="ru-RU" dirty="0"/>
              <a:t>— английский статистик и экономист, один из основоположников классической политической экономии в Англии.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2780928"/>
            <a:ext cx="864096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Не имеет смысла нанимать толковых людей, а затем указывать, что им делать. Мы нанимаем толковых людей, чтобы они говорили, что делать нам.</a:t>
            </a:r>
          </a:p>
          <a:p>
            <a:pPr algn="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Стив Джобс (1955 -2011) — американский предприниматель, пионер эры IT-технологий,  один из основателей корпорации 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Apple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4221088"/>
            <a:ext cx="8568952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i="1" dirty="0">
                <a:solidFill>
                  <a:srgbClr val="800000"/>
                </a:solidFill>
              </a:rPr>
              <a:t>Быть информированным означает иметь много денег.</a:t>
            </a:r>
          </a:p>
          <a:p>
            <a:pPr algn="r"/>
            <a:r>
              <a:rPr lang="ru-RU" dirty="0">
                <a:solidFill>
                  <a:srgbClr val="800000"/>
                </a:solidFill>
              </a:rPr>
              <a:t>Жак </a:t>
            </a:r>
            <a:r>
              <a:rPr lang="ru-RU" dirty="0" err="1">
                <a:solidFill>
                  <a:srgbClr val="800000"/>
                </a:solidFill>
              </a:rPr>
              <a:t>Аттали</a:t>
            </a:r>
            <a:r>
              <a:rPr lang="ru-RU" dirty="0">
                <a:solidFill>
                  <a:srgbClr val="800000"/>
                </a:solidFill>
              </a:rPr>
              <a:t> (р. 01.11.1943) -  французский экономист, в 1991-1993 гг. был первым руководителем Европейского Банка Реконструкции и Развития.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5373216"/>
            <a:ext cx="856895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Одно время решающим фактором производства была земля, затем капитал. Сегодня решающий фактор – сам человек и его знания. </a:t>
            </a:r>
          </a:p>
          <a:p>
            <a:pPr algn="r">
              <a:spcBef>
                <a:spcPts val="600"/>
              </a:spcBef>
            </a:pPr>
            <a:r>
              <a:rPr lang="ru-RU" dirty="0"/>
              <a:t>Иоанн Павел II (1920 — 2005) - папа римский, </a:t>
            </a:r>
          </a:p>
          <a:p>
            <a:pPr algn="r"/>
            <a:r>
              <a:rPr lang="ru-RU" dirty="0"/>
              <a:t>глава Римско-католической церкви в 1978-2005 гг.</a:t>
            </a:r>
            <a:endParaRPr lang="ru-RU" b="1" i="1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332656"/>
            <a:ext cx="2980900" cy="20979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1187624" y="764704"/>
            <a:ext cx="7632848" cy="5904656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b="1" dirty="0"/>
              <a:t>ФАКТОРЫ ПРОИЗВОДСТВА – РЕСУРСЫ, НЕПОСРЕДСТВЕННО ВОВЛЕЧЕННЫЕ В ПРОИЗВОДСТВЕННЫЙ ПРОЦЕСС.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b="1" dirty="0"/>
              <a:t>ОСНОВНЫЕ ФАКТОРЫ ПРОИЗВОДСТВА:</a:t>
            </a:r>
          </a:p>
          <a:p>
            <a:pPr marL="800100" lvl="1" indent="-342900">
              <a:buFont typeface="+mj-lt"/>
              <a:buAutoNum type="alphaLcPeriod"/>
            </a:pPr>
            <a:r>
              <a:rPr lang="ru-RU" b="1" dirty="0"/>
              <a:t>земля (земли сельскохозяйственного назначения, земли под предприятиями, полезные ископаемые, лесные и водные ресурсы и т.п.);</a:t>
            </a:r>
          </a:p>
          <a:p>
            <a:pPr marL="800100" lvl="1" indent="-342900">
              <a:buFont typeface="+mj-lt"/>
              <a:buAutoNum type="alphaLcPeriod"/>
            </a:pPr>
            <a:r>
              <a:rPr lang="ru-RU" b="1" dirty="0"/>
              <a:t>труд (умения, квалификация работников);</a:t>
            </a:r>
          </a:p>
          <a:p>
            <a:pPr marL="800100" lvl="1" indent="-342900">
              <a:buFont typeface="+mj-lt"/>
              <a:buAutoNum type="alphaLcPeriod"/>
            </a:pPr>
            <a:r>
              <a:rPr lang="ru-RU" b="1" dirty="0"/>
              <a:t>капитал (здания, сооружения, станки, оборудование, финансы на счетах предприятия, продукция на складах и пр.);</a:t>
            </a:r>
          </a:p>
          <a:p>
            <a:pPr marL="800100" lvl="1" indent="-342900">
              <a:buFont typeface="+mj-lt"/>
              <a:buAutoNum type="alphaLcPeriod"/>
            </a:pPr>
            <a:r>
              <a:rPr lang="ru-RU" b="1" dirty="0"/>
              <a:t>предпринимательская активность (соединение в процессе производства остальных факторов).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b="1" dirty="0"/>
              <a:t>ФАКТОРНЫЕ ДОХОДЫ:</a:t>
            </a:r>
          </a:p>
          <a:p>
            <a:pPr marL="800100" lvl="1" indent="-342900">
              <a:buFont typeface="+mj-lt"/>
              <a:buAutoNum type="alphaLcPeriod"/>
            </a:pPr>
            <a:r>
              <a:rPr lang="ru-RU" b="1" dirty="0"/>
              <a:t>рента;</a:t>
            </a:r>
          </a:p>
          <a:p>
            <a:pPr marL="800100" lvl="1" indent="-342900">
              <a:buFont typeface="+mj-lt"/>
              <a:buAutoNum type="alphaLcPeriod"/>
            </a:pPr>
            <a:r>
              <a:rPr lang="ru-RU" b="1" dirty="0"/>
              <a:t>заработная плата;</a:t>
            </a:r>
          </a:p>
          <a:p>
            <a:pPr marL="800100" lvl="1" indent="-342900">
              <a:buFont typeface="+mj-lt"/>
              <a:buAutoNum type="alphaLcPeriod"/>
            </a:pPr>
            <a:r>
              <a:rPr lang="ru-RU" b="1" dirty="0"/>
              <a:t>процент;</a:t>
            </a:r>
          </a:p>
          <a:p>
            <a:pPr marL="800100" lvl="1" indent="-342900">
              <a:buFont typeface="+mj-lt"/>
              <a:buAutoNum type="alphaLcPeriod"/>
            </a:pPr>
            <a:r>
              <a:rPr lang="ru-RU" b="1" dirty="0"/>
              <a:t>прибыль.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b="1" dirty="0"/>
              <a:t>ИНФОРМАЦИЯ – НОВЫЙ ФАКТОР ПРОИЗВОДСТВА В СОВРЕМЕННОЙ ЭКОНОМИКЕ.</a:t>
            </a: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ru-RU" b="1" dirty="0"/>
              <a:t>ГЛАВЕНСТВУЮЩАЯ РОЛЬ ЧЕЛОВЕЧЕСКОГО ФАКТОРА В СОВРЕМЕННОЙ ЭКОНОМИКЕ.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55776" y="188640"/>
            <a:ext cx="39451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ИЗУЧЕНИЯ ТЕМЫ: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720080" cy="720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132856"/>
            <a:ext cx="720080" cy="720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05064"/>
            <a:ext cx="720080" cy="720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941168"/>
            <a:ext cx="720080" cy="720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877272"/>
            <a:ext cx="720080" cy="720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068960"/>
            <a:ext cx="720080" cy="720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720080" cy="720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moshiach.ru/pic/glossar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5100" y="188640"/>
            <a:ext cx="2628900" cy="2009776"/>
          </a:xfrm>
          <a:prstGeom prst="rect">
            <a:avLst/>
          </a:prstGeom>
          <a:noFill/>
        </p:spPr>
      </p:pic>
      <p:pic>
        <p:nvPicPr>
          <p:cNvPr id="8" name="Picture 2" descr="http://www.moshiach.ru/pic/glossar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5100" y="4725144"/>
            <a:ext cx="2628900" cy="2009776"/>
          </a:xfrm>
          <a:prstGeom prst="rect">
            <a:avLst/>
          </a:prstGeom>
          <a:noFill/>
        </p:spPr>
      </p:pic>
      <p:pic>
        <p:nvPicPr>
          <p:cNvPr id="7" name="Picture 2" descr="http://www.moshiach.ru/pic/glossar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5100" y="2420888"/>
            <a:ext cx="2628900" cy="200977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51520" y="116632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ГЛОССАРИЙ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620688"/>
            <a:ext cx="7092280" cy="6170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 indent="-358775">
              <a:spcBef>
                <a:spcPts val="300"/>
              </a:spcBef>
              <a:buFont typeface="Wingdings" pitchFamily="2" charset="2"/>
              <a:buChar char="§"/>
            </a:pP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РЕНТА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0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rent</a:t>
            </a:r>
            <a:r>
              <a:rPr lang="ru-RU" sz="20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2000" b="1" dirty="0"/>
              <a:t>– доход собственника земли и ее недр за предоставляемое право их временного использования.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58775" indent="-358775">
              <a:spcBef>
                <a:spcPts val="300"/>
              </a:spcBef>
              <a:buFont typeface="Wingdings" pitchFamily="2" charset="2"/>
              <a:buChar char="§"/>
            </a:pP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РАБОЧАЯ СИЛА </a:t>
            </a:r>
            <a:r>
              <a:rPr lang="en-US" sz="20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(labor force)</a:t>
            </a:r>
            <a:r>
              <a:rPr lang="ru-RU" sz="2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000" b="1" dirty="0"/>
              <a:t>экономически активное население страны.</a:t>
            </a:r>
          </a:p>
          <a:p>
            <a:pPr marL="358775" indent="-358775">
              <a:spcBef>
                <a:spcPts val="300"/>
              </a:spcBef>
              <a:buFont typeface="Wingdings" pitchFamily="2" charset="2"/>
              <a:buChar char="§"/>
            </a:pP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ЗАРАБОТНАЯ ПЛАТА </a:t>
            </a:r>
            <a:r>
              <a:rPr lang="ru-RU" sz="20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0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wage, salary)</a:t>
            </a:r>
            <a:r>
              <a:rPr lang="ru-RU" sz="20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/>
              <a:t>- факторный доход и цена услуг труда (является наименее гибкой из всех цен в экономике). </a:t>
            </a:r>
          </a:p>
          <a:p>
            <a:pPr marL="358775" indent="-358775">
              <a:spcBef>
                <a:spcPts val="300"/>
              </a:spcBef>
              <a:buFont typeface="Wingdings" pitchFamily="2" charset="2"/>
              <a:buChar char="§"/>
            </a:pP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КАПИТАЛ </a:t>
            </a:r>
            <a:r>
              <a:rPr lang="ru-RU" sz="20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0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capital</a:t>
            </a:r>
            <a:r>
              <a:rPr lang="ru-RU" sz="20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2000" b="1" dirty="0"/>
              <a:t>– фактор производства – накопленные физические ресурсы (здания, оборудование, машины) и финансовые сбережения, используемые для производства и финансирования производства экономических благ.</a:t>
            </a:r>
          </a:p>
          <a:p>
            <a:pPr marL="358775" indent="-358775">
              <a:spcBef>
                <a:spcPts val="300"/>
              </a:spcBef>
              <a:buFont typeface="Wingdings" pitchFamily="2" charset="2"/>
              <a:buChar char="§"/>
            </a:pP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ПРОЦЕНТ </a:t>
            </a:r>
            <a:r>
              <a:rPr lang="ru-RU" sz="20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0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interest) </a:t>
            </a:r>
            <a:r>
              <a:rPr lang="ru-RU" sz="2000" b="1" dirty="0"/>
              <a:t>– доход собственника капитала за предоставляемое право его временного пользования.</a:t>
            </a:r>
          </a:p>
          <a:p>
            <a:pPr marL="358775" indent="-358775">
              <a:spcBef>
                <a:spcPts val="300"/>
              </a:spcBef>
              <a:buFont typeface="Wingdings" pitchFamily="2" charset="2"/>
              <a:buChar char="§"/>
            </a:pP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ПРИБЫЛЬ </a:t>
            </a:r>
            <a:r>
              <a:rPr lang="ru-RU" sz="20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0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profit) </a:t>
            </a:r>
            <a:r>
              <a:rPr lang="ru-RU" sz="2000" b="1" dirty="0"/>
              <a:t>– разность полных доходов и полных издержек фирмы.</a:t>
            </a:r>
          </a:p>
          <a:p>
            <a:pPr marL="358775" indent="-358775">
              <a:spcBef>
                <a:spcPts val="300"/>
              </a:spcBef>
              <a:buFont typeface="Wingdings" pitchFamily="2" charset="2"/>
              <a:buChar char="§"/>
            </a:pP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ФАКТОРНЫЙ ДОХОД </a:t>
            </a:r>
            <a:r>
              <a:rPr lang="ru-RU" sz="20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0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factor income</a:t>
            </a:r>
            <a:r>
              <a:rPr lang="ru-RU" sz="20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2000" b="1" dirty="0"/>
              <a:t>– доход, создаваемый факторами производства: капиталом, трудом и землей, предпринимательской способностью.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764704"/>
            <a:ext cx="439248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Font typeface="Wingdings" pitchFamily="2" charset="2"/>
              <a:buChar char="§"/>
              <a:defRPr/>
            </a:pPr>
            <a:r>
              <a:rPr lang="ru-RU" sz="1500" b="1" dirty="0">
                <a:cs typeface="Arial" pitchFamily="34" charset="0"/>
              </a:rPr>
              <a:t>Королева Г.Э. Экономика: 10-11 классы: учебник для учащихся общеобразовательных учреждений. М, </a:t>
            </a:r>
            <a:r>
              <a:rPr lang="ru-RU" sz="1500" b="1" dirty="0" err="1">
                <a:cs typeface="Arial" pitchFamily="34" charset="0"/>
              </a:rPr>
              <a:t>Вентана-Граф</a:t>
            </a:r>
            <a:r>
              <a:rPr lang="ru-RU" sz="1500" b="1" dirty="0">
                <a:cs typeface="Arial" pitchFamily="34" charset="0"/>
              </a:rPr>
              <a:t>, 2013</a:t>
            </a:r>
          </a:p>
          <a:p>
            <a:pPr marL="361950" indent="-361950">
              <a:buFont typeface="Wingdings" pitchFamily="2" charset="2"/>
              <a:buChar char="§"/>
              <a:defRPr/>
            </a:pPr>
            <a:r>
              <a:rPr lang="ru-RU" sz="1500" b="1" dirty="0">
                <a:cs typeface="Arial" pitchFamily="34" charset="0"/>
              </a:rPr>
              <a:t>Киреев А.П. Экономика: Учебник для 10-11 классов общеобразовательных учреждений (базовый уровень) . М. ВИТА</a:t>
            </a:r>
            <a:r>
              <a:rPr lang="en-US" sz="1500" b="1" dirty="0">
                <a:cs typeface="Arial" pitchFamily="34" charset="0"/>
              </a:rPr>
              <a:t>-</a:t>
            </a:r>
            <a:r>
              <a:rPr lang="ru-RU" sz="1500" b="1" dirty="0">
                <a:cs typeface="Arial" pitchFamily="34" charset="0"/>
              </a:rPr>
              <a:t>ПРЕСС,</a:t>
            </a:r>
            <a:r>
              <a:rPr lang="en-US" sz="1500" b="1" dirty="0">
                <a:cs typeface="Arial" pitchFamily="34" charset="0"/>
              </a:rPr>
              <a:t>2012</a:t>
            </a:r>
          </a:p>
          <a:p>
            <a:pPr marL="361950" indent="-361950">
              <a:buFont typeface="Wingdings" pitchFamily="2" charset="2"/>
              <a:buChar char="§"/>
              <a:defRPr/>
            </a:pPr>
            <a:r>
              <a:rPr lang="ru-RU" sz="1500" b="1" dirty="0">
                <a:cs typeface="Arial" pitchFamily="34" charset="0"/>
              </a:rPr>
              <a:t>Баранов П.А. Обществознание: Экономика: экспресс-репетитор для подготовки к ЕГЭ. </a:t>
            </a:r>
            <a:r>
              <a:rPr lang="ru-RU" sz="1500" b="1" dirty="0" err="1">
                <a:cs typeface="Arial" pitchFamily="34" charset="0"/>
              </a:rPr>
              <a:t>М.Астрель</a:t>
            </a:r>
            <a:r>
              <a:rPr lang="ru-RU" sz="1500" b="1" dirty="0">
                <a:cs typeface="Arial" pitchFamily="34" charset="0"/>
              </a:rPr>
              <a:t>. 2013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3429000"/>
            <a:ext cx="3456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ДИСТАНЦИОННОЕ ОБУЧЕНИЕ: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16632"/>
            <a:ext cx="4896544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 ПОДГОТОВКЕ  ПРЕЗЕНТАЦИИ  </a:t>
            </a:r>
          </a:p>
          <a:p>
            <a:pPr>
              <a:spcAft>
                <a:spcPts val="300"/>
              </a:spcAft>
            </a:pPr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ИСПОЛЬЗОВАНЫ МАТЕРИАЛЫ: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4797152"/>
            <a:ext cx="4824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САЙТЫ ДЛЯ ПОДГОТОВКИ К ЕГЭ: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9512" y="5149840"/>
            <a:ext cx="878497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 indent="-358775">
              <a:buFont typeface="Wingdings" pitchFamily="2" charset="2"/>
              <a:buChar char="§"/>
            </a:pPr>
            <a:r>
              <a:rPr lang="en-US" sz="1500" b="1" dirty="0">
                <a:solidFill>
                  <a:srgbClr val="000000"/>
                </a:solidFill>
                <a:latin typeface="+mn-lt"/>
                <a:hlinkClick r:id="rId3"/>
              </a:rPr>
              <a:t>http://www.ege.edu.ru/</a:t>
            </a:r>
            <a:r>
              <a:rPr lang="ru-RU" sz="1500" b="1" dirty="0">
                <a:solidFill>
                  <a:srgbClr val="000000"/>
                </a:solidFill>
                <a:latin typeface="+mn-lt"/>
              </a:rPr>
              <a:t> - официальный портал ЕГЭ (календарь экзаменов; кодификатор, спецификация, демоверсия; шкала перевода баллов; личный кабинет).</a:t>
            </a:r>
          </a:p>
          <a:p>
            <a:pPr marL="358775" indent="-358775">
              <a:buFont typeface="Wingdings" pitchFamily="2" charset="2"/>
              <a:buChar char="§"/>
            </a:pPr>
            <a:r>
              <a:rPr lang="en-US" sz="1500" b="1" dirty="0">
                <a:solidFill>
                  <a:srgbClr val="000000"/>
                </a:solidFill>
                <a:latin typeface="+mn-lt"/>
                <a:hlinkClick r:id="rId4"/>
              </a:rPr>
              <a:t>http://fipi.ru</a:t>
            </a:r>
            <a:r>
              <a:rPr lang="ru-RU" sz="1500" b="1" dirty="0">
                <a:solidFill>
                  <a:srgbClr val="000000"/>
                </a:solidFill>
                <a:latin typeface="+mn-lt"/>
              </a:rPr>
              <a:t> – открытый банк заданий ЕГЭ.</a:t>
            </a:r>
          </a:p>
          <a:p>
            <a:pPr marL="358775" indent="-358775">
              <a:buFont typeface="Wingdings" pitchFamily="2" charset="2"/>
              <a:buChar char="§"/>
            </a:pPr>
            <a:r>
              <a:rPr lang="en-US" sz="1500" b="1" dirty="0">
                <a:solidFill>
                  <a:srgbClr val="000000"/>
                </a:solidFill>
                <a:latin typeface="+mn-lt"/>
                <a:hlinkClick r:id="rId4"/>
              </a:rPr>
              <a:t>http://soc.reshuege.ru</a:t>
            </a:r>
            <a:r>
              <a:rPr lang="ru-RU" sz="1500" b="1" dirty="0">
                <a:solidFill>
                  <a:srgbClr val="000000"/>
                </a:solidFill>
                <a:latin typeface="+mn-lt"/>
              </a:rPr>
              <a:t> – банк заданий ЕГЭ, возможно проверить ответы, есть комментарии ко всем вопросам.</a:t>
            </a:r>
          </a:p>
          <a:p>
            <a:pPr marL="358775" indent="-358775">
              <a:buFont typeface="Wingdings" pitchFamily="2" charset="2"/>
              <a:buChar char="§"/>
            </a:pPr>
            <a:r>
              <a:rPr lang="en-US" sz="1500" b="1" dirty="0">
                <a:solidFill>
                  <a:srgbClr val="000000"/>
                </a:solidFill>
                <a:latin typeface="+mn-lt"/>
                <a:hlinkClick r:id="rId5"/>
              </a:rPr>
              <a:t>http://stupinaoa.narod.ru/index/0-20</a:t>
            </a:r>
            <a:r>
              <a:rPr lang="ru-RU" sz="1500" b="1" dirty="0">
                <a:solidFill>
                  <a:srgbClr val="000000"/>
                </a:solidFill>
                <a:latin typeface="+mn-lt"/>
              </a:rPr>
              <a:t> - здесь можно найти развернутые планы и критерии оценивания по различным темам курса обществознания. </a:t>
            </a:r>
            <a:endParaRPr lang="ru-RU" sz="15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3789040"/>
            <a:ext cx="8784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indent="-358775">
              <a:buFont typeface="Wingdings" pitchFamily="2" charset="2"/>
              <a:buChar char="§"/>
            </a:pPr>
            <a:r>
              <a:rPr lang="en-US" sz="1500" b="1" dirty="0">
                <a:hlinkClick r:id="rId6"/>
              </a:rPr>
              <a:t>http://interneturok.ru/ru/school/obshestvoznanie/11-klass/bchelovek-i-ekonomikab/faktory-i-formy-proizvodstva?seconds=0&amp;chapter_id=350</a:t>
            </a:r>
            <a:r>
              <a:rPr lang="ru-RU" sz="1500" b="1" dirty="0"/>
              <a:t> – </a:t>
            </a:r>
            <a:r>
              <a:rPr lang="ru-RU" sz="1500" b="1" dirty="0" err="1"/>
              <a:t>ИнтернетУрок</a:t>
            </a:r>
            <a:r>
              <a:rPr lang="ru-RU" sz="1500" b="1" dirty="0"/>
              <a:t> «Факторы и формы производства».</a:t>
            </a:r>
          </a:p>
          <a:p>
            <a:pPr marL="358775" indent="-358775">
              <a:buFont typeface="Wingdings" pitchFamily="2" charset="2"/>
              <a:buChar char="§"/>
            </a:pPr>
            <a:r>
              <a:rPr lang="en-US" sz="1500" b="1" dirty="0">
                <a:hlinkClick r:id="rId7"/>
              </a:rPr>
              <a:t>http://be.economicus.ru/index.php</a:t>
            </a:r>
            <a:r>
              <a:rPr lang="ru-RU" sz="1500" b="1" dirty="0"/>
              <a:t> - </a:t>
            </a:r>
            <a:r>
              <a:rPr lang="ru-RU" sz="1500" b="1" dirty="0" err="1"/>
              <a:t>М.А.Сторчевой</a:t>
            </a:r>
            <a:r>
              <a:rPr lang="ru-RU" sz="1500" b="1" dirty="0"/>
              <a:t> «Основы экономики», электронная версия учебника.</a:t>
            </a:r>
          </a:p>
        </p:txBody>
      </p:sp>
      <p:pic>
        <p:nvPicPr>
          <p:cNvPr id="11" name="Picture 2" descr="http://ipopen.ru/wp-content/uploads/2014/12/%D0%94%D0%BE%D1%85%D0%BE%D0%B4_%D1%84%D0%B0%D0%BA%D1%82%D0%BE%D1%8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32040" y="332656"/>
            <a:ext cx="3914800" cy="22836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79512" y="2852936"/>
            <a:ext cx="86409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Font typeface="Wingdings" pitchFamily="2" charset="2"/>
              <a:buChar char="§"/>
              <a:defRPr/>
            </a:pPr>
            <a:r>
              <a:rPr lang="ru-RU" sz="1500" b="1" dirty="0">
                <a:cs typeface="Arial" pitchFamily="34" charset="0"/>
              </a:rPr>
              <a:t>Макаров О.Ю. Обществознание: Полный курс. </a:t>
            </a:r>
            <a:r>
              <a:rPr lang="ru-RU" sz="1500" b="1" dirty="0" err="1">
                <a:cs typeface="Arial" pitchFamily="34" charset="0"/>
              </a:rPr>
              <a:t>Мультимедийный</a:t>
            </a:r>
            <a:r>
              <a:rPr lang="ru-RU" sz="1500" b="1" dirty="0">
                <a:cs typeface="Arial" pitchFamily="34" charset="0"/>
              </a:rPr>
              <a:t> репетитор. СПб, Питер, 2012</a:t>
            </a:r>
          </a:p>
          <a:p>
            <a:pPr marL="361950" indent="-36195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1500" b="1" dirty="0">
                <a:cs typeface="Arial" pitchFamily="34" charset="0"/>
                <a:hlinkClick r:id="rId9"/>
              </a:rPr>
              <a:t>http://ru.wikipedia.org</a:t>
            </a:r>
            <a:endParaRPr lang="ru-RU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50" y="1484783"/>
          <a:ext cx="8606733" cy="51845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19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0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55194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ФАКТОРЫ </a:t>
                      </a:r>
                    </a:p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ПРОИЗВОДСТВА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СУЩНОСТЬ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(ОПРЕДЕЛЕНИЕ, ПРИМЕРЫ)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ФАКТОРНЫЙ ДОХОД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ЧЕМ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 ОГРАНИЧИВАЮТСЯ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877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5877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5877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877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5877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8640"/>
            <a:ext cx="1008112" cy="10081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763688" y="260648"/>
            <a:ext cx="684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ЗАПОЛНИТЕ ТАБЛИЦУ </a:t>
            </a:r>
          </a:p>
          <a:p>
            <a:pPr algn="ctr"/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«ФАКТОРЫ ПРОИЗВОДСТВА»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83671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>
              <a:spcAft>
                <a:spcPts val="600"/>
              </a:spcAft>
            </a:pPr>
            <a:r>
              <a:rPr lang="ru-RU" sz="24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factors of production</a:t>
            </a:r>
            <a:r>
              <a:rPr lang="ru-RU" sz="2400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2400" b="1" dirty="0"/>
              <a:t>– ресурсы, необходимые для производства товаров и услуг: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51520" y="1700808"/>
            <a:ext cx="864096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 indent="-358775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</a:t>
            </a:r>
            <a:r>
              <a:rPr lang="ru-RU" sz="2200" b="1" dirty="0"/>
              <a:t> – все сельскохозяйственные и городские земли, которые используются в с/</a:t>
            </a:r>
            <a:r>
              <a:rPr lang="ru-RU" sz="2200" b="1" dirty="0" err="1"/>
              <a:t>х</a:t>
            </a:r>
            <a:r>
              <a:rPr lang="ru-RU" sz="2200" b="1" dirty="0"/>
              <a:t> или под промышленную застройку.</a:t>
            </a:r>
          </a:p>
          <a:p>
            <a:pPr marL="358775" indent="-358775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</a:t>
            </a:r>
            <a:r>
              <a:rPr lang="ru-RU" sz="2200" b="1" dirty="0"/>
              <a:t> – целесообразная деятельность человека по созданию экономических благ.</a:t>
            </a:r>
          </a:p>
          <a:p>
            <a:pPr marL="358775" indent="-358775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КАПИТАЛ (инвестиционные ресурсы) </a:t>
            </a:r>
            <a:r>
              <a:rPr lang="ru-RU" sz="2200" b="1" dirty="0"/>
              <a:t>– все созданные прошлым трудом человека блага, примененные для бизнеса. В состав капитала входят и сырьевые ресурсы(нефть, газ, древесина и пр.).</a:t>
            </a:r>
          </a:p>
          <a:p>
            <a:pPr marL="358775" indent="-358775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УПРАВЛЕНЧЕСКИЕ</a:t>
            </a:r>
            <a:r>
              <a:rPr lang="ru-RU" sz="2200" b="1" dirty="0"/>
              <a:t> </a:t>
            </a:r>
            <a: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(предпринимательские) способности </a:t>
            </a:r>
            <a:r>
              <a:rPr lang="ru-RU" sz="2200" b="1" dirty="0"/>
              <a:t>– умение работника использовать свои знания  для принятия наилучшего в данных обстоятельствах решения.</a:t>
            </a:r>
            <a:endParaRPr lang="ru-RU" sz="2200" dirty="0"/>
          </a:p>
          <a:p>
            <a:pPr marL="358775" indent="-358775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ИНФОРМАЦИЯ</a:t>
            </a:r>
            <a:r>
              <a:rPr lang="ru-RU" sz="2200" b="1" dirty="0"/>
              <a:t> – любые сведения, необходимые для организации и ведения производства.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188640"/>
            <a:ext cx="56264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 ПРОИЗВОДСТВА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116632"/>
            <a:ext cx="4437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ФАКТОРНЫЙ ДОХОД </a:t>
            </a:r>
            <a:endParaRPr lang="ru-RU" sz="3600" dirty="0">
              <a:solidFill>
                <a:srgbClr val="800000"/>
              </a:solidFill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536" y="2348880"/>
            <a:ext cx="2714625" cy="1928813"/>
          </a:xfrm>
          <a:prstGeom prst="roundRect">
            <a:avLst>
              <a:gd name="adj" fmla="val 10000"/>
            </a:avLst>
          </a:prstGeom>
          <a:blipFill rotWithShape="0">
            <a:blip r:embed="rId3" cstate="print"/>
            <a:stretch>
              <a:fillRect/>
            </a:stretch>
          </a:blipFill>
          <a:ln w="38100">
            <a:solidFill>
              <a:srgbClr val="00206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Скругленный прямоугольник 6"/>
          <p:cNvSpPr/>
          <p:nvPr/>
        </p:nvSpPr>
        <p:spPr>
          <a:xfrm>
            <a:off x="3275856" y="1772816"/>
            <a:ext cx="2714625" cy="1928813"/>
          </a:xfrm>
          <a:prstGeom prst="roundRect">
            <a:avLst>
              <a:gd name="adj" fmla="val 10000"/>
            </a:avLst>
          </a:prstGeom>
          <a:blipFill rotWithShape="0">
            <a:blip r:embed="rId4" cstate="print"/>
            <a:stretch>
              <a:fillRect/>
            </a:stretch>
          </a:blipFill>
          <a:ln w="38100">
            <a:solidFill>
              <a:srgbClr val="00206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Скругленный прямоугольник 7"/>
          <p:cNvSpPr/>
          <p:nvPr/>
        </p:nvSpPr>
        <p:spPr>
          <a:xfrm>
            <a:off x="6156176" y="2348880"/>
            <a:ext cx="2714625" cy="1928812"/>
          </a:xfrm>
          <a:prstGeom prst="roundRect">
            <a:avLst>
              <a:gd name="adj" fmla="val 10000"/>
            </a:avLst>
          </a:prstGeom>
          <a:blipFill rotWithShape="0">
            <a:blip r:embed="rId5" cstate="print"/>
            <a:stretch>
              <a:fillRect/>
            </a:stretch>
          </a:blipFill>
          <a:ln w="38100">
            <a:solidFill>
              <a:srgbClr val="00206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Скругленная прямоугольная выноска 8"/>
          <p:cNvSpPr/>
          <p:nvPr/>
        </p:nvSpPr>
        <p:spPr>
          <a:xfrm>
            <a:off x="251520" y="1628800"/>
            <a:ext cx="2500313" cy="642938"/>
          </a:xfrm>
          <a:prstGeom prst="wedgeRoundRectCallout">
            <a:avLst>
              <a:gd name="adj1" fmla="val -7007"/>
              <a:gd name="adj2" fmla="val 100657"/>
              <a:gd name="adj3" fmla="val 16667"/>
            </a:avLst>
          </a:prstGeom>
          <a:solidFill>
            <a:srgbClr val="002060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ЗЕМЛЯ</a:t>
            </a: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228184" y="1628800"/>
            <a:ext cx="2500313" cy="642937"/>
          </a:xfrm>
          <a:prstGeom prst="wedgeRoundRectCallout">
            <a:avLst>
              <a:gd name="adj1" fmla="val -7007"/>
              <a:gd name="adj2" fmla="val 100657"/>
              <a:gd name="adj3" fmla="val 16667"/>
            </a:avLst>
          </a:prstGeom>
          <a:solidFill>
            <a:srgbClr val="002060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КАПИТАЛ</a:t>
            </a: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3275856" y="3861048"/>
            <a:ext cx="2500312" cy="642938"/>
          </a:xfrm>
          <a:prstGeom prst="wedgeRoundRectCallout">
            <a:avLst>
              <a:gd name="adj1" fmla="val 4143"/>
              <a:gd name="adj2" fmla="val -124816"/>
              <a:gd name="adj3" fmla="val 16667"/>
            </a:avLst>
          </a:prstGeom>
          <a:solidFill>
            <a:srgbClr val="002060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ТРУД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691680" y="4797152"/>
            <a:ext cx="2714625" cy="1928813"/>
          </a:xfrm>
          <a:prstGeom prst="roundRect">
            <a:avLst>
              <a:gd name="adj" fmla="val 10000"/>
            </a:avLst>
          </a:prstGeom>
          <a:blipFill rotWithShape="0">
            <a:blip r:embed="rId6" cstate="print"/>
            <a:stretch>
              <a:fillRect/>
            </a:stretch>
          </a:blipFill>
          <a:ln w="38100">
            <a:solidFill>
              <a:srgbClr val="00206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Скругленная прямоугольная выноска 14"/>
          <p:cNvSpPr/>
          <p:nvPr/>
        </p:nvSpPr>
        <p:spPr>
          <a:xfrm>
            <a:off x="467544" y="4437112"/>
            <a:ext cx="2500313" cy="642937"/>
          </a:xfrm>
          <a:prstGeom prst="wedgeRoundRectCallout">
            <a:avLst>
              <a:gd name="adj1" fmla="val 9049"/>
              <a:gd name="adj2" fmla="val 95454"/>
              <a:gd name="adj3" fmla="val 16667"/>
            </a:avLst>
          </a:prstGeom>
          <a:solidFill>
            <a:srgbClr val="002060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ИНФОРМАЦИЯ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932040" y="4797152"/>
            <a:ext cx="2714625" cy="1928813"/>
          </a:xfrm>
          <a:prstGeom prst="roundRect">
            <a:avLst>
              <a:gd name="adj" fmla="val 10000"/>
            </a:avLst>
          </a:prstGeom>
          <a:blipFill rotWithShape="0">
            <a:blip r:embed="rId7" cstate="print"/>
            <a:stretch>
              <a:fillRect/>
            </a:stretch>
          </a:blipFill>
          <a:ln w="38100">
            <a:solidFill>
              <a:srgbClr val="00206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Скругленная прямоугольная выноска 17"/>
          <p:cNvSpPr/>
          <p:nvPr/>
        </p:nvSpPr>
        <p:spPr>
          <a:xfrm>
            <a:off x="5868144" y="4437112"/>
            <a:ext cx="2857500" cy="642937"/>
          </a:xfrm>
          <a:prstGeom prst="wedgeRoundRectCallout">
            <a:avLst>
              <a:gd name="adj1" fmla="val 9049"/>
              <a:gd name="adj2" fmla="val 95454"/>
              <a:gd name="adj3" fmla="val 16667"/>
            </a:avLst>
          </a:prstGeom>
          <a:solidFill>
            <a:srgbClr val="002060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ПРЕДПРИНИМАТЕЛЬСКИЕ СПОСОБНОСТИ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764704"/>
            <a:ext cx="84249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2000" b="1" dirty="0"/>
              <a:t>В рыночной экономике все ресурсы свободно покупаются и продаются и приносят своим владельцам особый доход – </a:t>
            </a: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ФАКТОРНЫЙ</a:t>
            </a:r>
            <a:r>
              <a:rPr lang="ru-RU" sz="2000" b="1" dirty="0"/>
              <a:t>.</a:t>
            </a: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251520" y="1628800"/>
            <a:ext cx="2500313" cy="642938"/>
          </a:xfrm>
          <a:prstGeom prst="wedgeRoundRectCallout">
            <a:avLst>
              <a:gd name="adj1" fmla="val -7007"/>
              <a:gd name="adj2" fmla="val 100657"/>
              <a:gd name="adj3" fmla="val 16667"/>
            </a:avLst>
          </a:prstGeom>
          <a:solidFill>
            <a:srgbClr val="002060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РЕНТА</a:t>
            </a:r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>
            <a:off x="3275856" y="3861048"/>
            <a:ext cx="2500312" cy="792088"/>
          </a:xfrm>
          <a:prstGeom prst="wedgeRoundRectCallout">
            <a:avLst>
              <a:gd name="adj1" fmla="val 4143"/>
              <a:gd name="adj2" fmla="val -124816"/>
              <a:gd name="adj3" fmla="val 16667"/>
            </a:avLst>
          </a:prstGeom>
          <a:solidFill>
            <a:srgbClr val="002060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ЗАРАБОТНАЯ ПЛАТА</a:t>
            </a: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6228184" y="1628800"/>
            <a:ext cx="2500313" cy="642937"/>
          </a:xfrm>
          <a:prstGeom prst="wedgeRoundRectCallout">
            <a:avLst>
              <a:gd name="adj1" fmla="val -7007"/>
              <a:gd name="adj2" fmla="val 100657"/>
              <a:gd name="adj3" fmla="val 16667"/>
            </a:avLst>
          </a:prstGeom>
          <a:solidFill>
            <a:srgbClr val="002060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ПРОЦЕНТ</a:t>
            </a:r>
          </a:p>
        </p:txBody>
      </p:sp>
      <p:sp>
        <p:nvSpPr>
          <p:cNvPr id="21" name="Скругленная прямоугольная выноска 20"/>
          <p:cNvSpPr/>
          <p:nvPr/>
        </p:nvSpPr>
        <p:spPr>
          <a:xfrm>
            <a:off x="5868144" y="4437112"/>
            <a:ext cx="2857500" cy="642937"/>
          </a:xfrm>
          <a:prstGeom prst="wedgeRoundRectCallout">
            <a:avLst>
              <a:gd name="adj1" fmla="val 9049"/>
              <a:gd name="adj2" fmla="val 95454"/>
              <a:gd name="adj3" fmla="val 16667"/>
            </a:avLst>
          </a:prstGeom>
          <a:solidFill>
            <a:srgbClr val="002060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ПРИБЫЛЬ</a:t>
            </a:r>
          </a:p>
        </p:txBody>
      </p:sp>
      <p:sp>
        <p:nvSpPr>
          <p:cNvPr id="22" name="Скругленная прямоугольная выноска 21"/>
          <p:cNvSpPr/>
          <p:nvPr/>
        </p:nvSpPr>
        <p:spPr>
          <a:xfrm>
            <a:off x="467544" y="4437112"/>
            <a:ext cx="2500313" cy="642937"/>
          </a:xfrm>
          <a:prstGeom prst="wedgeRoundRectCallout">
            <a:avLst>
              <a:gd name="adj1" fmla="val 9049"/>
              <a:gd name="adj2" fmla="val 95454"/>
              <a:gd name="adj3" fmla="val 16667"/>
            </a:avLst>
          </a:prstGeom>
          <a:solidFill>
            <a:srgbClr val="002060"/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ПРИБЫЛЬ</a:t>
            </a:r>
          </a:p>
        </p:txBody>
      </p:sp>
      <p:sp>
        <p:nvSpPr>
          <p:cNvPr id="23" name="Пятно 1 22"/>
          <p:cNvSpPr/>
          <p:nvPr/>
        </p:nvSpPr>
        <p:spPr>
          <a:xfrm>
            <a:off x="179512" y="3212976"/>
            <a:ext cx="5796136" cy="3645024"/>
          </a:xfrm>
          <a:prstGeom prst="irregularSeal1">
            <a:avLst/>
          </a:prstGeom>
          <a:solidFill>
            <a:srgbClr val="800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b="1" dirty="0"/>
              <a:t>ДОХОДЫ СОБСТВЕННИКОВ ФАКТОРОВ ПРОИЗВОДСТВА –</a:t>
            </a:r>
          </a:p>
          <a:p>
            <a:pPr algn="ctr">
              <a:spcAft>
                <a:spcPts val="1200"/>
              </a:spcAft>
            </a:pPr>
            <a:r>
              <a:rPr lang="ru-RU" b="1" dirty="0"/>
              <a:t>ЭТО ЗАТРАТЫ ВЛАДЕЛЬЦА ПРЕДПРИЯТИЯ (ФИРМЫ)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50" y="1484783"/>
          <a:ext cx="8678738" cy="51845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5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66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1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52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36346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ФАКТОРЫ </a:t>
                      </a:r>
                    </a:p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ПРОИЗВОДСТВА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СУЩНОСТЬ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(ОПРЕДЕЛЕНИЕ, ПРИМЕРЫ)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ФАКТОРНЫЙ ДОХОД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ЧЕМ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 ОГРАНИЧИВАЮТСЯ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231"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5738" indent="-185738">
                        <a:spcAft>
                          <a:spcPts val="600"/>
                        </a:spcAft>
                        <a:buFont typeface="Wingdings" pitchFamily="2" charset="2"/>
                        <a:buChar char="§"/>
                      </a:pPr>
                      <a:endParaRPr lang="ru-RU" b="1" dirty="0"/>
                    </a:p>
                    <a:p>
                      <a:pPr marL="185738" indent="-185738">
                        <a:spcAft>
                          <a:spcPts val="600"/>
                        </a:spcAft>
                        <a:buFont typeface="Wingdings" pitchFamily="2" charset="2"/>
                        <a:buChar char="§"/>
                      </a:pPr>
                      <a:endParaRPr lang="ru-RU" b="1" dirty="0"/>
                    </a:p>
                    <a:p>
                      <a:pPr marL="185738" indent="-185738">
                        <a:spcAft>
                          <a:spcPts val="600"/>
                        </a:spcAft>
                        <a:buFont typeface="Wingdings" pitchFamily="2" charset="2"/>
                        <a:buChar char="§"/>
                      </a:pPr>
                      <a:endParaRPr lang="ru-RU" b="1" dirty="0"/>
                    </a:p>
                    <a:p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8640"/>
            <a:ext cx="1008112" cy="10081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763688" y="260648"/>
            <a:ext cx="684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ЗАПОЛНИТЕ ТАБЛИЦУ </a:t>
            </a:r>
          </a:p>
          <a:p>
            <a:pPr algn="ctr"/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«ФАКТОРЫ ПРОИЗВОДСТВА»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4149080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ЗЕМЛЯ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3768" y="2996952"/>
            <a:ext cx="24482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ВСЕ ПРИРОДНЫЕ РЕСУРСЫ, ПРИГОДНЫЕ </a:t>
            </a:r>
          </a:p>
          <a:p>
            <a:pPr algn="ctr"/>
            <a:r>
              <a:rPr lang="ru-RU" b="1" dirty="0"/>
              <a:t>ДЛЯ ПРОИЗВОДСТВА ЭКОНОМИЧЕСКИХ БЛАГ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83768" y="4725144"/>
            <a:ext cx="25202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(ЗЕМЛИ С/Х И ПРОМ. НАЗНАЧЕНИЯ, </a:t>
            </a:r>
          </a:p>
          <a:p>
            <a:pPr algn="ctr"/>
            <a:r>
              <a:rPr lang="ru-RU" b="1" dirty="0"/>
              <a:t>ЛЕС, ВОДА,</a:t>
            </a:r>
          </a:p>
          <a:p>
            <a:pPr algn="ctr"/>
            <a:r>
              <a:rPr lang="ru-RU" b="1" dirty="0"/>
              <a:t>ПОЛЕЗНЫЕ ИСКОПАЕНМЫЕ И Т.П.)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64088" y="3140968"/>
            <a:ext cx="1169551" cy="273630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3200" b="1" dirty="0"/>
              <a:t>РЕНТА</a:t>
            </a:r>
          </a:p>
          <a:p>
            <a:pPr algn="ctr"/>
            <a:r>
              <a:rPr lang="ru-RU" sz="3200" b="1" dirty="0"/>
              <a:t>(</a:t>
            </a:r>
            <a:r>
              <a:rPr lang="en-US" sz="3200" b="1" dirty="0"/>
              <a:t>rent</a:t>
            </a:r>
            <a:r>
              <a:rPr lang="ru-RU" sz="3200" b="1" dirty="0"/>
              <a:t>)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732240" y="2780928"/>
            <a:ext cx="2088232" cy="3719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5738" indent="-185738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dirty="0"/>
              <a:t>ПРИРОДНЫЙ РЕЛЬЕФ;</a:t>
            </a:r>
          </a:p>
          <a:p>
            <a:pPr marL="185738" indent="-185738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dirty="0"/>
              <a:t>ПЛОЩАДЬ ЗЕМЕЛЬ ОПРЕДЕЛЕННО-ГО НАЗНАЧЕНИЯ;</a:t>
            </a:r>
          </a:p>
          <a:p>
            <a:pPr marL="185738" indent="-185738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dirty="0"/>
              <a:t>ОБЪЕМ ВОДНЫХ РЕСУРСОВ;</a:t>
            </a:r>
          </a:p>
          <a:p>
            <a:pPr marL="185738" indent="-185738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dirty="0"/>
              <a:t>ОБЪЕМ И ДОСТУПНОСТЬ ПОЛЕЗНЫХ ИСКОПАЕМЫХ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50" y="1484783"/>
          <a:ext cx="8678739" cy="51845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79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3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0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62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36346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ФАКТОРЫ </a:t>
                      </a:r>
                    </a:p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ПРОИЗВОДСТВА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СУЩНОСТЬ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(ОПРЕДЕЛЕНИЕ, 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ПРИМЕРЫ)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ФАКТОРНЫЙ ДОХОД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ЧЕМ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 ОГРАНИЧИВАЮТСЯ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231"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5738" indent="-185738">
                        <a:spcAft>
                          <a:spcPts val="600"/>
                        </a:spcAft>
                        <a:buFont typeface="Wingdings" pitchFamily="2" charset="2"/>
                        <a:buChar char="§"/>
                      </a:pPr>
                      <a:endParaRPr lang="ru-RU" b="1" dirty="0"/>
                    </a:p>
                    <a:p>
                      <a:pPr marL="185738" indent="-185738">
                        <a:spcAft>
                          <a:spcPts val="600"/>
                        </a:spcAft>
                        <a:buFont typeface="Wingdings" pitchFamily="2" charset="2"/>
                        <a:buChar char="§"/>
                      </a:pPr>
                      <a:endParaRPr lang="ru-RU" b="1" dirty="0"/>
                    </a:p>
                    <a:p>
                      <a:pPr marL="185738" indent="-185738">
                        <a:spcAft>
                          <a:spcPts val="600"/>
                        </a:spcAft>
                        <a:buFont typeface="Wingdings" pitchFamily="2" charset="2"/>
                        <a:buChar char="§"/>
                      </a:pPr>
                      <a:endParaRPr lang="ru-RU" b="1" dirty="0"/>
                    </a:p>
                    <a:p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8640"/>
            <a:ext cx="1008112" cy="10081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763688" y="260648"/>
            <a:ext cx="684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ЗАПОЛНИТЕ ТАБЛИЦУ </a:t>
            </a:r>
          </a:p>
          <a:p>
            <a:pPr algn="ctr"/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«ФАКТОРЫ ПРОИЗВОДСТВА»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4149080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ТРУД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67744" y="2636912"/>
            <a:ext cx="27363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ЦЕЛЕСООБРАЗНАЯ ДЕЯТЕЛЬНОСТЬ ЧЕЛОВЕКА </a:t>
            </a:r>
          </a:p>
          <a:p>
            <a:pPr algn="ctr"/>
            <a:r>
              <a:rPr lang="ru-RU" b="1" dirty="0"/>
              <a:t>ПО СОЗДАНИЮ ЭКОНОМИЧЕСКИХ БЛАГ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95736" y="4077072"/>
            <a:ext cx="27363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(НАЕМНЫЙ РАБОТНИК ПРОДАЕТ, </a:t>
            </a:r>
          </a:p>
          <a:p>
            <a:pPr algn="ctr"/>
            <a:r>
              <a:rPr lang="ru-RU" b="1" dirty="0"/>
              <a:t>А РАБОТОДАТЕЛЬ ПОКУПАЕТ ПРАВО ИСПОЛЬЗОВАТЬ КВАЛИФИКАЦИЮ РАБОТНИКА В ТЕЧЕНИЕ ОПРЕДЕЛЕННОГО ВРЕМЕНИ)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64088" y="2852936"/>
            <a:ext cx="1107996" cy="352839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2800" b="1" dirty="0"/>
              <a:t>ЗАРАБОТНАЯ  ПЛАТА</a:t>
            </a:r>
          </a:p>
          <a:p>
            <a:pPr algn="ctr"/>
            <a:r>
              <a:rPr lang="en-US" sz="3200" b="1" dirty="0"/>
              <a:t>(wage, salary)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588224" y="2636912"/>
            <a:ext cx="237626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5738" indent="-185738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dirty="0"/>
              <a:t>ЧИСЛЕННОСТЬ ТРУДОСПОСОБНО-ГО НАСЕЛЕНИЯ РЕГИОНА, СТРАНЫ;</a:t>
            </a:r>
          </a:p>
          <a:p>
            <a:pPr marL="185738" indent="-185738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dirty="0"/>
              <a:t>ПРОФЕССИОНАЛЬ-НАЯ СТРУКТУРА НАСЕЛЕНИЯ И ВОЗМОЖНОСТИ ПРОФЕССИОНАЛЬ-НОГО ОБРАЗОВАНИЯ;</a:t>
            </a:r>
          </a:p>
          <a:p>
            <a:pPr marL="185738" indent="-185738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dirty="0"/>
              <a:t>РЕЛИГИОЗНО- КУЛЬТУРНЫЕ ТРАДИЦИИ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http://megadoski.ru/s_images/133602653128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4293095"/>
            <a:ext cx="2232248" cy="1488165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251520" y="764704"/>
            <a:ext cx="8643938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latin typeface="+mj-lt"/>
              </a:rPr>
              <a:t>(от лат. </a:t>
            </a:r>
            <a:r>
              <a:rPr lang="ru-RU" sz="2000" b="1" i="1" dirty="0" err="1">
                <a:latin typeface="+mj-lt"/>
              </a:rPr>
              <a:t>capitalis</a:t>
            </a:r>
            <a:r>
              <a:rPr lang="ru-RU" sz="2000" b="1" dirty="0">
                <a:latin typeface="+mj-lt"/>
              </a:rPr>
              <a:t> — главный, главное имущество, главная сумма) — совокупность имущества, активов  и товаров, используемых 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для получения прибыли</a:t>
            </a:r>
            <a:r>
              <a:rPr lang="ru-RU" sz="2000" b="1" dirty="0">
                <a:latin typeface="+mj-lt"/>
              </a:rPr>
              <a:t>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860032" y="1772816"/>
            <a:ext cx="3781624" cy="2304256"/>
          </a:xfrm>
          <a:prstGeom prst="roundRect">
            <a:avLst>
              <a:gd name="adj" fmla="val 10000"/>
            </a:avLst>
          </a:prstGeom>
          <a:blipFill rotWithShape="0">
            <a:blip r:embed="rId4" cstate="print"/>
            <a:stretch>
              <a:fillRect/>
            </a:stretch>
          </a:blipFill>
          <a:ln w="38100">
            <a:solidFill>
              <a:srgbClr val="00206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TextBox 3"/>
          <p:cNvSpPr txBox="1"/>
          <p:nvPr/>
        </p:nvSpPr>
        <p:spPr>
          <a:xfrm>
            <a:off x="323528" y="188640"/>
            <a:ext cx="5000625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КАПИТАЛ -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772816"/>
            <a:ext cx="468052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u="sng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ОСНОВНОЙ КАПИТАЛ: </a:t>
            </a:r>
          </a:p>
          <a:p>
            <a:pPr>
              <a:defRPr/>
            </a:pPr>
            <a:r>
              <a:rPr lang="ru-RU" b="1" dirty="0">
                <a:latin typeface="+mj-lt"/>
              </a:rPr>
              <a:t>здания, станки, оборудование, которые используются в течение ряда лет. </a:t>
            </a:r>
          </a:p>
          <a:p>
            <a:pPr>
              <a:defRPr/>
            </a:pPr>
            <a:r>
              <a:rPr lang="ru-RU" b="1" dirty="0">
                <a:latin typeface="+mj-lt"/>
              </a:rPr>
              <a:t>Участвует во многих производственных циклах и переносит свою стоимость на производимый товар постепенно.</a:t>
            </a:r>
          </a:p>
          <a:p>
            <a:pPr>
              <a:defRPr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ЗАТРАТЫ ВОЗМЕЩАЮТСЯ </a:t>
            </a:r>
          </a:p>
          <a:p>
            <a:pPr>
              <a:defRPr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ПОСТЕПЕННО.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293096"/>
            <a:ext cx="4573711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u="sng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ОБОРОТНЫЙ КАПИТАЛ</a:t>
            </a:r>
            <a:r>
              <a:rPr lang="ru-RU" sz="2800" u="sng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</a:p>
          <a:p>
            <a:pPr>
              <a:defRPr/>
            </a:pPr>
            <a:r>
              <a:rPr lang="ru-RU" b="1" dirty="0">
                <a:latin typeface="+mj-lt"/>
              </a:rPr>
              <a:t>сырье, материалы, энергоресурсы. Оборотный капитал расходуется за один производственный цикл, в течение которого переносит всю свою стоимость на произведенный товар. </a:t>
            </a:r>
          </a:p>
          <a:p>
            <a:pPr>
              <a:defRPr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ЗАТРАТЫ ВОЗМЕЩАЮТСЯ СРАЗУ ПОСЛЕ </a:t>
            </a:r>
          </a:p>
          <a:p>
            <a:pPr>
              <a:defRPr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РЕАЛИЗАЦИИ ПРОДУКЦИИ.</a:t>
            </a:r>
          </a:p>
        </p:txBody>
      </p:sp>
      <p:pic>
        <p:nvPicPr>
          <p:cNvPr id="5122" name="Picture 2" descr="http://voskresensk.sindom.ru/upload/m/j/x/s/1_kupim-neobreznuyu-i-obreznuyu-berez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293096"/>
            <a:ext cx="1534294" cy="2043336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  <p:pic>
        <p:nvPicPr>
          <p:cNvPr id="5126" name="Picture 6" descr="http://buy-garbage.narod.ru/images/plastmas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5445224"/>
            <a:ext cx="2088232" cy="1296835"/>
          </a:xfrm>
          <a:prstGeom prst="roundRect">
            <a:avLst/>
          </a:prstGeom>
          <a:noFill/>
          <a:ln w="3810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50" y="1340768"/>
          <a:ext cx="8678739" cy="53285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79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3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0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62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62393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ФАКТОРЫ </a:t>
                      </a:r>
                    </a:p>
                    <a:p>
                      <a:pPr algn="ctr"/>
                      <a:r>
                        <a:rPr lang="ru-RU" b="1" dirty="0">
                          <a:solidFill>
                            <a:schemeClr val="bg1"/>
                          </a:solidFill>
                        </a:rPr>
                        <a:t>ПРОИЗВОДСТВА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СУЩНОСТЬ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(ОПРЕДЕЛЕНИЕ, 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ПРИМЕРЫ)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ФАКТОРНЫЙ ДОХОД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ЧЕМ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 ОГРАНИЧИВАЮТСЯ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6199"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  <a:p>
                      <a:pPr algn="ctr"/>
                      <a:endParaRPr lang="ru-RU" b="1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5738" indent="-185738">
                        <a:spcAft>
                          <a:spcPts val="600"/>
                        </a:spcAft>
                        <a:buFont typeface="Wingdings" pitchFamily="2" charset="2"/>
                        <a:buChar char="§"/>
                      </a:pPr>
                      <a:endParaRPr lang="ru-RU" b="1" dirty="0"/>
                    </a:p>
                    <a:p>
                      <a:pPr marL="185738" indent="-185738">
                        <a:spcAft>
                          <a:spcPts val="600"/>
                        </a:spcAft>
                        <a:buFont typeface="Wingdings" pitchFamily="2" charset="2"/>
                        <a:buChar char="§"/>
                      </a:pPr>
                      <a:endParaRPr lang="ru-RU" b="1" dirty="0"/>
                    </a:p>
                    <a:p>
                      <a:pPr marL="185738" indent="-185738">
                        <a:spcAft>
                          <a:spcPts val="600"/>
                        </a:spcAft>
                        <a:buFont typeface="Wingdings" pitchFamily="2" charset="2"/>
                        <a:buChar char="§"/>
                      </a:pPr>
                      <a:endParaRPr lang="ru-RU" b="1" dirty="0"/>
                    </a:p>
                    <a:p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8640"/>
            <a:ext cx="1008112" cy="10081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763688" y="260648"/>
            <a:ext cx="684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ЗАПОЛНИТЕ ТАБЛИЦУ </a:t>
            </a:r>
          </a:p>
          <a:p>
            <a:pPr algn="ctr"/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«ФАКТОРЫ ПРОИЗВОДСТВА»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4149080"/>
            <a:ext cx="14401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КАПИ-ТАЛ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23728" y="2492896"/>
            <a:ext cx="29523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СОВОКУПНОСТЬ ИМУЩЕСТВА, АКТИВОВ  И ТОВАРОВ, ИСПОЛЬЗУЕМЫХ </a:t>
            </a:r>
          </a:p>
          <a:p>
            <a:pPr algn="ctr"/>
            <a:r>
              <a:rPr lang="ru-RU" b="1" dirty="0"/>
              <a:t>ДЛЯ ПРОИЗВОДСТВА ЭКОНОМИЧЕСКИХ БЛАГ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23728" y="4005064"/>
            <a:ext cx="3024336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(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ФИЗИЧЕСКИЙ</a:t>
            </a:r>
            <a:r>
              <a:rPr lang="ru-RU" b="1" dirty="0"/>
              <a:t> – ЗДАНИЯ, СООРУЖЕНИЯ, ОБОРУДОВАНИЕ,  ИНФРАСТРУКТУРА И ДР.;</a:t>
            </a:r>
          </a:p>
          <a:p>
            <a:pPr algn="ctr">
              <a:spcBef>
                <a:spcPts val="600"/>
              </a:spcBef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ДЕНЕЖНЫЙ</a:t>
            </a:r>
            <a:r>
              <a:rPr lang="ru-RU" b="1" dirty="0"/>
              <a:t>  -  ОБЪЕМ ДЕНЕЖНОЙ МАССЫ, КОТОРОЙ РАСПОЛАГАЮТ СУБЪЕКТЫ ЭКОНОМ. ДЕЯТЕЛЬНОСТИ)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64088" y="2852936"/>
            <a:ext cx="1046440" cy="352839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2800" b="1" dirty="0"/>
              <a:t>ПРОЦЕНТ </a:t>
            </a:r>
          </a:p>
          <a:p>
            <a:pPr algn="ctr"/>
            <a:r>
              <a:rPr lang="ru-RU" sz="2800" b="1" dirty="0"/>
              <a:t>(</a:t>
            </a:r>
            <a:r>
              <a:rPr lang="en-US" sz="2800" b="1" dirty="0"/>
              <a:t>interest)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588224" y="2924944"/>
            <a:ext cx="2376264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5738" indent="-185738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dirty="0"/>
              <a:t>ДОСТИГНУТЫЙ УРОВЕНЬ РАЗВИТИЯ ФИРМЫ, СТРАНЫ;</a:t>
            </a:r>
          </a:p>
          <a:p>
            <a:pPr marL="185738" indent="-185738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dirty="0"/>
              <a:t>ФИЗИЧЕСКИЙ И МОРАЛЬНЫЙ ИЗНОС ЗДАНИЙ. СТАНКОВ, КОММУНИКАЦИЙ;</a:t>
            </a:r>
          </a:p>
          <a:p>
            <a:pPr marL="185738" indent="-185738">
              <a:spcAft>
                <a:spcPts val="600"/>
              </a:spcAft>
              <a:buFont typeface="Wingdings" pitchFamily="2" charset="2"/>
              <a:buChar char="§"/>
            </a:pPr>
            <a:r>
              <a:rPr lang="ru-RU" b="1" dirty="0"/>
              <a:t>УРОВЕНЬ ИНФЛЯЦИИ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1034</TotalTime>
  <Words>1607</Words>
  <Application>Microsoft Office PowerPoint</Application>
  <PresentationFormat>Экран (4:3)</PresentationFormat>
  <Paragraphs>311</Paragraphs>
  <Slides>21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Wingdings</vt:lpstr>
      <vt:lpstr>Тема Office</vt:lpstr>
      <vt:lpstr>ФАКТОРЫ ПРОИЗВОДСТВА  И ФАКТОРНЫЕ ДОХОДЫ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ЦИТАТНИК</vt:lpstr>
      <vt:lpstr>Презентация PowerPoint</vt:lpstr>
      <vt:lpstr>Презентация PowerPoint</vt:lpstr>
    </vt:vector>
  </TitlesOfParts>
  <Company>MultiDVD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ФИРМЫ В ЭКОНОМИКЕ</dc:title>
  <dc:creator>Маша</dc:creator>
  <cp:lastModifiedBy>Xlmal</cp:lastModifiedBy>
  <cp:revision>85</cp:revision>
  <dcterms:created xsi:type="dcterms:W3CDTF">2013-09-30T16:04:03Z</dcterms:created>
  <dcterms:modified xsi:type="dcterms:W3CDTF">2022-02-28T10:55:41Z</dcterms:modified>
</cp:coreProperties>
</file>