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3" r:id="rId6"/>
    <p:sldId id="265" r:id="rId7"/>
    <p:sldId id="266" r:id="rId8"/>
    <p:sldId id="264" r:id="rId9"/>
    <p:sldId id="260" r:id="rId1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Раздел по умолчанию" id="{1AEB0999-5244-479C-BC7C-915B1C2EEA4F}">
          <p14:sldIdLst>
            <p14:sldId id="256"/>
            <p14:sldId id="257"/>
            <p14:sldId id="258"/>
            <p14:sldId id="259"/>
            <p14:sldId id="263"/>
            <p14:sldId id="265"/>
            <p14:sldId id="266"/>
            <p14:sldId id="264"/>
            <p14:sldId id="260"/>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7" d="100"/>
          <a:sy n="87" d="100"/>
        </p:scale>
        <p:origin x="-1062"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ru-RU" smtClean="0"/>
              <a:t>Образец заголовка</a:t>
            </a:r>
            <a:endParaRPr kumimoji="0" lang="en-US"/>
          </a:p>
        </p:txBody>
      </p:sp>
      <p:sp>
        <p:nvSpPr>
          <p:cNvPr id="28" name="Дата 27"/>
          <p:cNvSpPr>
            <a:spLocks noGrp="1"/>
          </p:cNvSpPr>
          <p:nvPr>
            <p:ph type="dt" sz="half" idx="10"/>
          </p:nvPr>
        </p:nvSpPr>
        <p:spPr/>
        <p:txBody>
          <a:bodyPr/>
          <a:lstStyle/>
          <a:p>
            <a:fld id="{B4C71EC6-210F-42DE-9C53-41977AD35B3D}" type="datetimeFigureOut">
              <a:rPr lang="ru-RU" smtClean="0"/>
              <a:t>29.03.2020</a:t>
            </a:fld>
            <a:endParaRPr lang="ru-RU"/>
          </a:p>
        </p:txBody>
      </p:sp>
      <p:sp>
        <p:nvSpPr>
          <p:cNvPr id="17" name="Нижний колонтитул 16"/>
          <p:cNvSpPr>
            <a:spLocks noGrp="1"/>
          </p:cNvSpPr>
          <p:nvPr>
            <p:ph type="ftr" sz="quarter" idx="11"/>
          </p:nvPr>
        </p:nvSpPr>
        <p:spPr/>
        <p:txBody>
          <a:bodyPr/>
          <a:lstStyle/>
          <a:p>
            <a:endParaRPr lang="ru-RU"/>
          </a:p>
        </p:txBody>
      </p:sp>
      <p:sp>
        <p:nvSpPr>
          <p:cNvPr id="29" name="Номер слайда 28"/>
          <p:cNvSpPr>
            <a:spLocks noGrp="1"/>
          </p:cNvSpPr>
          <p:nvPr>
            <p:ph type="sldNum" sz="quarter" idx="12"/>
          </p:nvPr>
        </p:nvSpPr>
        <p:spPr/>
        <p:txBody>
          <a:bodyPr/>
          <a:lstStyle/>
          <a:p>
            <a:fld id="{B19B0651-EE4F-4900-A07F-96A6BFA9D0F0}" type="slidenum">
              <a:rPr lang="ru-RU" smtClean="0"/>
              <a:t>‹#›</a:t>
            </a:fld>
            <a:endParaRPr lang="ru-RU"/>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B4C71EC6-210F-42DE-9C53-41977AD35B3D}" type="datetimeFigureOut">
              <a:rPr lang="ru-RU" smtClean="0"/>
              <a:t>29.03.2020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B4C71EC6-210F-42DE-9C53-41977AD35B3D}" type="datetimeFigureOut">
              <a:rPr lang="ru-RU" smtClean="0"/>
              <a:t>29.03.2020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Объект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B4C71EC6-210F-42DE-9C53-41977AD35B3D}" type="datetimeFigureOut">
              <a:rPr lang="ru-RU" smtClean="0"/>
              <a:t>29.03.2020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29.03.2020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a:xfrm>
            <a:off x="7924800" y="6416675"/>
            <a:ext cx="762000" cy="365125"/>
          </a:xfrm>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Объект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Объект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B4C71EC6-210F-42DE-9C53-41977AD35B3D}" type="datetimeFigureOut">
              <a:rPr lang="ru-RU" smtClean="0"/>
              <a:t>29.03.2020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Объект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Объект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B4C71EC6-210F-42DE-9C53-41977AD35B3D}" type="datetimeFigureOut">
              <a:rPr lang="ru-RU" smtClean="0"/>
              <a:t>29.03.2020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B4C71EC6-210F-42DE-9C53-41977AD35B3D}" type="datetimeFigureOut">
              <a:rPr lang="ru-RU" smtClean="0"/>
              <a:t>29.03.2020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29.03.2020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Объект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B4C71EC6-210F-42DE-9C53-41977AD35B3D}" type="datetimeFigureOut">
              <a:rPr lang="ru-RU" smtClean="0"/>
              <a:t>29.03.2020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ru-RU" smtClean="0">
                <a:solidFill>
                  <a:schemeClr val="lt1"/>
                </a:solidFill>
                <a:latin typeface="+mn-lt"/>
                <a:ea typeface="+mn-ea"/>
                <a:cs typeface="+mn-cs"/>
              </a:rPr>
              <a:t>Вставка рисунка</a:t>
            </a:r>
            <a:endParaRPr kumimoji="0" lang="en-US" dirty="0">
              <a:solidFill>
                <a:schemeClr val="lt1"/>
              </a:solidFill>
              <a:latin typeface="+mn-lt"/>
              <a:ea typeface="+mn-ea"/>
              <a:cs typeface="+mn-cs"/>
            </a:endParaRPr>
          </a:p>
        </p:txBody>
      </p:sp>
      <p:sp>
        <p:nvSpPr>
          <p:cNvPr id="4" name="Текст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29.03.2020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B4C71EC6-210F-42DE-9C53-41977AD35B3D}" type="datetimeFigureOut">
              <a:rPr lang="ru-RU" smtClean="0"/>
              <a:t>29.03.2020</a:t>
            </a:fld>
            <a:endParaRPr lang="ru-RU"/>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ru-RU"/>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971600" y="764704"/>
            <a:ext cx="7272808" cy="1752600"/>
          </a:xfrm>
        </p:spPr>
        <p:txBody>
          <a:bodyPr/>
          <a:lstStyle/>
          <a:p>
            <a:r>
              <a:rPr lang="ru-RU" b="1" dirty="0">
                <a:solidFill>
                  <a:schemeClr val="tx1"/>
                </a:solidFill>
              </a:rPr>
              <a:t>Основы здорового образа </a:t>
            </a:r>
            <a:r>
              <a:rPr lang="ru-RU" b="1" dirty="0" smtClean="0">
                <a:solidFill>
                  <a:schemeClr val="tx1"/>
                </a:solidFill>
              </a:rPr>
              <a:t>жизни.</a:t>
            </a:r>
          </a:p>
          <a:p>
            <a:r>
              <a:rPr lang="ru-RU" b="1" dirty="0" smtClean="0">
                <a:solidFill>
                  <a:schemeClr val="tx1"/>
                </a:solidFill>
              </a:rPr>
              <a:t>Физическая </a:t>
            </a:r>
            <a:r>
              <a:rPr lang="ru-RU" b="1" dirty="0">
                <a:solidFill>
                  <a:schemeClr val="tx1"/>
                </a:solidFill>
              </a:rPr>
              <a:t>культура </a:t>
            </a:r>
            <a:r>
              <a:rPr lang="ru-RU" b="1" dirty="0" smtClean="0">
                <a:solidFill>
                  <a:schemeClr val="tx1"/>
                </a:solidFill>
              </a:rPr>
              <a:t>в обеспечении </a:t>
            </a:r>
            <a:r>
              <a:rPr lang="ru-RU" b="1" dirty="0">
                <a:solidFill>
                  <a:schemeClr val="tx1"/>
                </a:solidFill>
              </a:rPr>
              <a:t>здоровья</a:t>
            </a:r>
            <a:r>
              <a:rPr lang="ru-RU" dirty="0">
                <a:solidFill>
                  <a:schemeClr val="tx1"/>
                </a:solidFill>
              </a:rPr>
              <a:t> </a:t>
            </a:r>
            <a:endParaRPr lang="ru-RU" dirty="0">
              <a:solidFill>
                <a:schemeClr val="tx1"/>
              </a:solidFill>
            </a:endParaRP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536" y="3501008"/>
            <a:ext cx="8388424" cy="2908701"/>
          </a:xfrm>
          <a:prstGeom prst="rect">
            <a:avLst/>
          </a:prstGeom>
        </p:spPr>
      </p:pic>
    </p:spTree>
    <p:extLst>
      <p:ext uri="{BB962C8B-B14F-4D97-AF65-F5344CB8AC3E}">
        <p14:creationId xmlns:p14="http://schemas.microsoft.com/office/powerpoint/2010/main" val="22131871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95536" y="620688"/>
            <a:ext cx="8229600" cy="4525963"/>
          </a:xfrm>
        </p:spPr>
        <p:txBody>
          <a:bodyPr>
            <a:normAutofit/>
          </a:bodyPr>
          <a:lstStyle/>
          <a:p>
            <a:pPr marL="0" indent="0">
              <a:buNone/>
            </a:pPr>
            <a:r>
              <a:rPr lang="ru-RU" sz="2000" b="1" dirty="0"/>
              <a:t>Здоровье человека как ценность и факторы его </a:t>
            </a:r>
            <a:r>
              <a:rPr lang="ru-RU" sz="2000" b="1" dirty="0" smtClean="0"/>
              <a:t>определяющие</a:t>
            </a:r>
          </a:p>
          <a:p>
            <a:pPr marL="0" indent="0">
              <a:buNone/>
            </a:pPr>
            <a:endParaRPr lang="ru-RU" sz="2000" dirty="0"/>
          </a:p>
          <a:p>
            <a:pPr marL="0" indent="0">
              <a:buNone/>
            </a:pPr>
            <a:r>
              <a:rPr lang="ru-RU" sz="2000" dirty="0"/>
              <a:t>Здоровье – это такое состояние организма, при котором он биологически полноценен, трудоспособен, функции всех его составляющих и систем уравновешены, отсутствуют болезненные проявления. Основным признаком здоровья является уровень адаптации организма к условиям внешней среды, физическим и психоэмоциональным нагрузкам (В.И. Дубровский).</a:t>
            </a:r>
          </a:p>
          <a:p>
            <a:endParaRPr lang="ru-RU" sz="2000"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39752" y="3140968"/>
            <a:ext cx="4879552" cy="3361992"/>
          </a:xfrm>
          <a:prstGeom prst="rect">
            <a:avLst/>
          </a:prstGeom>
        </p:spPr>
      </p:pic>
    </p:spTree>
    <p:extLst>
      <p:ext uri="{BB962C8B-B14F-4D97-AF65-F5344CB8AC3E}">
        <p14:creationId xmlns:p14="http://schemas.microsoft.com/office/powerpoint/2010/main" val="184338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87624" y="404664"/>
            <a:ext cx="6624736" cy="923330"/>
          </a:xfrm>
          <a:prstGeom prst="rect">
            <a:avLst/>
          </a:prstGeom>
          <a:noFill/>
        </p:spPr>
        <p:txBody>
          <a:bodyPr wrap="square" rtlCol="0">
            <a:spAutoFit/>
          </a:bodyPr>
          <a:lstStyle/>
          <a:p>
            <a:r>
              <a:rPr lang="ru-RU" dirty="0"/>
              <a:t>Здоровье – это состояние полного физического, духовного и социального благополучия, а не только отсутствие болезней.</a:t>
            </a:r>
          </a:p>
          <a:p>
            <a:endParaRPr lang="ru-RU" dirty="0"/>
          </a:p>
        </p:txBody>
      </p:sp>
      <p:sp>
        <p:nvSpPr>
          <p:cNvPr id="5" name="TextBox 4"/>
          <p:cNvSpPr txBox="1"/>
          <p:nvPr/>
        </p:nvSpPr>
        <p:spPr>
          <a:xfrm>
            <a:off x="611560" y="1916832"/>
            <a:ext cx="5688632" cy="2585323"/>
          </a:xfrm>
          <a:prstGeom prst="rect">
            <a:avLst/>
          </a:prstGeom>
          <a:noFill/>
        </p:spPr>
        <p:txBody>
          <a:bodyPr wrap="square" rtlCol="0">
            <a:spAutoFit/>
          </a:bodyPr>
          <a:lstStyle/>
          <a:p>
            <a:r>
              <a:rPr lang="ru-RU" dirty="0"/>
              <a:t>Здоровый образ жизни включает в себя следующие основные элементы</a:t>
            </a:r>
            <a:r>
              <a:rPr lang="ru-RU" dirty="0" smtClean="0"/>
              <a:t>:</a:t>
            </a:r>
          </a:p>
          <a:p>
            <a:pPr marL="285750" indent="-285750">
              <a:buFont typeface="Arial" panose="020B0604020202020204" pitchFamily="34" charset="0"/>
              <a:buChar char="•"/>
            </a:pPr>
            <a:r>
              <a:rPr lang="ru-RU" dirty="0" smtClean="0"/>
              <a:t> </a:t>
            </a:r>
            <a:r>
              <a:rPr lang="ru-RU" dirty="0"/>
              <a:t>режим труда и отдыха</a:t>
            </a:r>
            <a:r>
              <a:rPr lang="ru-RU" dirty="0" smtClean="0"/>
              <a:t>,</a:t>
            </a:r>
          </a:p>
          <a:p>
            <a:pPr marL="285750" indent="-285750">
              <a:buFont typeface="Arial" panose="020B0604020202020204" pitchFamily="34" charset="0"/>
              <a:buChar char="•"/>
            </a:pPr>
            <a:r>
              <a:rPr lang="ru-RU" dirty="0" smtClean="0"/>
              <a:t> </a:t>
            </a:r>
            <a:r>
              <a:rPr lang="ru-RU" dirty="0"/>
              <a:t>искоренение вредных привычек</a:t>
            </a:r>
            <a:r>
              <a:rPr lang="ru-RU" dirty="0" smtClean="0"/>
              <a:t>,</a:t>
            </a:r>
          </a:p>
          <a:p>
            <a:pPr marL="285750" indent="-285750">
              <a:buFont typeface="Arial" panose="020B0604020202020204" pitchFamily="34" charset="0"/>
              <a:buChar char="•"/>
            </a:pPr>
            <a:r>
              <a:rPr lang="ru-RU" dirty="0" smtClean="0"/>
              <a:t> </a:t>
            </a:r>
            <a:r>
              <a:rPr lang="ru-RU" dirty="0"/>
              <a:t>оптимальный двигательный режим</a:t>
            </a:r>
            <a:r>
              <a:rPr lang="ru-RU" dirty="0" smtClean="0"/>
              <a:t>,</a:t>
            </a:r>
          </a:p>
          <a:p>
            <a:pPr marL="285750" indent="-285750">
              <a:buFont typeface="Arial" panose="020B0604020202020204" pitchFamily="34" charset="0"/>
              <a:buChar char="•"/>
            </a:pPr>
            <a:r>
              <a:rPr lang="ru-RU" dirty="0" smtClean="0"/>
              <a:t> </a:t>
            </a:r>
            <a:r>
              <a:rPr lang="ru-RU" dirty="0"/>
              <a:t>личную гигиену</a:t>
            </a:r>
            <a:r>
              <a:rPr lang="ru-RU" dirty="0" smtClean="0"/>
              <a:t>,</a:t>
            </a:r>
          </a:p>
          <a:p>
            <a:pPr marL="285750" indent="-285750">
              <a:buFont typeface="Arial" panose="020B0604020202020204" pitchFamily="34" charset="0"/>
              <a:buChar char="•"/>
            </a:pPr>
            <a:r>
              <a:rPr lang="ru-RU" dirty="0" smtClean="0"/>
              <a:t> </a:t>
            </a:r>
            <a:r>
              <a:rPr lang="ru-RU" dirty="0"/>
              <a:t>закаливание</a:t>
            </a:r>
            <a:r>
              <a:rPr lang="ru-RU" dirty="0" smtClean="0"/>
              <a:t>,</a:t>
            </a:r>
          </a:p>
          <a:p>
            <a:pPr marL="285750" indent="-285750">
              <a:buFont typeface="Arial" panose="020B0604020202020204" pitchFamily="34" charset="0"/>
              <a:buChar char="•"/>
            </a:pPr>
            <a:r>
              <a:rPr lang="ru-RU" dirty="0" smtClean="0"/>
              <a:t> </a:t>
            </a:r>
            <a:r>
              <a:rPr lang="ru-RU" dirty="0"/>
              <a:t>рациональное питание и т.п.</a:t>
            </a:r>
          </a:p>
          <a:p>
            <a:pPr marL="285750" indent="-285750">
              <a:buFont typeface="Arial" panose="020B0604020202020204" pitchFamily="34" charset="0"/>
              <a:buChar char="•"/>
            </a:pPr>
            <a:endParaRPr lang="ru-RU" dirty="0"/>
          </a:p>
        </p:txBody>
      </p:sp>
    </p:spTree>
    <p:extLst>
      <p:ext uri="{BB962C8B-B14F-4D97-AF65-F5344CB8AC3E}">
        <p14:creationId xmlns:p14="http://schemas.microsoft.com/office/powerpoint/2010/main" val="7751434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9469" y="260648"/>
            <a:ext cx="5118795" cy="6400056"/>
          </a:xfrm>
          <a:prstGeom prst="rect">
            <a:avLst/>
          </a:prstGeom>
        </p:spPr>
      </p:pic>
    </p:spTree>
    <p:extLst>
      <p:ext uri="{BB962C8B-B14F-4D97-AF65-F5344CB8AC3E}">
        <p14:creationId xmlns:p14="http://schemas.microsoft.com/office/powerpoint/2010/main" val="23852714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67544" y="4437112"/>
            <a:ext cx="7704856" cy="2031325"/>
          </a:xfrm>
          <a:prstGeom prst="rect">
            <a:avLst/>
          </a:prstGeom>
          <a:noFill/>
        </p:spPr>
        <p:txBody>
          <a:bodyPr wrap="square" rtlCol="0">
            <a:spAutoFit/>
          </a:bodyPr>
          <a:lstStyle/>
          <a:p>
            <a:endParaRPr lang="ru-RU" dirty="0" smtClean="0"/>
          </a:p>
          <a:p>
            <a:r>
              <a:rPr lang="ru-RU" dirty="0" smtClean="0"/>
              <a:t> </a:t>
            </a:r>
            <a:r>
              <a:rPr lang="ru-RU" dirty="0"/>
              <a:t>Здоровье является основным условием и залогом полноценной жизни. Здоровье помогает нам выполнять наши планы, успешно решать основные жизненные задачи, преодолевать трудности, а если придется, то и значительные перегрузки. Здоровье, разумно сохраняемое и укрепляемое самим человеком, обеспечивает ему долгую и активную жизнь.</a:t>
            </a:r>
          </a:p>
          <a:p>
            <a:endParaRPr lang="ru-RU" dirty="0"/>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03648" y="355265"/>
            <a:ext cx="6300192" cy="4284131"/>
          </a:xfrm>
          <a:prstGeom prst="rect">
            <a:avLst/>
          </a:prstGeom>
        </p:spPr>
      </p:pic>
    </p:spTree>
    <p:extLst>
      <p:ext uri="{BB962C8B-B14F-4D97-AF65-F5344CB8AC3E}">
        <p14:creationId xmlns:p14="http://schemas.microsoft.com/office/powerpoint/2010/main" val="28433350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normAutofit fontScale="77500" lnSpcReduction="20000"/>
          </a:bodyPr>
          <a:lstStyle/>
          <a:p>
            <a:pPr algn="ctr"/>
            <a:r>
              <a:rPr lang="ru-RU" sz="3600" b="1" dirty="0"/>
              <a:t>Факторы ЗОЖ</a:t>
            </a:r>
          </a:p>
          <a:p>
            <a:pPr algn="ctr"/>
            <a:endParaRPr lang="ru-RU" sz="3600" b="1" dirty="0"/>
          </a:p>
          <a:p>
            <a:pPr algn="ctr"/>
            <a:endParaRPr lang="ru-RU" sz="3600" dirty="0"/>
          </a:p>
          <a:p>
            <a:r>
              <a:rPr lang="ru-RU" dirty="0"/>
              <a:t>1-ая группа факторов. Все то, что окружает человека – среда. Это стены квартиры, дома, лес и горы, солнце, воздух. Сюда отнесем и людей, окружающих людей – микросоциум.</a:t>
            </a:r>
          </a:p>
          <a:p>
            <a:endParaRPr lang="ru-RU" dirty="0"/>
          </a:p>
          <a:p>
            <a:r>
              <a:rPr lang="ru-RU" dirty="0"/>
              <a:t>2-ая группа. Все то, что человек «вводит» в себя. Продукты питания, лекарства, никотин, алкоголь, наркотики.</a:t>
            </a:r>
          </a:p>
          <a:p>
            <a:endParaRPr lang="ru-RU" dirty="0"/>
          </a:p>
          <a:p>
            <a:r>
              <a:rPr lang="ru-RU" dirty="0"/>
              <a:t>3-я группа. Все то, что человек делает с собой в результате волевых усилий и осознания необходимости своих действий. Это занятия физической культурой и спортом, закаливание, чередование труда и отдыха, ритмичность в работе.</a:t>
            </a:r>
          </a:p>
          <a:p>
            <a:endParaRPr lang="ru-RU" dirty="0"/>
          </a:p>
          <a:p>
            <a:endParaRPr lang="ru-RU" dirty="0"/>
          </a:p>
        </p:txBody>
      </p:sp>
    </p:spTree>
    <p:extLst>
      <p:ext uri="{BB962C8B-B14F-4D97-AF65-F5344CB8AC3E}">
        <p14:creationId xmlns:p14="http://schemas.microsoft.com/office/powerpoint/2010/main" val="25370496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p:cNvSpPr>
            <a:spLocks noGrp="1"/>
          </p:cNvSpPr>
          <p:nvPr>
            <p:ph idx="1"/>
          </p:nvPr>
        </p:nvSpPr>
        <p:spPr>
          <a:xfrm>
            <a:off x="395536" y="188640"/>
            <a:ext cx="8229600" cy="6370975"/>
          </a:xfrm>
          <a:prstGeom prst="rect">
            <a:avLst/>
          </a:prstGeom>
        </p:spPr>
        <p:txBody>
          <a:bodyPr wrap="square">
            <a:spAutoFit/>
          </a:bodyPr>
          <a:lstStyle/>
          <a:p>
            <a:pPr marL="0" indent="0" algn="ctr">
              <a:buNone/>
            </a:pPr>
            <a:r>
              <a:rPr lang="ru-RU" sz="2000" b="1" dirty="0"/>
              <a:t>Влияние негативных факторов на </a:t>
            </a:r>
            <a:r>
              <a:rPr lang="ru-RU" sz="2000" b="1" dirty="0" smtClean="0"/>
              <a:t>организм</a:t>
            </a:r>
          </a:p>
          <a:p>
            <a:pPr algn="ctr"/>
            <a:endParaRPr lang="ru-RU" sz="2000" dirty="0"/>
          </a:p>
          <a:p>
            <a:pPr marL="0" indent="0">
              <a:buNone/>
            </a:pPr>
            <a:r>
              <a:rPr lang="ru-RU" sz="2000" dirty="0" smtClean="0"/>
              <a:t>   Употребление </a:t>
            </a:r>
            <a:r>
              <a:rPr lang="ru-RU" sz="2000" dirty="0"/>
              <a:t>алкоголя в большом количестве это не просто зависимость. Это огромный вред для здоровья. Механизм отравления основан на влиянии такого ядовитого вещества как этанол или этиловый спирт. Он начинает свое коварное действие уже спустя минуту после попадания в желудок. Однако пищеварительный тракт – это далеко не единственная система, которая страдает от выпитого спиртного</a:t>
            </a:r>
            <a:r>
              <a:rPr lang="ru-RU" sz="2000" dirty="0" smtClean="0"/>
              <a:t>.</a:t>
            </a:r>
          </a:p>
          <a:p>
            <a:pPr marL="0" indent="0">
              <a:buNone/>
            </a:pPr>
            <a:r>
              <a:rPr lang="ru-RU" sz="2000" dirty="0" smtClean="0"/>
              <a:t> </a:t>
            </a:r>
            <a:r>
              <a:rPr lang="ru-RU" sz="2000" dirty="0"/>
              <a:t>Мозг – один из важнейших органов человека</a:t>
            </a:r>
            <a:r>
              <a:rPr lang="ru-RU" sz="2000" dirty="0" smtClean="0"/>
              <a:t>.</a:t>
            </a:r>
          </a:p>
          <a:p>
            <a:pPr marL="0" indent="0">
              <a:buNone/>
            </a:pPr>
            <a:r>
              <a:rPr lang="ru-RU" sz="2000" dirty="0" smtClean="0"/>
              <a:t> </a:t>
            </a:r>
            <a:r>
              <a:rPr lang="ru-RU" sz="2000" dirty="0"/>
              <a:t>Чрезмерные прикладывания к рюмке вызывают </a:t>
            </a:r>
            <a:endParaRPr lang="ru-RU" sz="2000" dirty="0" smtClean="0"/>
          </a:p>
          <a:p>
            <a:pPr marL="0" indent="0">
              <a:buNone/>
            </a:pPr>
            <a:r>
              <a:rPr lang="ru-RU" sz="2000" dirty="0" smtClean="0"/>
              <a:t>стойкие </a:t>
            </a:r>
            <a:r>
              <a:rPr lang="ru-RU" sz="2000" dirty="0"/>
              <a:t>психические нарушения</a:t>
            </a:r>
            <a:r>
              <a:rPr lang="ru-RU" sz="2000" dirty="0" smtClean="0"/>
              <a:t>,</a:t>
            </a:r>
          </a:p>
          <a:p>
            <a:pPr marL="0" indent="0">
              <a:buNone/>
            </a:pPr>
            <a:r>
              <a:rPr lang="ru-RU" sz="2000" dirty="0" smtClean="0"/>
              <a:t> наблюдается потеря </a:t>
            </a:r>
            <a:r>
              <a:rPr lang="ru-RU" sz="2000" dirty="0"/>
              <a:t>памяти</a:t>
            </a:r>
            <a:r>
              <a:rPr lang="ru-RU" sz="2000" dirty="0" smtClean="0"/>
              <a:t>.</a:t>
            </a:r>
          </a:p>
          <a:p>
            <a:pPr marL="0" indent="0">
              <a:buNone/>
            </a:pPr>
            <a:r>
              <a:rPr lang="ru-RU" sz="2000" dirty="0" smtClean="0"/>
              <a:t> </a:t>
            </a:r>
            <a:r>
              <a:rPr lang="ru-RU" sz="2000" dirty="0"/>
              <a:t>Алкоголь оказывает </a:t>
            </a:r>
            <a:r>
              <a:rPr lang="ru-RU" sz="2000" dirty="0" smtClean="0"/>
              <a:t>негативное</a:t>
            </a:r>
          </a:p>
          <a:p>
            <a:pPr marL="0" indent="0">
              <a:buNone/>
            </a:pPr>
            <a:r>
              <a:rPr lang="ru-RU" sz="2000" dirty="0" smtClean="0"/>
              <a:t> </a:t>
            </a:r>
            <a:r>
              <a:rPr lang="ru-RU" sz="2000" dirty="0"/>
              <a:t>влияние на печень, которая </a:t>
            </a:r>
            <a:endParaRPr lang="ru-RU" sz="2000" dirty="0" smtClean="0"/>
          </a:p>
          <a:p>
            <a:pPr marL="0" indent="0">
              <a:buNone/>
            </a:pPr>
            <a:r>
              <a:rPr lang="ru-RU" sz="2000" dirty="0" smtClean="0"/>
              <a:t>берет </a:t>
            </a:r>
            <a:r>
              <a:rPr lang="ru-RU" sz="2000" dirty="0"/>
              <a:t>на </a:t>
            </a:r>
            <a:r>
              <a:rPr lang="ru-RU" sz="2000" dirty="0" smtClean="0"/>
              <a:t>себя основной </a:t>
            </a:r>
            <a:r>
              <a:rPr lang="ru-RU" sz="2000" dirty="0"/>
              <a:t>удар</a:t>
            </a:r>
            <a:r>
              <a:rPr lang="ru-RU" sz="2000" dirty="0" smtClean="0"/>
              <a:t>.</a:t>
            </a:r>
          </a:p>
          <a:p>
            <a:pPr marL="0" indent="0">
              <a:buNone/>
            </a:pPr>
            <a:r>
              <a:rPr lang="ru-RU" sz="2000" dirty="0" smtClean="0"/>
              <a:t> </a:t>
            </a:r>
            <a:r>
              <a:rPr lang="ru-RU" sz="2000" dirty="0"/>
              <a:t>Цирроз печени – это </a:t>
            </a:r>
            <a:r>
              <a:rPr lang="ru-RU" sz="2000" dirty="0" smtClean="0"/>
              <a:t>медленная,</a:t>
            </a:r>
          </a:p>
          <a:p>
            <a:pPr marL="0" indent="0">
              <a:buNone/>
            </a:pPr>
            <a:r>
              <a:rPr lang="ru-RU" sz="2000" dirty="0" smtClean="0"/>
              <a:t> </a:t>
            </a:r>
            <a:r>
              <a:rPr lang="ru-RU" sz="2000" dirty="0"/>
              <a:t>но неизбежная смерть.</a:t>
            </a:r>
          </a:p>
          <a:p>
            <a:pPr marL="0" indent="0">
              <a:buNone/>
            </a:pPr>
            <a:r>
              <a:rPr lang="ru-RU" sz="2000" dirty="0" smtClean="0"/>
              <a:t>   </a:t>
            </a:r>
            <a:endParaRPr lang="ru-RU" sz="2000" dirty="0"/>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44008" y="3645024"/>
            <a:ext cx="4290814" cy="2970564"/>
          </a:xfrm>
          <a:prstGeom prst="rect">
            <a:avLst/>
          </a:prstGeom>
        </p:spPr>
      </p:pic>
    </p:spTree>
    <p:extLst>
      <p:ext uri="{BB962C8B-B14F-4D97-AF65-F5344CB8AC3E}">
        <p14:creationId xmlns:p14="http://schemas.microsoft.com/office/powerpoint/2010/main" val="40394538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535090" y="692696"/>
            <a:ext cx="8229600" cy="4054760"/>
          </a:xfrm>
        </p:spPr>
        <p:txBody>
          <a:bodyPr>
            <a:noAutofit/>
          </a:bodyPr>
          <a:lstStyle/>
          <a:p>
            <a:pPr marL="0" indent="0">
              <a:buNone/>
            </a:pPr>
            <a:r>
              <a:rPr lang="ru-RU" sz="2000" dirty="0"/>
              <a:t>Страшнее алкоголизма может быть только употребление наркотиков, которые нередко состоят из химических вредных компонентов. Влияние вредных привычек на организм человека огромен. Наркотики поражают нервную систему, происходит полное изменение здорового организма в худшую сторону. </a:t>
            </a:r>
            <a:endParaRPr lang="ru-RU" sz="2000" dirty="0" smtClean="0"/>
          </a:p>
          <a:p>
            <a:pPr marL="0" indent="0">
              <a:buNone/>
            </a:pPr>
            <a:r>
              <a:rPr lang="ru-RU" sz="2000" dirty="0" smtClean="0"/>
              <a:t>Человек</a:t>
            </a:r>
            <a:r>
              <a:rPr lang="ru-RU" sz="2000" dirty="0"/>
              <a:t>, принимающий наркотики</a:t>
            </a:r>
            <a:r>
              <a:rPr lang="ru-RU" sz="2000" dirty="0" smtClean="0"/>
              <a:t>,</a:t>
            </a:r>
          </a:p>
          <a:p>
            <a:pPr marL="0" indent="0">
              <a:buNone/>
            </a:pPr>
            <a:r>
              <a:rPr lang="ru-RU" sz="2000" dirty="0" smtClean="0"/>
              <a:t> </a:t>
            </a:r>
            <a:r>
              <a:rPr lang="ru-RU" sz="2000" dirty="0"/>
              <a:t>со временем становится </a:t>
            </a:r>
            <a:r>
              <a:rPr lang="ru-RU" sz="2000" dirty="0" smtClean="0"/>
              <a:t>зависимым</a:t>
            </a:r>
          </a:p>
          <a:p>
            <a:pPr marL="0" indent="0">
              <a:buNone/>
            </a:pPr>
            <a:r>
              <a:rPr lang="ru-RU" sz="2000" dirty="0" smtClean="0"/>
              <a:t> </a:t>
            </a:r>
            <a:r>
              <a:rPr lang="ru-RU" sz="2000" dirty="0"/>
              <a:t>от того состояние, в котором он </a:t>
            </a:r>
            <a:endParaRPr lang="ru-RU" sz="2000" dirty="0" smtClean="0"/>
          </a:p>
          <a:p>
            <a:pPr marL="0" indent="0">
              <a:buNone/>
            </a:pPr>
            <a:r>
              <a:rPr lang="ru-RU" sz="2000" dirty="0" smtClean="0"/>
              <a:t>пребывает</a:t>
            </a:r>
            <a:r>
              <a:rPr lang="ru-RU" sz="2000" dirty="0"/>
              <a:t>, </a:t>
            </a:r>
            <a:r>
              <a:rPr lang="ru-RU" sz="2000" dirty="0" smtClean="0"/>
              <a:t>забывая </a:t>
            </a:r>
            <a:r>
              <a:rPr lang="ru-RU" sz="2000" dirty="0"/>
              <a:t>об </a:t>
            </a:r>
            <a:endParaRPr lang="ru-RU" sz="2000" dirty="0" smtClean="0"/>
          </a:p>
          <a:p>
            <a:pPr marL="0" indent="0">
              <a:buNone/>
            </a:pPr>
            <a:r>
              <a:rPr lang="ru-RU" sz="2000" dirty="0" smtClean="0"/>
              <a:t>опасности </a:t>
            </a:r>
            <a:r>
              <a:rPr lang="ru-RU" sz="2000" dirty="0"/>
              <a:t>вредных веществ.</a:t>
            </a:r>
          </a:p>
          <a:p>
            <a:endParaRPr lang="ru-RU" sz="2000"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60032" y="2204864"/>
            <a:ext cx="3933056" cy="3933056"/>
          </a:xfrm>
          <a:prstGeom prst="rect">
            <a:avLst/>
          </a:prstGeom>
        </p:spPr>
      </p:pic>
    </p:spTree>
    <p:extLst>
      <p:ext uri="{BB962C8B-B14F-4D97-AF65-F5344CB8AC3E}">
        <p14:creationId xmlns:p14="http://schemas.microsoft.com/office/powerpoint/2010/main" val="14461712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42354264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пекс">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24</TotalTime>
  <Words>459</Words>
  <Application>Microsoft Office PowerPoint</Application>
  <PresentationFormat>Экран (4:3)</PresentationFormat>
  <Paragraphs>42</Paragraphs>
  <Slides>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9</vt:i4>
      </vt:variant>
    </vt:vector>
  </HeadingPairs>
  <TitlesOfParts>
    <vt:vector size="10" baseType="lpstr">
      <vt:lpstr>Апекс</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Игорь</dc:creator>
  <cp:lastModifiedBy>Игорь</cp:lastModifiedBy>
  <cp:revision>4</cp:revision>
  <dcterms:created xsi:type="dcterms:W3CDTF">2020-03-29T13:08:22Z</dcterms:created>
  <dcterms:modified xsi:type="dcterms:W3CDTF">2020-03-29T13:45:13Z</dcterms:modified>
</cp:coreProperties>
</file>