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3" r:id="rId2"/>
    <p:sldId id="264" r:id="rId3"/>
    <p:sldId id="275" r:id="rId4"/>
    <p:sldId id="267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FF99"/>
    <a:srgbClr val="B2ECEC"/>
    <a:srgbClr val="CAD5B1"/>
    <a:srgbClr val="FF006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598" autoAdjust="0"/>
  </p:normalViewPr>
  <p:slideViewPr>
    <p:cSldViewPr>
      <p:cViewPr varScale="1">
        <p:scale>
          <a:sx n="102" d="100"/>
          <a:sy n="102" d="100"/>
        </p:scale>
        <p:origin x="27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84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22AD3-65C7-4692-8544-CA3CF8640E18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1FD29-54EB-473B-B42F-93074AA0CA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rgbClr val="B2ECEC">
                <a:alpha val="1961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2000240"/>
            <a:ext cx="8458232" cy="21002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- путешествие 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«Россия - мой дом родной»</a:t>
            </a:r>
            <a:endParaRPr lang="ru-RU" sz="32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43438" y="4267200"/>
            <a:ext cx="4348162" cy="804874"/>
          </a:xfrm>
        </p:spPr>
        <p:txBody>
          <a:bodyPr>
            <a:normAutofit lnSpcReduction="10000"/>
          </a:bodyPr>
          <a:lstStyle/>
          <a:p>
            <a:pPr algn="l" eaLnBrk="1" hangingPunct="1">
              <a:lnSpc>
                <a:spcPct val="80000"/>
              </a:lnSpc>
            </a:pPr>
            <a:endParaRPr lang="ru-RU" sz="1400" dirty="0" smtClean="0"/>
          </a:p>
          <a:p>
            <a:pPr algn="l"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Останина Светлана Георгиевна, </a:t>
            </a:r>
          </a:p>
          <a:p>
            <a:pPr algn="l"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0" y="50004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учреждение дополнительного образования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Дворец творчества детей и молодежи имени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Добробабиной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А.П. города Белово»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352800" y="62484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Русские музыкальные инструменты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857232"/>
          <a:ext cx="7358114" cy="5643604"/>
        </p:xfrm>
        <a:graphic>
          <a:graphicData uri="http://schemas.openxmlformats.org/drawingml/2006/table">
            <a:tbl>
              <a:tblPr/>
              <a:tblGrid>
                <a:gridCol w="3917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1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0901">
                <a:tc>
                  <a:txBody>
                    <a:bodyPr/>
                    <a:lstStyle/>
                    <a:p>
                      <a:pPr indent="450215" algn="ct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1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2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0901">
                <a:tc>
                  <a:txBody>
                    <a:bodyPr/>
                    <a:lstStyle/>
                    <a:p>
                      <a:pPr indent="450215" algn="ct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3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4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0901">
                <a:tc>
                  <a:txBody>
                    <a:bodyPr/>
                    <a:lstStyle/>
                    <a:p>
                      <a:pPr indent="450215" algn="ct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5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6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0901">
                <a:tc>
                  <a:txBody>
                    <a:bodyPr/>
                    <a:lstStyle/>
                    <a:p>
                      <a:pPr indent="450215" algn="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7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r" fontAlgn="base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3560" name="Рисунок 18" descr="47455577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rcRect/>
          <a:stretch>
            <a:fillRect/>
          </a:stretch>
        </p:blipFill>
        <p:spPr bwMode="auto">
          <a:xfrm>
            <a:off x="1571604" y="1071546"/>
            <a:ext cx="2643206" cy="117173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23559" name="Рисунок 19" descr="gudok_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357430"/>
            <a:ext cx="1905000" cy="1333500"/>
          </a:xfrm>
          <a:prstGeom prst="rect">
            <a:avLst/>
          </a:prstGeom>
          <a:noFill/>
        </p:spPr>
      </p:pic>
      <p:pic>
        <p:nvPicPr>
          <p:cNvPr id="23558" name="Рисунок 20" descr="1200px-Balalaika.sv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214290"/>
            <a:ext cx="1504950" cy="2133600"/>
          </a:xfrm>
          <a:prstGeom prst="rect">
            <a:avLst/>
          </a:prstGeom>
          <a:noFill/>
        </p:spPr>
      </p:pic>
      <p:pic>
        <p:nvPicPr>
          <p:cNvPr id="23557" name="Рисунок 21" descr="svirel-taejnaya-d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83"/>
          <a:stretch>
            <a:fillRect/>
          </a:stretch>
        </p:blipFill>
        <p:spPr bwMode="auto">
          <a:xfrm>
            <a:off x="5857884" y="2357430"/>
            <a:ext cx="1785950" cy="1294468"/>
          </a:xfrm>
          <a:prstGeom prst="rect">
            <a:avLst/>
          </a:prstGeom>
          <a:noFill/>
        </p:spPr>
      </p:pic>
      <p:pic>
        <p:nvPicPr>
          <p:cNvPr id="23556" name="Рисунок 22" descr="buben-rus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3714752"/>
            <a:ext cx="1714512" cy="1278091"/>
          </a:xfrm>
          <a:prstGeom prst="rect">
            <a:avLst/>
          </a:prstGeom>
          <a:noFill/>
        </p:spPr>
      </p:pic>
      <p:pic>
        <p:nvPicPr>
          <p:cNvPr id="23555" name="Рисунок 23" descr="DSC_5056 cop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3755028"/>
            <a:ext cx="1714872" cy="1340846"/>
          </a:xfrm>
          <a:prstGeom prst="rect">
            <a:avLst/>
          </a:prstGeom>
          <a:noFill/>
        </p:spPr>
      </p:pic>
      <p:pic>
        <p:nvPicPr>
          <p:cNvPr id="23554" name="Рисунок 25" descr="Derevyannaya-semistrunnaya-gitara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5143512"/>
            <a:ext cx="2448139" cy="1252536"/>
          </a:xfrm>
          <a:prstGeom prst="rect">
            <a:avLst/>
          </a:prstGeom>
          <a:noFill/>
        </p:spPr>
      </p:pic>
      <p:pic>
        <p:nvPicPr>
          <p:cNvPr id="23553" name="Рисунок 26" descr="rojok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5143512"/>
            <a:ext cx="1782873" cy="12144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Картинки по запросу картина природа росс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1" name="Picture 5" descr="C:\Documents and Settings\Администратор\Рабочий стол\Конкрс Классики\priroda_rossii_foto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4214810" cy="3090861"/>
          </a:xfrm>
          <a:prstGeom prst="rect">
            <a:avLst/>
          </a:prstGeom>
          <a:noFill/>
        </p:spPr>
      </p:pic>
      <p:pic>
        <p:nvPicPr>
          <p:cNvPr id="24582" name="Picture 6" descr="C:\Documents and Settings\Администратор\Рабочий стол\Конкрс Классики\peizag2245_5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714752"/>
            <a:ext cx="4392628" cy="2714644"/>
          </a:xfrm>
          <a:prstGeom prst="rect">
            <a:avLst/>
          </a:prstGeom>
          <a:noFill/>
        </p:spPr>
      </p:pic>
      <p:pic>
        <p:nvPicPr>
          <p:cNvPr id="24583" name="Picture 7" descr="C:\Documents and Settings\Администратор\Рабочий стол\Конкрс Классики\lakes-samarskaya-landscape-boat-oil-canvas-grass-lake-painting-tree-art-wallpaper-gre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57166"/>
            <a:ext cx="4514042" cy="3071834"/>
          </a:xfrm>
          <a:prstGeom prst="rect">
            <a:avLst/>
          </a:prstGeom>
          <a:noFill/>
        </p:spPr>
      </p:pic>
      <p:pic>
        <p:nvPicPr>
          <p:cNvPr id="24584" name="Picture 8" descr="C:\Documents and Settings\Администратор\Рабочий стол\Конкрс Классики\2016-Painting-By-Numbers-Amazing-Indian-Summer-Beautiful-Nature-Landscape-Painting-4-size-Home-Decoration-Canvas.jpg_640x64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714752"/>
            <a:ext cx="4343430" cy="27146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Администратор\Рабочий стол\Конкрс Классики\0_1820bc_1c09e31a_X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Конкрс Классики\26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571480"/>
            <a:ext cx="885828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Население, объединенное принадлежностью к одному государству, жители страны. </a:t>
            </a:r>
          </a:p>
          <a:p>
            <a:pPr lvl="0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(Народ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Крепость в центре Москвы, древнейшая ее часть, главный общественно-политический и историко-художественный комплекс города, официальная резиденция президента Российской Федерации. </a:t>
            </a:r>
          </a:p>
          <a:p>
            <a:pPr lvl="0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Кремль)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Принадлежность человека к определенной этнической общности людей, отличающейся особенностями языка, культуры, психологии, традиций, обычаев, образа жизни.</a:t>
            </a:r>
          </a:p>
          <a:p>
            <a:pPr lvl="0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(Национальность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Национальный символ России – животное. 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Медведь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5. Полуовальная полая разнимающаяся посередине деревянная расписная кукла, в которую вставляются другие такие же куклы меньшего размера.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Матрешка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6. Неприкосновенный участок земли или водного пространства, где сохраняются и оберегаются редкие виды животных, растений, минералов, культурно-исторические памятники и т.п. 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Заповедник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7. Множество деревьев, растущих на большом пространстве с сомкнутыми кронами. 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Лес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8. Металлический сосуд для кипячения воды с краном и внутренней топкой - высокой трубкой, наполняемой древесными углями, может быть электрический. 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Самовар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9. Обширный географический регион в северо-восточной части Евразии, ограниченный с запада Уральскими горами, с востока водораздельными хребтами Тихого океана, с севера Северным Ледовитым океаном, с юга границей сопредельных государств России. 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(Сибирь)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10. Старинный русский щипковый музыкальный инструмент вроде цитры, на котором играли обеими руками, положив его на колени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(Гусли)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00430" y="0"/>
            <a:ext cx="2214578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Кроссворд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000108"/>
          <a:ext cx="8572555" cy="4357718"/>
        </p:xfrm>
        <a:graphic>
          <a:graphicData uri="http://schemas.openxmlformats.org/drawingml/2006/table">
            <a:tbl>
              <a:tblPr/>
              <a:tblGrid>
                <a:gridCol w="571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23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7144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323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1н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2к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4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3н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4м</a:t>
                      </a: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99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5м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6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6з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56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7л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2000" b="1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56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9с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4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10г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504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214546" y="357166"/>
            <a:ext cx="48104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Кроссворд «День России»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7747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Станция 1 «Россия - Родина моя»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214422"/>
            <a:ext cx="871540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600" dirty="0" smtClean="0"/>
              <a:t>. Как сейчас называется наше государство? </a:t>
            </a:r>
          </a:p>
          <a:p>
            <a:r>
              <a:rPr lang="ru-RU" sz="1600" i="1" dirty="0" smtClean="0"/>
              <a:t>(Российская Федерация)</a:t>
            </a:r>
          </a:p>
          <a:p>
            <a:r>
              <a:rPr lang="ru-RU" sz="1600" dirty="0" smtClean="0"/>
              <a:t>2. Назовите столицу нашей Родины России? </a:t>
            </a:r>
          </a:p>
          <a:p>
            <a:r>
              <a:rPr lang="ru-RU" sz="1600" dirty="0" smtClean="0"/>
              <a:t>(</a:t>
            </a:r>
            <a:r>
              <a:rPr lang="ru-RU" sz="1600" i="1" dirty="0" smtClean="0"/>
              <a:t>Москва)</a:t>
            </a:r>
          </a:p>
          <a:p>
            <a:r>
              <a:rPr lang="ru-RU" sz="1600" dirty="0" smtClean="0"/>
              <a:t>3. Кто является главой государства, гарантом Конституции РФ. </a:t>
            </a:r>
          </a:p>
          <a:p>
            <a:r>
              <a:rPr lang="ru-RU" sz="1600" dirty="0" smtClean="0"/>
              <a:t>(</a:t>
            </a:r>
            <a:r>
              <a:rPr lang="ru-RU" sz="1600" i="1" dirty="0" smtClean="0"/>
              <a:t>Президент РФ)</a:t>
            </a:r>
          </a:p>
          <a:p>
            <a:r>
              <a:rPr lang="ru-RU" sz="1600" dirty="0" smtClean="0"/>
              <a:t>4. Кто был первым президентом России?</a:t>
            </a:r>
          </a:p>
          <a:p>
            <a:r>
              <a:rPr lang="ru-RU" sz="1600" dirty="0" smtClean="0"/>
              <a:t>(</a:t>
            </a:r>
            <a:r>
              <a:rPr lang="ru-RU" sz="1600" i="1" dirty="0" smtClean="0"/>
              <a:t>Борис Николаевич Ельцин)</a:t>
            </a:r>
          </a:p>
          <a:p>
            <a:r>
              <a:rPr lang="ru-RU" sz="1600" dirty="0" smtClean="0"/>
              <a:t>5. Назовите Президента России. </a:t>
            </a:r>
          </a:p>
          <a:p>
            <a:r>
              <a:rPr lang="ru-RU" sz="1600" dirty="0" smtClean="0"/>
              <a:t>(</a:t>
            </a:r>
            <a:r>
              <a:rPr lang="ru-RU" sz="1600" i="1" dirty="0" smtClean="0"/>
              <a:t>Владимир Владимирович Путин)</a:t>
            </a:r>
          </a:p>
          <a:p>
            <a:r>
              <a:rPr lang="ru-RU" sz="1600" dirty="0" smtClean="0"/>
              <a:t>6. Как называется самый главный документ граждан РФ, в котором отражены все законы? </a:t>
            </a:r>
          </a:p>
          <a:p>
            <a:r>
              <a:rPr lang="ru-RU" sz="1600" dirty="0" smtClean="0"/>
              <a:t>(</a:t>
            </a:r>
            <a:r>
              <a:rPr lang="ru-RU" sz="1600" i="1" dirty="0" smtClean="0"/>
              <a:t>Конституция)</a:t>
            </a:r>
          </a:p>
          <a:p>
            <a:r>
              <a:rPr lang="ru-RU" sz="1600" dirty="0" smtClean="0"/>
              <a:t>7. Эмблема государства, города, сословия, рода, изображаемая на флагах, монетах, печатях, государственных и других официальных документах. </a:t>
            </a:r>
          </a:p>
          <a:p>
            <a:r>
              <a:rPr lang="ru-RU" sz="1600" dirty="0" smtClean="0"/>
              <a:t>(</a:t>
            </a:r>
            <a:r>
              <a:rPr lang="ru-RU" sz="1600" i="1" dirty="0" smtClean="0"/>
              <a:t>Герб)</a:t>
            </a:r>
          </a:p>
          <a:p>
            <a:r>
              <a:rPr lang="ru-RU" sz="1600" dirty="0" smtClean="0"/>
              <a:t>8. Торжественная песня, принятая как символ государственного или социального единства.</a:t>
            </a:r>
          </a:p>
          <a:p>
            <a:r>
              <a:rPr lang="ru-RU" sz="1600" dirty="0" smtClean="0"/>
              <a:t>(</a:t>
            </a:r>
            <a:r>
              <a:rPr lang="ru-RU" sz="1600" i="1" dirty="0" smtClean="0"/>
              <a:t>Гимн)</a:t>
            </a:r>
          </a:p>
          <a:p>
            <a:r>
              <a:rPr lang="ru-RU" sz="1600" dirty="0" smtClean="0"/>
              <a:t>9. Прямоугольное полотнище различной окраски, часто с эмблемой, прикреплённое к древку или шнуру. Оно служит знаком, символом чего-либо. </a:t>
            </a:r>
          </a:p>
          <a:p>
            <a:r>
              <a:rPr lang="ru-RU" sz="1600" dirty="0" smtClean="0"/>
              <a:t>(</a:t>
            </a:r>
            <a:r>
              <a:rPr lang="ru-RU" sz="1600" i="1" dirty="0" smtClean="0"/>
              <a:t>Флаг)</a:t>
            </a:r>
            <a:endParaRPr lang="ru-RU" sz="1600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54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Станция 2 «Дружба народов»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571876"/>
            <a:ext cx="9001156" cy="328612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Россия граничит по суше с 14 странами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 востока на запад: КНДР, Китай, Монголия, Казахстан, Азербайджан, Грузия, Украина, Белоруссия, Польша, Литва, Латвия, Эстония, Финляндия и Норвегия.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Морские границы Россия имеет с Японией и США. Часть границы с Норвегией.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C:\Documents and Settings\Администратор\Рабочий стол\Конкрс Классики\карта Р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785794"/>
            <a:ext cx="6357950" cy="28644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5725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Национальные костюмы народов России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4" name="Рисунок 9" descr="Бурятыv"/>
          <p:cNvPicPr>
            <a:picLocks noChangeAspect="1" noChangeArrowheads="1"/>
          </p:cNvPicPr>
          <p:nvPr/>
        </p:nvPicPr>
        <p:blipFill>
          <a:blip r:embed="rId2"/>
          <a:srcRect l="1871" t="2153" r="54282" b="5502"/>
          <a:stretch>
            <a:fillRect/>
          </a:stretch>
        </p:blipFill>
        <p:spPr bwMode="auto">
          <a:xfrm>
            <a:off x="1214414" y="1357298"/>
            <a:ext cx="1500198" cy="2234561"/>
          </a:xfrm>
          <a:prstGeom prst="rect">
            <a:avLst/>
          </a:prstGeom>
          <a:noFill/>
        </p:spPr>
      </p:pic>
      <p:pic>
        <p:nvPicPr>
          <p:cNvPr id="19463" name="Рисунок 5" descr="татары"/>
          <p:cNvPicPr>
            <a:picLocks noChangeAspect="1" noChangeArrowheads="1"/>
          </p:cNvPicPr>
          <p:nvPr/>
        </p:nvPicPr>
        <p:blipFill>
          <a:blip r:embed="rId3"/>
          <a:srcRect r="50610" b="4782"/>
          <a:stretch>
            <a:fillRect/>
          </a:stretch>
        </p:blipFill>
        <p:spPr bwMode="auto">
          <a:xfrm>
            <a:off x="3357554" y="1428736"/>
            <a:ext cx="1574552" cy="2143140"/>
          </a:xfrm>
          <a:prstGeom prst="rect">
            <a:avLst/>
          </a:prstGeom>
          <a:noFill/>
        </p:spPr>
      </p:pic>
      <p:pic>
        <p:nvPicPr>
          <p:cNvPr id="19462" name="Рисунок 7" descr="чукчиhi"/>
          <p:cNvPicPr>
            <a:picLocks noChangeAspect="1" noChangeArrowheads="1"/>
          </p:cNvPicPr>
          <p:nvPr/>
        </p:nvPicPr>
        <p:blipFill>
          <a:blip r:embed="rId4"/>
          <a:srcRect r="3809"/>
          <a:stretch>
            <a:fillRect/>
          </a:stretch>
        </p:blipFill>
        <p:spPr bwMode="auto">
          <a:xfrm>
            <a:off x="5429256" y="1428736"/>
            <a:ext cx="1513278" cy="2286016"/>
          </a:xfrm>
          <a:prstGeom prst="rect">
            <a:avLst/>
          </a:prstGeom>
          <a:noFill/>
        </p:spPr>
      </p:pic>
      <p:pic>
        <p:nvPicPr>
          <p:cNvPr id="19460" name="Рисунок 4" descr="русскиеi"/>
          <p:cNvPicPr>
            <a:picLocks noChangeAspect="1" noChangeArrowheads="1"/>
          </p:cNvPicPr>
          <p:nvPr/>
        </p:nvPicPr>
        <p:blipFill>
          <a:blip r:embed="rId5"/>
          <a:srcRect t="2393" r="50388" b="6699"/>
          <a:stretch>
            <a:fillRect/>
          </a:stretch>
        </p:blipFill>
        <p:spPr bwMode="auto">
          <a:xfrm>
            <a:off x="1214414" y="4143380"/>
            <a:ext cx="1643074" cy="2123974"/>
          </a:xfrm>
          <a:prstGeom prst="rect">
            <a:avLst/>
          </a:prstGeom>
          <a:noFill/>
        </p:spPr>
      </p:pic>
      <p:pic>
        <p:nvPicPr>
          <p:cNvPr id="19459" name="Рисунок 6" descr="Украинцы"/>
          <p:cNvPicPr>
            <a:picLocks noChangeAspect="1" noChangeArrowheads="1"/>
          </p:cNvPicPr>
          <p:nvPr/>
        </p:nvPicPr>
        <p:blipFill>
          <a:blip r:embed="rId6"/>
          <a:srcRect l="3490" t="1620" r="6728" b="5511"/>
          <a:stretch>
            <a:fillRect/>
          </a:stretch>
        </p:blipFill>
        <p:spPr bwMode="auto">
          <a:xfrm>
            <a:off x="3428992" y="4143380"/>
            <a:ext cx="1428760" cy="2108170"/>
          </a:xfrm>
          <a:prstGeom prst="rect">
            <a:avLst/>
          </a:prstGeom>
          <a:noFill/>
        </p:spPr>
      </p:pic>
      <p:pic>
        <p:nvPicPr>
          <p:cNvPr id="19461" name="Рисунок 8" descr="чеченцыi"/>
          <p:cNvPicPr>
            <a:picLocks noChangeAspect="1" noChangeArrowheads="1"/>
          </p:cNvPicPr>
          <p:nvPr/>
        </p:nvPicPr>
        <p:blipFill>
          <a:blip r:embed="rId7"/>
          <a:srcRect b="4987"/>
          <a:stretch>
            <a:fillRect/>
          </a:stretch>
        </p:blipFill>
        <p:spPr bwMode="auto">
          <a:xfrm>
            <a:off x="7358082" y="1428736"/>
            <a:ext cx="1484364" cy="2071702"/>
          </a:xfrm>
          <a:prstGeom prst="rect">
            <a:avLst/>
          </a:prstGeom>
          <a:noFill/>
        </p:spPr>
      </p:pic>
      <p:pic>
        <p:nvPicPr>
          <p:cNvPr id="19458" name="Рисунок 10" descr="башкирыmi"/>
          <p:cNvPicPr>
            <a:picLocks noChangeAspect="1" noChangeArrowheads="1"/>
          </p:cNvPicPr>
          <p:nvPr/>
        </p:nvPicPr>
        <p:blipFill>
          <a:blip r:embed="rId8"/>
          <a:srcRect r="51923" b="5380"/>
          <a:stretch>
            <a:fillRect/>
          </a:stretch>
        </p:blipFill>
        <p:spPr bwMode="auto">
          <a:xfrm>
            <a:off x="5286380" y="4143380"/>
            <a:ext cx="1500198" cy="2092113"/>
          </a:xfrm>
          <a:prstGeom prst="rect">
            <a:avLst/>
          </a:prstGeom>
          <a:noFill/>
        </p:spPr>
      </p:pic>
      <p:pic>
        <p:nvPicPr>
          <p:cNvPr id="19457" name="Рисунок 11" descr="img10"/>
          <p:cNvPicPr>
            <a:picLocks noChangeAspect="1" noChangeArrowheads="1"/>
          </p:cNvPicPr>
          <p:nvPr/>
        </p:nvPicPr>
        <p:blipFill>
          <a:blip r:embed="rId9"/>
          <a:srcRect l="22557" t="19434" r="60835" b="49594"/>
          <a:stretch>
            <a:fillRect/>
          </a:stretch>
        </p:blipFill>
        <p:spPr bwMode="auto">
          <a:xfrm>
            <a:off x="7286644" y="4143379"/>
            <a:ext cx="1500198" cy="2102467"/>
          </a:xfrm>
          <a:prstGeom prst="rect">
            <a:avLst/>
          </a:prstGeom>
          <a:noFill/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857224" y="1071546"/>
          <a:ext cx="8072496" cy="5357850"/>
        </p:xfrm>
        <a:graphic>
          <a:graphicData uri="http://schemas.openxmlformats.org/drawingml/2006/table">
            <a:tbl>
              <a:tblPr/>
              <a:tblGrid>
                <a:gridCol w="2017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83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83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432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uk-UA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46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uk-UA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uk-UA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uk-UA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57224" y="128586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Станция 3 «По морям по волнам» 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0"/>
            <a:ext cx="8786842" cy="490063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Волга, Дон, Енисей, Обь, Амур, Урал, Колыма, Вилюй, Лена, Нижняя Тунгуска, Кама, Ока и Северная Двина, Днепр и Западная Двина, Иртыш,  Ангара, Индигирка, Колыма и др.).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Балтийское море, Черное море, Азовское море, Берингово море, Японское море, Охотское море, Баренцево море, Белое море, Карское море, Чукотское море, море Лаптевых,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Восточно-Сибирское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море, Каспийское море).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28" name="AutoShape 4" descr="Картинки по запросу картинка мор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Картинки по запросу картинка мор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Станция 4 «Традиции и искусство»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1285860"/>
          <a:ext cx="8143932" cy="5572140"/>
        </p:xfrm>
        <a:graphic>
          <a:graphicData uri="http://schemas.openxmlformats.org/drawingml/2006/table">
            <a:tbl>
              <a:tblPr/>
              <a:tblGrid>
                <a:gridCol w="4071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93035">
                <a:tc>
                  <a:txBody>
                    <a:bodyPr/>
                    <a:lstStyle/>
                    <a:p>
                      <a:pPr indent="450215" fontAlgn="base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Палехская </a:t>
                      </a:r>
                      <a:r>
                        <a:rPr lang="ru-RU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миниатюра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1</a:t>
                      </a:r>
                      <a:r>
                        <a:rPr lang="ru-RU" sz="1400" dirty="0">
                          <a:latin typeface="Calibri"/>
                          <a:ea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3035">
                <a:tc>
                  <a:txBody>
                    <a:bodyPr/>
                    <a:lstStyle/>
                    <a:p>
                      <a:pPr indent="450215" fontAlgn="base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Хохлома</a:t>
                      </a:r>
                      <a:endParaRPr lang="ru-RU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2</a:t>
                      </a:r>
                      <a:r>
                        <a:rPr lang="ru-RU" sz="1400" dirty="0">
                          <a:latin typeface="Calibri"/>
                          <a:ea typeface="Times New Roman"/>
                        </a:rPr>
                        <a:t> 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3035">
                <a:tc>
                  <a:txBody>
                    <a:bodyPr/>
                    <a:lstStyle/>
                    <a:p>
                      <a:pPr indent="450215" fontAlgn="base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Дымковская игрушка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3</a:t>
                      </a:r>
                      <a:r>
                        <a:rPr lang="ru-RU" sz="1400" dirty="0">
                          <a:latin typeface="Calibri"/>
                          <a:ea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3035">
                <a:tc>
                  <a:txBody>
                    <a:bodyPr/>
                    <a:lstStyle/>
                    <a:p>
                      <a:pPr indent="450215" fontAlgn="base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Гжельская керамика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</a:rPr>
                        <a:t>4 </a:t>
                      </a:r>
                      <a:r>
                        <a:rPr lang="ru-RU" sz="1400" dirty="0">
                          <a:latin typeface="Calibri"/>
                          <a:ea typeface="Times New Roman"/>
                        </a:rPr>
                        <a:t> 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1508" name="Рисунок 16" descr="01_06_kuvshin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357298"/>
            <a:ext cx="1120048" cy="1238244"/>
          </a:xfrm>
          <a:prstGeom prst="rect">
            <a:avLst/>
          </a:prstGeom>
          <a:noFill/>
        </p:spPr>
      </p:pic>
      <p:pic>
        <p:nvPicPr>
          <p:cNvPr id="21507" name="Рисунок 14" descr="imag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714620"/>
            <a:ext cx="1714512" cy="1303596"/>
          </a:xfrm>
          <a:prstGeom prst="rect">
            <a:avLst/>
          </a:prstGeom>
          <a:noFill/>
        </p:spPr>
      </p:pic>
      <p:pic>
        <p:nvPicPr>
          <p:cNvPr id="21506" name="Рисунок 15" descr="images (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4143380"/>
            <a:ext cx="1285884" cy="1285884"/>
          </a:xfrm>
          <a:prstGeom prst="rect">
            <a:avLst/>
          </a:prstGeom>
          <a:noFill/>
        </p:spPr>
      </p:pic>
      <p:pic>
        <p:nvPicPr>
          <p:cNvPr id="21505" name="Рисунок 17" descr="скачанные файлы"/>
          <p:cNvPicPr>
            <a:picLocks noChangeAspect="1" noChangeArrowheads="1"/>
          </p:cNvPicPr>
          <p:nvPr/>
        </p:nvPicPr>
        <p:blipFill>
          <a:blip r:embed="rId5"/>
          <a:srcRect l="22459" r="16307"/>
          <a:stretch>
            <a:fillRect/>
          </a:stretch>
        </p:blipFill>
        <p:spPr bwMode="auto">
          <a:xfrm>
            <a:off x="5572132" y="5545715"/>
            <a:ext cx="1428760" cy="13122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</TotalTime>
  <Words>580</Words>
  <Application>Microsoft Office PowerPoint</Application>
  <PresentationFormat>Экран (4:3)</PresentationFormat>
  <Paragraphs>160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Игра - путешествие  «Россия - мой дом родной»</vt:lpstr>
      <vt:lpstr>Презентация PowerPoint</vt:lpstr>
      <vt:lpstr>Презентация PowerPoint</vt:lpstr>
      <vt:lpstr>Презентация PowerPoint</vt:lpstr>
      <vt:lpstr>Станция 1 «Россия - Родина моя»</vt:lpstr>
      <vt:lpstr>Станция 2 «Дружба народов»</vt:lpstr>
      <vt:lpstr>Национальные костюмы народов России</vt:lpstr>
      <vt:lpstr>Станция 3 «По морям по волнам» </vt:lpstr>
      <vt:lpstr>Станция 4 «Традиции и искусство»</vt:lpstr>
      <vt:lpstr>  Русские музыкальные инструменты  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Дом</cp:lastModifiedBy>
  <cp:revision>145</cp:revision>
  <dcterms:modified xsi:type="dcterms:W3CDTF">2021-12-05T14:18:26Z</dcterms:modified>
</cp:coreProperties>
</file>