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87" r:id="rId3"/>
    <p:sldId id="278" r:id="rId4"/>
    <p:sldId id="288" r:id="rId5"/>
    <p:sldId id="29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79" r:id="rId14"/>
    <p:sldId id="256" r:id="rId15"/>
    <p:sldId id="257" r:id="rId16"/>
    <p:sldId id="261" r:id="rId17"/>
    <p:sldId id="263" r:id="rId18"/>
    <p:sldId id="280" r:id="rId19"/>
    <p:sldId id="283" r:id="rId20"/>
    <p:sldId id="296" r:id="rId21"/>
    <p:sldId id="297" r:id="rId22"/>
    <p:sldId id="276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7987743543064816"/>
          <c:y val="0.29055555134638683"/>
          <c:w val="0.61673496778811743"/>
          <c:h val="0.65541599166132947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43B2-4E5F-B4C0-66804D65F0B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43B2-4E5F-B4C0-66804D65F0B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43B2-4E5F-B4C0-66804D65F0BD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lt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Лист1!$P$7:$P$9</c:f>
              <c:strCache>
                <c:ptCount val="3"/>
                <c:pt idx="0">
                  <c:v>Высокий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Лист1!$Q$7:$Q$9</c:f>
              <c:numCache>
                <c:formatCode>0%</c:formatCode>
                <c:ptCount val="3"/>
                <c:pt idx="0">
                  <c:v>0.1</c:v>
                </c:pt>
                <c:pt idx="1">
                  <c:v>0.4</c:v>
                </c:pt>
                <c:pt idx="2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3B2-4E5F-B4C0-66804D65F0BD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8677227006374385E-2"/>
          <c:y val="0.53313906112760645"/>
          <c:w val="0.20118095450221132"/>
          <c:h val="0.26953361976929269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sz="16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</a:t>
            </a:r>
            <a:r>
              <a:rPr lang="ru-RU" sz="1200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сформированности представлений у детей о семье(исходящий)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1262846154925821"/>
          <c:y val="2.81019247594050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6406024113296"/>
          <c:y val="0.32296657608064477"/>
          <c:w val="0.64982104509663563"/>
          <c:h val="0.631343692657886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E7C5-4B45-98D6-5308E6198A9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E7C5-4B45-98D6-5308E6198A9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E7C5-4B45-98D6-5308E6198A94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Лист1!$P$11:$P$13</c:f>
              <c:strCache>
                <c:ptCount val="3"/>
                <c:pt idx="0">
                  <c:v>Высокий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Лист1!$Q$11:$Q$13</c:f>
              <c:numCache>
                <c:formatCode>0%</c:formatCode>
                <c:ptCount val="3"/>
                <c:pt idx="0">
                  <c:v>0.5</c:v>
                </c:pt>
                <c:pt idx="1">
                  <c:v>0.2</c:v>
                </c:pt>
                <c:pt idx="2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7C5-4B45-98D6-5308E6198A94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Знаете ли Вы и Ваш ребенок генеалогическое древо своей семьи</a:t>
            </a: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5043511227763195"/>
          <c:y val="5.66037735849056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1146000475826457E-2"/>
          <c:y val="0.31392297945515429"/>
          <c:w val="0.83329658792650918"/>
          <c:h val="0.63489327984945276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3F55-473D-BF36-BD9718A7788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3F55-473D-BF36-BD9718A7788F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Лист1!$A$1:$A$2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Лист1!$B$1:$B$2</c:f>
              <c:numCache>
                <c:formatCode>General</c:formatCode>
                <c:ptCount val="2"/>
                <c:pt idx="0">
                  <c:v>20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F55-473D-BF36-BD9718A7788F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считаете должны быть традции в своей семье</a:t>
            </a: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9887584532862082"/>
          <c:y val="3.1864046733935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5109637000184264"/>
          <c:y val="0.29527349973446626"/>
          <c:w val="0.6749730495959978"/>
          <c:h val="0.60913436006372812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24E0-41E4-B188-E2702381CE4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24E0-41E4-B188-E2702381CE44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Лист1!$J$1:$J$2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Лист1!$K$1:$K$2</c:f>
              <c:numCache>
                <c:formatCode>General</c:formatCode>
                <c:ptCount val="2"/>
                <c:pt idx="0">
                  <c:v>17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4E0-41E4-B188-E2702381CE44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0.09075</cdr:x>
      <cdr:y>0.01969</cdr:y>
    </cdr:from>
    <cdr:to>
      <cdr:x>0.94622</cdr:x>
      <cdr:y>0.28097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317055" y="42199"/>
          <a:ext cx="2988859" cy="559841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3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>
            <a:lnSpc>
              <a:spcPct val="107000"/>
            </a:lnSpc>
            <a:spcAft>
              <a:spcPts val="0"/>
            </a:spcAft>
          </a:pPr>
          <a:r>
            <a:rPr lang="ru-RU" sz="1200" b="1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«Я</a:t>
          </a:r>
          <a:r>
            <a:rPr lang="ru-RU" sz="1200" b="1" spc="955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 </a:t>
          </a:r>
          <a:r>
            <a:rPr lang="ru-RU" sz="1200" b="1" spc="5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и</a:t>
          </a:r>
          <a:r>
            <a:rPr lang="ru-RU" sz="1200" b="1" spc="96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 </a:t>
          </a:r>
          <a:r>
            <a:rPr lang="ru-RU" sz="1200" b="1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м</a:t>
          </a:r>
          <a:r>
            <a:rPr lang="ru-RU" sz="1200" b="1" spc="5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о</a:t>
          </a:r>
          <a:r>
            <a:rPr lang="ru-RU" sz="1200" b="1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я</a:t>
          </a:r>
          <a:r>
            <a:rPr lang="ru-RU" sz="1200" b="1" spc="96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 </a:t>
          </a:r>
          <a:r>
            <a:rPr lang="ru-RU" sz="1200" b="1" spc="5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с</a:t>
          </a:r>
          <a:r>
            <a:rPr lang="ru-RU" sz="1200" b="1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е</a:t>
          </a:r>
          <a:r>
            <a:rPr lang="ru-RU" sz="1200" b="1" spc="-15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м</a:t>
          </a:r>
          <a:r>
            <a:rPr lang="ru-RU" sz="1200" b="1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ья»</a:t>
          </a:r>
          <a:r>
            <a:rPr lang="ru-RU" sz="1200" b="1" spc="95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 </a:t>
          </a:r>
          <a:endParaRPr lang="en-US" sz="1200" b="1" spc="950" dirty="0" smtClean="0">
            <a:solidFill>
              <a:schemeClr val="tx1">
                <a:lumMod val="50000"/>
                <a:lumOff val="50000"/>
              </a:schemeClr>
            </a:solidFill>
            <a:effectLst/>
            <a:latin typeface="Arial" panose="020B0604020202020204" pitchFamily="34" charset="0"/>
            <a:ea typeface="Times New Roman" panose="02020603050405020304" pitchFamily="18" charset="0"/>
            <a:cs typeface="Arial" panose="020B0604020202020204" pitchFamily="34" charset="0"/>
          </a:endParaRPr>
        </a:p>
        <a:p xmlns:a="http://schemas.openxmlformats.org/drawingml/2006/main">
          <a:pPr algn="ctr">
            <a:lnSpc>
              <a:spcPct val="107000"/>
            </a:lnSpc>
            <a:spcAft>
              <a:spcPts val="0"/>
            </a:spcAft>
          </a:pPr>
          <a:r>
            <a:rPr lang="ru-RU" sz="1200" b="1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(а</a:t>
          </a:r>
          <a:r>
            <a:rPr lang="ru-RU" sz="1200" b="1" spc="5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втор</a:t>
          </a:r>
          <a:r>
            <a:rPr lang="ru-RU" sz="1200" b="1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 </a:t>
          </a:r>
          <a:r>
            <a:rPr lang="ru-RU" sz="1200" b="1" dirty="0" err="1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Р.В.Овчарова</a:t>
          </a:r>
          <a:r>
            <a:rPr lang="ru-RU" sz="1200" b="1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)</a:t>
          </a:r>
          <a:endParaRPr lang="ru-RU" sz="1200" dirty="0">
            <a:solidFill>
              <a:schemeClr val="tx1">
                <a:lumMod val="50000"/>
                <a:lumOff val="50000"/>
              </a:schemeClr>
            </a:solidFill>
            <a:effectLst/>
            <a:latin typeface="Arial" panose="020B0604020202020204" pitchFamily="34" charset="0"/>
            <a:ea typeface="Calibri" panose="020F0502020204030204" pitchFamily="34" charset="0"/>
            <a:cs typeface="Arial" panose="020B0604020202020204" pitchFamily="34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350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061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5606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50870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1684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7194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7573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6147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3710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449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3185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65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9952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9491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845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8118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910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26A2D4A-E66F-46EB-9780-9EE8D50C1F58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8CB51E6-154F-4941-96E7-ECF07C327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504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g"/><Relationship Id="rId7" Type="http://schemas.openxmlformats.org/officeDocument/2006/relationships/image" Target="../media/image48.jp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439" y="1153060"/>
            <a:ext cx="10972799" cy="134320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  <a:t>«ВЗАИМОДЕЙСТВИЕ СЕМЬИ И ПЕДАГОГОВ, НАПРАВЛЕННОЕ НА ФОРМИРОВАНИЕ СЕМЕЙНЫХ ЦЕННОСТЕЙ У ДЕТЕЙ СТАРШЕГО ДОШКОЛЬНОГО ВОЗРАСТА»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dirty="0">
              <a:solidFill>
                <a:schemeClr val="accent4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557635EF-6C4C-4099-A600-5C8C81F4F7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46838" y="4336948"/>
            <a:ext cx="5031544" cy="1697832"/>
          </a:xfrm>
        </p:spPr>
        <p:txBody>
          <a:bodyPr>
            <a:normAutofit/>
          </a:bodyPr>
          <a:lstStyle/>
          <a:p>
            <a:r>
              <a:rPr lang="ru-RU" sz="15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Выступление подготовили: воспитатели Кадникова Н.В., Сапельникова Е.А</a:t>
            </a:r>
          </a:p>
          <a:p>
            <a:r>
              <a:rPr lang="ru-RU" sz="15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МКДОУ ШР «Детский сад №17 «Золотой ключик» </a:t>
            </a:r>
          </a:p>
          <a:p>
            <a:r>
              <a:rPr lang="ru-RU" sz="1500" b="1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г.Шелехов</a:t>
            </a:r>
            <a:r>
              <a:rPr lang="ru-RU" sz="15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ru-RU" dirty="0"/>
          </a:p>
        </p:txBody>
      </p:sp>
      <p:pic>
        <p:nvPicPr>
          <p:cNvPr id="4" name="Picture 2" descr="https://pbs.twimg.com/media/DU85wleW0AAsySV.jpg:large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678" y="2043031"/>
            <a:ext cx="5800578" cy="43096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63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0" descr="https://avatars.mds.yandex.net/get-pdb/251121/ec2f437f-cafb-4b1f-93fc-c24403a3c676/s1200?webp=false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800" y="1237957"/>
            <a:ext cx="2671606" cy="2049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5171" y="96254"/>
            <a:ext cx="9520987" cy="160694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Поделки своими руками</a:t>
            </a:r>
          </a:p>
        </p:txBody>
      </p:sp>
      <p:pic>
        <p:nvPicPr>
          <p:cNvPr id="10" name="Picture 12" descr="https://img13.postila.ru/resize?w=650&amp;src=%2Fdata%2F6a%2F45%2F89%2F7a%2F6a45897a755088355451ecc0ecda44ab17d56bef6184413d8b7451468e550d8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8486">
            <a:off x="945983" y="3482134"/>
            <a:ext cx="2689484" cy="2592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6" descr="https://vsesvoimirykami.ru/wp-content/uploads/2019/02/Podelki-dlya-detej-svoimi-rukami-34-768x82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3026">
            <a:off x="946880" y="1185025"/>
            <a:ext cx="2510270" cy="2282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s://im0-tub-ru.yandex.net/i?id=b747df3b7d18a0488c5136a01cd04e9b-l&amp;n=1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6734">
            <a:off x="9054466" y="1091865"/>
            <a:ext cx="2237433" cy="2503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 descr="https://avatars.mds.yandex.net/get-pdb/70729/24b6b365-ce10-4bf9-8488-8fb522bb2baa/s1200?webp=false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898" y="1237957"/>
            <a:ext cx="2879818" cy="2026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https://avatars.mds.yandex.net/get-pdb/1751208/f2541669-7fc2-465e-89a1-d14bdf70eeff/s1200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537" y="3515327"/>
            <a:ext cx="3062949" cy="2262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s://www.i2podelki.ot7.ru/uploads/1/5/4/%D0%9F%D0%BE%D0%B4%D0%B5%D0%BB%D0%BA%D0%B8-%D0%BF%D0%BE%D0%B4%D0%B5%D0%BB%D0%BA%D0%B8-%D0%A6%D1%8B%D0%BF%D0%BB%D1%8F%D1%82%D0%B0-%D0%B0%D1%80%D1%82%D0%B8%D1%81%D1%82%D1%8B-15449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0475">
            <a:off x="8114727" y="3698095"/>
            <a:ext cx="2767164" cy="24637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95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34" b="17907"/>
          <a:stretch/>
        </p:blipFill>
        <p:spPr>
          <a:xfrm>
            <a:off x="4425047" y="1209820"/>
            <a:ext cx="3470976" cy="3896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544" y="3430350"/>
            <a:ext cx="3517536" cy="2834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96" y="646884"/>
            <a:ext cx="3594410" cy="3014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26" y="3660966"/>
            <a:ext cx="3401750" cy="27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47129" y="450030"/>
            <a:ext cx="2747801" cy="3212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4697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2697" y="44438"/>
            <a:ext cx="9601196" cy="1708485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Опыты в домашних условиях</a:t>
            </a:r>
          </a:p>
        </p:txBody>
      </p:sp>
      <p:pic>
        <p:nvPicPr>
          <p:cNvPr id="7" name="Picture 2" descr="https://i.ytimg.com/vi/2D5rn8gpT6Q/maxresdefault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544" y="1432958"/>
            <a:ext cx="2560547" cy="1800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773" y="1040231"/>
            <a:ext cx="3822768" cy="3082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35" b="5251"/>
          <a:stretch/>
        </p:blipFill>
        <p:spPr>
          <a:xfrm rot="5400000">
            <a:off x="1404797" y="407357"/>
            <a:ext cx="2419553" cy="3852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4433" y="3248084"/>
            <a:ext cx="2827711" cy="3417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861" y="3229065"/>
            <a:ext cx="3049912" cy="31417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28076" y="3700257"/>
            <a:ext cx="2790475" cy="22150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6" descr="https://scientificrussia.ru/data/auto/material/gallery/big-img_8789-002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838" y="4122266"/>
            <a:ext cx="2175694" cy="1869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9661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149" y="299744"/>
            <a:ext cx="10768083" cy="1303867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  <a:t>МАРШРУТ ВЫХОДНОГО ДНЯ ПО РОДНОМУ ГОРОДУ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6688" y="1371937"/>
            <a:ext cx="6458803" cy="5003929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Регулярные экскурсии по памятным местам, музею, парку расширяют представления детей об истории родного города, его достопримечательностях, расширяют кругозор ребенка, обогащают детско-родительские отношения опытом совместной деятельности, воспитывают любовь к родному городу.</a:t>
            </a:r>
          </a:p>
          <a:p>
            <a:pPr algn="just"/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Здоровый образ жизни тоже может стать традицией. Каждые выходные, в зависимости от времени года, можно гулять в парке, покататься на велосипедах, роликах, коньках, санках. Детям это приносит огромное удовольствие и массу впечатлений.</a:t>
            </a:r>
          </a:p>
        </p:txBody>
      </p:sp>
      <p:pic>
        <p:nvPicPr>
          <p:cNvPr id="4" name="Объект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8030" y="1371937"/>
            <a:ext cx="3944202" cy="4476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0454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790" y="1045823"/>
            <a:ext cx="11071274" cy="1218199"/>
          </a:xfrm>
        </p:spPr>
        <p:txBody>
          <a:bodyPr/>
          <a:lstStyle/>
          <a:p>
            <a:r>
              <a:rPr lang="ru-RU" sz="3600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Шелехов - любимый город</a:t>
            </a:r>
          </a:p>
        </p:txBody>
      </p:sp>
      <p:pic>
        <p:nvPicPr>
          <p:cNvPr id="1026" name="Picture 2" descr="https://i6.photo.2gis.com/images/geo/11/1548112404604216_9905_300x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622" y="2264022"/>
            <a:ext cx="4726744" cy="33854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81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baikal24.ru/public/images/upload/image1502604499246_i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569" y="1688813"/>
            <a:ext cx="3994146" cy="3657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3" descr="https://photos.wikimapia.org/p/00/06/61/79/44_big.jp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41" y="550365"/>
            <a:ext cx="3197726" cy="2882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3" descr="Картинки по запросу &quot;киноеттар юность шелехов&quot;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17" y="780885"/>
            <a:ext cx="3368811" cy="2559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Картинки по запросу &quot;фонтан шелехов&quot;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16" y="3340389"/>
            <a:ext cx="3368811" cy="2736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3" descr="Картинки по запросу &quot;парк шелехов&quot;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298" y="3517612"/>
            <a:ext cx="3368811" cy="2699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206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im0-tub-ru.yandex.net/i?id=e5f7b4a3c1f7f8d3204a3425bd676490-l&amp;n=1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806" y="3453061"/>
            <a:ext cx="3335839" cy="2622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3" descr="https://a.d-cd.net/LoAAAgKQUeA-1920.jpg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5" t="23119" r="13710"/>
          <a:stretch/>
        </p:blipFill>
        <p:spPr bwMode="auto">
          <a:xfrm>
            <a:off x="7806450" y="3453061"/>
            <a:ext cx="3484310" cy="25506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Объект 3" descr="Картинки по запросу &quot;музей григория шелехов&quot;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521" y="806113"/>
            <a:ext cx="3388595" cy="2622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s://avatars.mds.yandex.net/get-altay/1680678/2a0000016ae321650037854b45fed1e45cbe/XXL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116" y="806112"/>
            <a:ext cx="3401185" cy="2837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3" descr="Картинки по запросу &quot;достопримечательности шелехова&quot;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6450" y="806112"/>
            <a:ext cx="3484310" cy="2622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3" descr="Картинки по запросу &quot;меаллург шелхов&quot;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624" y="3595964"/>
            <a:ext cx="3489826" cy="2479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0501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xn----ctbeeba3bc2adabx8dyb.xn--p1ai/Photos/%D0%A8%D0%B5%D0%BB%D0%B5%D1%85%D0%BE%D0%B2/%D0%A1%D0%BA%D0%B0%D0%BC%D1%8C%D1%8F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9" t="2455" r="10156" b="7552"/>
          <a:stretch/>
        </p:blipFill>
        <p:spPr bwMode="auto">
          <a:xfrm>
            <a:off x="949106" y="3465357"/>
            <a:ext cx="2534766" cy="23984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baskak.ru/foto/shelekhov/shelGorPark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705" y="3600635"/>
            <a:ext cx="2537340" cy="2490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Картинки по запросу &quot;стадион металлург шелехов&quot;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705" y="689836"/>
            <a:ext cx="2537340" cy="2620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angvremya.ru/uploads/posts/2018-05/1525931612_shelehov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06" y="709863"/>
            <a:ext cx="2534766" cy="2600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://rasfokus.ru/images/photos/medium/f6955da3b63052863e679918b81c77e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884" y="1395663"/>
            <a:ext cx="4403558" cy="4283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43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5869" y="842212"/>
            <a:ext cx="10860259" cy="1303867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  <a:t>Игра-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  <a:t>ходилка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br>
              <a:rPr lang="ru-RU" sz="4000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4000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  <a:t>«Путешествие по родному городу»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419643"/>
            <a:ext cx="9601196" cy="345622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Экскурсии дают ребенку возможность получить эмоциональный и практический контакт с окружающим миром, а также убедительные, яркие, наглядные ответы на возникающие вопросы.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102" y="3492019"/>
            <a:ext cx="4312086" cy="2820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6" t="-247" r="703" b="30827"/>
          <a:stretch/>
        </p:blipFill>
        <p:spPr>
          <a:xfrm flipH="1">
            <a:off x="1000807" y="3492018"/>
            <a:ext cx="4028392" cy="2657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681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911" y="1932710"/>
            <a:ext cx="5100264" cy="4255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36" y="727365"/>
            <a:ext cx="5100264" cy="4368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0085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Госпитализм</a:t>
            </a:r>
            <a:r>
              <a:rPr lang="ru-RU" dirty="0">
                <a:solidFill>
                  <a:srgbClr val="262626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XXI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века -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одиночество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отсутствие желания общаться с родными людьми, отсутствие в семье традиций, обычаев, определенного ряда правил.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38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0936" y="545403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III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ЭТАП ЗАКЛЮЧИТЕЛЬНЫЙ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2571" y="1060858"/>
            <a:ext cx="9601196" cy="331893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Обобщение полученных знаний в ходе проекта. Создание положительного эмоционального комфорта у детей и взрослых в процессе общения друг с другом. Повышение педагогической культуры родителей. </a:t>
            </a:r>
          </a:p>
          <a:p>
            <a:pPr algn="just"/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97236552"/>
              </p:ext>
            </p:extLst>
          </p:nvPr>
        </p:nvGraphicFramePr>
        <p:xfrm>
          <a:off x="779039" y="2506384"/>
          <a:ext cx="3252629" cy="2597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88798000"/>
              </p:ext>
            </p:extLst>
          </p:nvPr>
        </p:nvGraphicFramePr>
        <p:xfrm>
          <a:off x="4559152" y="3790348"/>
          <a:ext cx="3156613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367117828"/>
              </p:ext>
            </p:extLst>
          </p:nvPr>
        </p:nvGraphicFramePr>
        <p:xfrm>
          <a:off x="8243248" y="2506383"/>
          <a:ext cx="3166951" cy="2597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2723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 СПОСОБСТВОВАЛ: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400"/>
              <a:buFont typeface="Wingdings" panose="05000000000000000000" pitchFamily="2" charset="2"/>
              <a:buChar char=""/>
              <a:tabLst>
                <a:tab pos="498475" algn="l"/>
              </a:tabLst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Активизации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 обогащению педагогических знаний и умений родителей.</a:t>
            </a:r>
            <a:endParaRPr lang="ru-RU" sz="18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400"/>
              <a:buFont typeface="Wingdings" panose="05000000000000000000" pitchFamily="2" charset="2"/>
              <a:buChar char=""/>
              <a:tabLst>
                <a:tab pos="498475" algn="l"/>
              </a:tabLst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Повышению психолого-педагогической культуры родителей.</a:t>
            </a:r>
            <a:endParaRPr lang="ru-RU" sz="18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400"/>
              <a:buFont typeface="Wingdings" panose="05000000000000000000" pitchFamily="2" charset="2"/>
              <a:buChar char=""/>
              <a:tabLst>
                <a:tab pos="498475" algn="l"/>
              </a:tabLst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Развитию креативных способностей детей и родителей в совместной деятельности.</a:t>
            </a:r>
            <a:endParaRPr lang="ru-RU" sz="18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400"/>
              <a:buFont typeface="Wingdings" panose="05000000000000000000" pitchFamily="2" charset="2"/>
              <a:buChar char=""/>
              <a:tabLst>
                <a:tab pos="498475" algn="l"/>
              </a:tabLst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Созданию системы занятий и совместной деятельности: «ребёнок - педагог» и «ребёнок - родитель» по данной проблеме.</a:t>
            </a:r>
            <a:endParaRPr lang="ru-RU" sz="18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400"/>
              <a:buFont typeface="Wingdings" panose="05000000000000000000" pitchFamily="2" charset="2"/>
              <a:buChar char=""/>
              <a:tabLst>
                <a:tab pos="498475" algn="l"/>
              </a:tabLst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Оснащению предметно - развивающей среды в группе.        </a:t>
            </a:r>
            <a:endParaRPr lang="ru-RU" sz="18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542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6376" b="11185"/>
          <a:stretch/>
        </p:blipFill>
        <p:spPr>
          <a:xfrm>
            <a:off x="1376731" y="602166"/>
            <a:ext cx="9438537" cy="565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2670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1995" y="866943"/>
            <a:ext cx="9148009" cy="2097952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  <a:t>«СЕМЕЙНОЕ ВРЕМЯПРОВОЖДЕНИЕ КАК ОДИН ИЗ ПУТЕЙ ФОРМИРОВАНИЯ СЕМЕЙНЫХ ЦЕННОСТЕЙ»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sz="2400" dirty="0">
              <a:solidFill>
                <a:schemeClr val="accent4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8" cy="3318936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«У каждой династии есть история, которая передается детям и внукам. История растет с годами, мутирует, некоторые части заостряются, другие забываются, и часто, поэтому случаются споры о том, что на самом деле произошло. Но даже с этими разными сторонами одной и той, же истории все еще есть согласие, что это семейная история. А в отсутствие других повествований она становится флагштоком, на котором держится семейная жизнь.»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Эми М. </a:t>
            </a:r>
            <a:r>
              <a:rPr lang="ru-RU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Хоумс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462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8425" y="982132"/>
            <a:ext cx="10928555" cy="130386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социально – коммуникативное развитие 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выделяется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как приоритетное направление образовательной деятельности.   Согласно ФГОС, в дошкольных учреждениях следует обращать пристальное внимание на развитие общения и взаимодействия ребенка с взрослыми и сверстниками; развитие эмоциональной отзывчивости, сопереживания; формирование уважительного отношения и чувства принадлежности к своей семье и к сообществу детей и взрослых.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52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61999" y="511901"/>
            <a:ext cx="10550013" cy="5829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500" b="1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Задачи </a:t>
            </a:r>
            <a:r>
              <a:rPr lang="ru-RU" sz="1500" b="1" dirty="0" smtClean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проекта</a:t>
            </a:r>
            <a:endParaRPr lang="ru-RU" sz="1500" dirty="0">
              <a:solidFill>
                <a:schemeClr val="accent4">
                  <a:lumMod val="50000"/>
                </a:schemeClr>
              </a:solidFill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500" u="sng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Задачи для педагогов</a:t>
            </a:r>
            <a:endParaRPr lang="ru-RU" sz="1500" dirty="0">
              <a:solidFill>
                <a:schemeClr val="accent4">
                  <a:lumMod val="50000"/>
                </a:schemeClr>
              </a:solidFill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развивать интерес к истории и культуре своей страны, родного города и развивать бережное отношение к нему, его достопримечательностям;</a:t>
            </a:r>
            <a:endParaRPr lang="ru-RU" sz="15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воспитывать чувство гордости за своих земляков;</a:t>
            </a:r>
            <a:endParaRPr lang="ru-RU" sz="15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формировать лексико-грамматические категории по теме «Семья»;</a:t>
            </a:r>
            <a:endParaRPr lang="ru-RU" sz="15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организовывать совместную деятельность детей и взрослых, в том числе в рамках детско-родительских клубов;</a:t>
            </a:r>
            <a:endParaRPr lang="ru-RU" sz="15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развивать связную речь детей; обогащать и активизировать словарь детей, учить свободно мыслить, фантазировать;</a:t>
            </a:r>
            <a:endParaRPr lang="ru-RU" sz="15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развивать совместную деятельность родителей и детей</a:t>
            </a:r>
            <a:r>
              <a:rPr lang="ru-RU" sz="15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1500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endParaRPr lang="ru-RU" sz="15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08940" algn="just">
              <a:lnSpc>
                <a:spcPct val="115000"/>
              </a:lnSpc>
              <a:spcAft>
                <a:spcPts val="0"/>
              </a:spcAft>
            </a:pPr>
            <a:r>
              <a:rPr lang="ru-RU" sz="1500" u="sng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Задачи для родителей</a:t>
            </a:r>
            <a:endParaRPr lang="ru-RU" sz="1500" dirty="0">
              <a:solidFill>
                <a:schemeClr val="accent4">
                  <a:lumMod val="50000"/>
                </a:schemeClr>
              </a:solidFill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знакомить детей с историей, традициями семьи и прививать культурные ценности; </a:t>
            </a:r>
            <a:endParaRPr lang="ru-RU" sz="15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формировать базовые представления о семье, членах семьи и их роли;</a:t>
            </a:r>
            <a:endParaRPr lang="ru-RU" sz="15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прививать трудолюбие, навыки активного участия в домашних делах;</a:t>
            </a:r>
            <a:endParaRPr lang="ru-RU" sz="15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принимать участие в реализации проекта по рекомендации педагогов;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участвовать в совместной творческой деятельности с детьми.</a:t>
            </a:r>
          </a:p>
          <a:p>
            <a:pPr marL="408940" algn="just">
              <a:lnSpc>
                <a:spcPct val="115000"/>
              </a:lnSpc>
              <a:spcAft>
                <a:spcPts val="0"/>
              </a:spcAft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1500" u="sng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Задачи для воспитанников</a:t>
            </a:r>
            <a:endParaRPr lang="ru-RU" sz="1500" dirty="0">
              <a:solidFill>
                <a:schemeClr val="accent4">
                  <a:lumMod val="50000"/>
                </a:schemeClr>
              </a:solidFill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формировать активную жизненную позицию через участие в совместной проектной деятельности;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развивать умение самостоятельно находить общие интересные занятия, развивать желание помогать друг другу и родителям;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развивать творчество и инициативу при выполнении различных видов труда.</a:t>
            </a:r>
            <a:endParaRPr lang="ru-RU" sz="1500" dirty="0">
              <a:solidFill>
                <a:schemeClr val="accent4">
                  <a:lumMod val="50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479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1660" y="790403"/>
            <a:ext cx="9601196" cy="15748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0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этап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подготовительный</a:t>
            </a:r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27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7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создание </a:t>
            </a:r>
            <a:r>
              <a:rPr lang="ru-RU" sz="27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условий, направленных на познавательную активность детей, заинтересованность родителей в реализации проекта. </a:t>
            </a:r>
            <a:br>
              <a:rPr lang="ru-RU" sz="27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065640805"/>
              </p:ext>
            </p:extLst>
          </p:nvPr>
        </p:nvGraphicFramePr>
        <p:xfrm>
          <a:off x="802061" y="2086569"/>
          <a:ext cx="3493827" cy="21426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207" y="3770422"/>
            <a:ext cx="4343400" cy="2346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607" y="2085031"/>
            <a:ext cx="3818073" cy="30040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279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avatars.mds.yandex.net/get-zen_doc/30229/pub_5da70549e4f39f00b1e696f2_5da78311028d6800ac76121e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757" y="1672113"/>
            <a:ext cx="2704966" cy="27049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952635"/>
            <a:ext cx="9601196" cy="1303867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этап 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основной</a:t>
            </a:r>
            <a:r>
              <a:rPr lang="ru-RU" sz="20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расширение </a:t>
            </a:r>
            <a:r>
              <a:rPr lang="ru-RU" sz="2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систематизация представлений об истории нашего города, семейных ценностях и традициях у детей и родителей; создание условий для активного сотрудничества педагогов и родителей воспитанников с целью формирования детско-родительских отношений.</a:t>
            </a:r>
            <a:r>
              <a:rPr lang="ru-RU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200" dirty="0"/>
          </a:p>
        </p:txBody>
      </p:sp>
      <p:pic>
        <p:nvPicPr>
          <p:cNvPr id="1026" name="Picture 2" descr="https://ds193.centerstart.ru/sites/ds193.centerstart.ru/files/dir/news/materials%20playdough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84" y="2348184"/>
            <a:ext cx="2870678" cy="21530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tatic.tildacdn.com/tild6161-3264-4361-b833-316635346330/1_XPKWrhfq6carVuhAY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84" y="4501193"/>
            <a:ext cx="2870678" cy="21327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xn--80aaa0ancjg3bzk.xn--p1ai/wp-content/uploads/2019/05/919040628-300x218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8" t="4655" r="82" b="4431"/>
          <a:stretch/>
        </p:blipFill>
        <p:spPr bwMode="auto">
          <a:xfrm>
            <a:off x="6302568" y="4970206"/>
            <a:ext cx="2942829" cy="18877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xn--80aaa0ancjg3bzk.xn--p1ai/wp-content/uploads/2019/05/MOKRUSHINA-225x3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5386" y="3934163"/>
            <a:ext cx="2143125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stv24.tv/wp-content/uploads/2018/11/22/96775552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4294" y="2380616"/>
            <a:ext cx="2817833" cy="1673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s://www.maam.ru/upload/blogs/detsad-484835-1516120855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" r="2404" b="6207"/>
          <a:stretch/>
        </p:blipFill>
        <p:spPr bwMode="auto">
          <a:xfrm>
            <a:off x="3535325" y="2380616"/>
            <a:ext cx="2905432" cy="2135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s://23918.maam.ru/images/photos/eba2ccffedf646d1a63be0e47b7b5270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6" r="2973" b="32199"/>
          <a:stretch/>
        </p:blipFill>
        <p:spPr bwMode="auto">
          <a:xfrm>
            <a:off x="6194145" y="3931381"/>
            <a:ext cx="3171241" cy="13236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www.maam.ru/upload/blogs/detsad-220704-1570277759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" t="1143" r="5158" b="5309"/>
          <a:stretch/>
        </p:blipFill>
        <p:spPr bwMode="auto">
          <a:xfrm>
            <a:off x="3524865" y="4432903"/>
            <a:ext cx="2657715" cy="22836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06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362699"/>
            <a:ext cx="9601196" cy="1303867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ПРАЗДНИКИ</a:t>
            </a:r>
            <a:endParaRPr lang="ru-RU" sz="40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35"/>
          <a:stretch/>
        </p:blipFill>
        <p:spPr>
          <a:xfrm>
            <a:off x="446715" y="1183116"/>
            <a:ext cx="4423833" cy="2424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47" b="6149"/>
          <a:stretch/>
        </p:blipFill>
        <p:spPr>
          <a:xfrm>
            <a:off x="4679076" y="1236117"/>
            <a:ext cx="3201015" cy="3303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55" y="3468615"/>
            <a:ext cx="3848752" cy="2755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091" y="3588736"/>
            <a:ext cx="3612108" cy="27090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http://3.bp.blogspot.com/-sHVqtY2pZfA/USjm8BV4r9I/AAAAAAAAEqc/PHU0ooF152Q/s1600/100_6479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0" t="15588" b="-11031"/>
          <a:stretch/>
        </p:blipFill>
        <p:spPr bwMode="auto">
          <a:xfrm>
            <a:off x="4522192" y="4145941"/>
            <a:ext cx="3357899" cy="27159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mosaica.ru/uploads/old/images/2014061011341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133" y="1103860"/>
            <a:ext cx="3672066" cy="2582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614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K:\фото\2003\РОУ\IMG_20180213_1825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46" y="3558622"/>
            <a:ext cx="3617164" cy="26705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354" y="1098699"/>
            <a:ext cx="3470435" cy="2820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5" t="18065" r="11506" b="17419"/>
          <a:stretch/>
        </p:blipFill>
        <p:spPr>
          <a:xfrm>
            <a:off x="8050352" y="3498884"/>
            <a:ext cx="3539016" cy="2790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7" descr="K:\фото\image (13)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12"/>
          <a:stretch/>
        </p:blipFill>
        <p:spPr bwMode="auto">
          <a:xfrm>
            <a:off x="4336009" y="3581968"/>
            <a:ext cx="3569923" cy="26238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866030" y="634675"/>
            <a:ext cx="5991367" cy="464024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«РОДИТЕЛЬСКАЯ  ГОСТИНАЯ»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" t="22333" r="6136" b="4861"/>
          <a:stretch/>
        </p:blipFill>
        <p:spPr>
          <a:xfrm>
            <a:off x="612934" y="1017619"/>
            <a:ext cx="3730676" cy="2652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s://nne.ru/wp-content/uploads/2016/07/DSC_005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9189" y="971370"/>
            <a:ext cx="3554743" cy="2766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328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2053</TotalTime>
  <Words>602</Words>
  <Application>Microsoft Office PowerPoint</Application>
  <PresentationFormat>Широкоэкранный</PresentationFormat>
  <Paragraphs>56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Arial Black</vt:lpstr>
      <vt:lpstr>Calibri</vt:lpstr>
      <vt:lpstr>Garamond</vt:lpstr>
      <vt:lpstr>Times New Roman</vt:lpstr>
      <vt:lpstr>Wingdings</vt:lpstr>
      <vt:lpstr>Натуральные материалы</vt:lpstr>
      <vt:lpstr>«ВЗАИМОДЕЙСТВИЕ СЕМЬИ И ПЕДАГОГОВ, НАПРАВЛЕННОЕ НА ФОРМИРОВАНИЕ СЕМЕЙНЫХ ЦЕННОСТЕЙ У ДЕТЕЙ СТАРШЕГО ДОШКОЛЬНОГО ВОЗРАСТА» </vt:lpstr>
      <vt:lpstr>Госпитализм XXI века -</vt:lpstr>
      <vt:lpstr>«СЕМЕЙНОЕ ВРЕМЯПРОВОЖДЕНИЕ КАК ОДИН ИЗ ПУТЕЙ ФОРМИРОВАНИЯ СЕМЕЙНЫХ ЦЕННОСТЕЙ» </vt:lpstr>
      <vt:lpstr>социально – коммуникативное развитие </vt:lpstr>
      <vt:lpstr>Презентация PowerPoint</vt:lpstr>
      <vt:lpstr> I этап подготовительный  создание условий, направленных на познавательную активность детей, заинтересованность родителей в реализации проекта.   </vt:lpstr>
      <vt:lpstr>II этап основной расширение и систематизация представлений об истории нашего города, семейных ценностях и традициях у детей и родителей; создание условий для активного сотрудничества педагогов и родителей воспитанников с целью формирования детско-родительских отношений. </vt:lpstr>
      <vt:lpstr>ПРАЗДНИКИ</vt:lpstr>
      <vt:lpstr>Презентация PowerPoint</vt:lpstr>
      <vt:lpstr>Поделки своими руками</vt:lpstr>
      <vt:lpstr>Презентация PowerPoint</vt:lpstr>
      <vt:lpstr>Опыты в домашних условиях</vt:lpstr>
      <vt:lpstr>МАРШРУТ ВЫХОДНОГО ДНЯ ПО РОДНОМУ ГОРОДУ</vt:lpstr>
      <vt:lpstr>Шелехов - любимый город</vt:lpstr>
      <vt:lpstr>Презентация PowerPoint</vt:lpstr>
      <vt:lpstr>Презентация PowerPoint</vt:lpstr>
      <vt:lpstr>Презентация PowerPoint</vt:lpstr>
      <vt:lpstr>Игра-ходилка  «Путешествие по родному городу»</vt:lpstr>
      <vt:lpstr>Презентация PowerPoint</vt:lpstr>
      <vt:lpstr>III ЭТАП ЗАКЛЮЧИТЕЛЬНЫЙ </vt:lpstr>
      <vt:lpstr>ПРОЕКТ СПОСОБСТВОВАЛ: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Шелехов-любимый город</dc:title>
  <dc:creator>User</dc:creator>
  <cp:lastModifiedBy>Admin</cp:lastModifiedBy>
  <cp:revision>110</cp:revision>
  <dcterms:created xsi:type="dcterms:W3CDTF">2020-02-17T06:44:12Z</dcterms:created>
  <dcterms:modified xsi:type="dcterms:W3CDTF">2021-09-24T15:31:03Z</dcterms:modified>
</cp:coreProperties>
</file>