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77" r:id="rId2"/>
    <p:sldId id="371" r:id="rId3"/>
    <p:sldId id="374" r:id="rId4"/>
    <p:sldId id="335" r:id="rId5"/>
    <p:sldId id="368" r:id="rId6"/>
    <p:sldId id="373" r:id="rId7"/>
    <p:sldId id="372" r:id="rId8"/>
    <p:sldId id="370" r:id="rId9"/>
    <p:sldId id="369" r:id="rId10"/>
    <p:sldId id="375" r:id="rId11"/>
    <p:sldId id="3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127C6"/>
    <a:srgbClr val="A213B1"/>
    <a:srgbClr val="17BBF5"/>
    <a:srgbClr val="00D25F"/>
    <a:srgbClr val="BCB8F2"/>
    <a:srgbClr val="22901C"/>
    <a:srgbClr val="009242"/>
    <a:srgbClr val="007434"/>
    <a:srgbClr val="5D288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768" autoAdjust="0"/>
    <p:restoredTop sz="99713" autoAdjust="0"/>
  </p:normalViewPr>
  <p:slideViewPr>
    <p:cSldViewPr>
      <p:cViewPr>
        <p:scale>
          <a:sx n="70" d="100"/>
          <a:sy n="70" d="100"/>
        </p:scale>
        <p:origin x="-828" y="-186"/>
      </p:cViewPr>
      <p:guideLst>
        <p:guide orient="horz" pos="3385"/>
        <p:guide pos="10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04CFE-E935-450E-82BF-436B93F510F8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292A6-5774-4352-804E-A5B057B458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206870" y="4516432"/>
            <a:ext cx="4714908" cy="85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Кулида Наталья 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Ивановна                                                       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учитель математики                                               </a:t>
            </a:r>
            <a:r>
              <a:rPr lang="en-US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sz="2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714375" y="571480"/>
            <a:ext cx="7715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000000"/>
                </a:solidFill>
              </a:rPr>
              <a:t>Муниципальное казённое образовательное учреждение</a:t>
            </a:r>
          </a:p>
          <a:p>
            <a:pPr algn="ctr" eaLnBrk="1" hangingPunct="1"/>
            <a:r>
              <a:rPr lang="ru-RU" sz="2000" b="1" dirty="0" smtClean="0">
                <a:solidFill>
                  <a:srgbClr val="000000"/>
                </a:solidFill>
              </a:rPr>
              <a:t>«Средняя общеобразовательная школа с.Янтарного»</a:t>
            </a:r>
          </a:p>
          <a:p>
            <a:pPr algn="ctr" eaLnBrk="1" hangingPunct="1"/>
            <a:r>
              <a:rPr lang="ru-RU" sz="2000" b="1" dirty="0" err="1" smtClean="0">
                <a:solidFill>
                  <a:srgbClr val="000000"/>
                </a:solidFill>
              </a:rPr>
              <a:t>Прохладненский</a:t>
            </a:r>
            <a:r>
              <a:rPr lang="ru-RU" sz="2000" b="1" dirty="0" smtClean="0">
                <a:solidFill>
                  <a:srgbClr val="000000"/>
                </a:solidFill>
              </a:rPr>
              <a:t> район, КБР</a:t>
            </a: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>
          <a:xfrm>
            <a:off x="250031" y="1958975"/>
            <a:ext cx="8643937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 на построение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Разработка урока геометрии в 7 классе </a:t>
            </a:r>
          </a:p>
          <a:p>
            <a:pPr algn="ctr">
              <a:spcBef>
                <a:spcPct val="0"/>
              </a:spcBef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Учебник для 7-9 классов Погорелов А.В.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5295014" y="2775098"/>
            <a:ext cx="1446028" cy="2105246"/>
          </a:xfrm>
          <a:custGeom>
            <a:avLst/>
            <a:gdLst>
              <a:gd name="connsiteX0" fmla="*/ 0 w 1446028"/>
              <a:gd name="connsiteY0" fmla="*/ 2073349 h 2105246"/>
              <a:gd name="connsiteX1" fmla="*/ 786809 w 1446028"/>
              <a:gd name="connsiteY1" fmla="*/ 0 h 2105246"/>
              <a:gd name="connsiteX2" fmla="*/ 1446028 w 1446028"/>
              <a:gd name="connsiteY2" fmla="*/ 2105246 h 2105246"/>
              <a:gd name="connsiteX3" fmla="*/ 0 w 1446028"/>
              <a:gd name="connsiteY3" fmla="*/ 2073349 h 2105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6028" h="2105246">
                <a:moveTo>
                  <a:pt x="0" y="2073349"/>
                </a:moveTo>
                <a:lnTo>
                  <a:pt x="786809" y="0"/>
                </a:lnTo>
                <a:lnTo>
                  <a:pt x="1446028" y="2105246"/>
                </a:lnTo>
                <a:lnTo>
                  <a:pt x="0" y="2073349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16200000" flipH="1">
            <a:off x="5357818" y="3500438"/>
            <a:ext cx="2071702" cy="642942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4536281" y="3178967"/>
            <a:ext cx="2428892" cy="928694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Дуга 4"/>
          <p:cNvSpPr>
            <a:spLocks noChangeAspect="1"/>
          </p:cNvSpPr>
          <p:nvPr/>
        </p:nvSpPr>
        <p:spPr>
          <a:xfrm>
            <a:off x="3857620" y="3429000"/>
            <a:ext cx="2880000" cy="2878680"/>
          </a:xfrm>
          <a:prstGeom prst="arc">
            <a:avLst>
              <a:gd name="adj1" fmla="val 16290562"/>
              <a:gd name="adj2" fmla="val 1176536"/>
            </a:avLst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>
            <a:spLocks noChangeAspect="1"/>
          </p:cNvSpPr>
          <p:nvPr/>
        </p:nvSpPr>
        <p:spPr>
          <a:xfrm>
            <a:off x="5072066" y="3214686"/>
            <a:ext cx="3312301" cy="3310778"/>
          </a:xfrm>
          <a:prstGeom prst="arc">
            <a:avLst>
              <a:gd name="adj1" fmla="val 12849842"/>
              <a:gd name="adj2" fmla="val 15260626"/>
            </a:avLst>
          </a:prstGeom>
          <a:ln w="317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535753" y="2964653"/>
            <a:ext cx="1357322" cy="1000132"/>
          </a:xfrm>
          <a:prstGeom prst="line">
            <a:avLst/>
          </a:prstGeom>
          <a:ln w="31750">
            <a:solidFill>
              <a:srgbClr val="0000F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7000892" y="714356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№24(1).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286380" y="4857760"/>
            <a:ext cx="2214578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14282" y="1285860"/>
            <a:ext cx="216000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928794" y="592933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785794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85720" y="2000240"/>
            <a:ext cx="144000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14282" y="4143380"/>
            <a:ext cx="1643074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857224" y="150017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428860" y="857232"/>
            <a:ext cx="214314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Дано: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 6 см,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4 см,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α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 70°.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Построить: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∆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АВС.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643174" y="3643314"/>
            <a:ext cx="1144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Эскиз</a:t>
            </a:r>
            <a:endParaRPr lang="ru-RU" sz="2800" dirty="0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2428860" y="4857760"/>
            <a:ext cx="2143140" cy="1428760"/>
          </a:xfrm>
          <a:prstGeom prst="triangle">
            <a:avLst>
              <a:gd name="adj" fmla="val 33330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928926" y="4357694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585789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714744" y="5072074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>
            <a:spLocks noChangeAspect="1"/>
          </p:cNvSpPr>
          <p:nvPr/>
        </p:nvSpPr>
        <p:spPr>
          <a:xfrm>
            <a:off x="5214942" y="4786322"/>
            <a:ext cx="157170" cy="1571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>
            <a:spLocks noChangeAspect="1"/>
          </p:cNvSpPr>
          <p:nvPr/>
        </p:nvSpPr>
        <p:spPr>
          <a:xfrm>
            <a:off x="5715008" y="3429000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>
            <a:spLocks noChangeAspect="1"/>
          </p:cNvSpPr>
          <p:nvPr/>
        </p:nvSpPr>
        <p:spPr>
          <a:xfrm>
            <a:off x="6643702" y="4786322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578645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142852"/>
            <a:ext cx="8643998" cy="49244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ДОМАШНЕЕ ЗАДАНИЕ К СЛЕДУЮЩЕМУ УРОКУ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-357222" y="2928934"/>
            <a:ext cx="1785950" cy="642942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Дуга 27"/>
          <p:cNvSpPr>
            <a:spLocks noChangeAspect="1"/>
          </p:cNvSpPr>
          <p:nvPr/>
        </p:nvSpPr>
        <p:spPr>
          <a:xfrm>
            <a:off x="-285784" y="3571876"/>
            <a:ext cx="1148596" cy="1148596"/>
          </a:xfrm>
          <a:prstGeom prst="arc">
            <a:avLst>
              <a:gd name="adj1" fmla="val 16955169"/>
              <a:gd name="adj2" fmla="val 21577096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14348" y="335756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α</a:t>
            </a:r>
            <a:endParaRPr lang="ru-RU" sz="28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14612" y="5715016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72066" y="1500174"/>
            <a:ext cx="2093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Построение</a:t>
            </a:r>
            <a:endParaRPr lang="ru-RU" sz="2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000628" y="485776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72330" y="478632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15140" y="478632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786446" y="485776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57224" y="407194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Овал 36"/>
          <p:cNvSpPr>
            <a:spLocks noChangeAspect="1"/>
          </p:cNvSpPr>
          <p:nvPr/>
        </p:nvSpPr>
        <p:spPr>
          <a:xfrm>
            <a:off x="1643042" y="4071942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>
            <a:spLocks noChangeAspect="1"/>
          </p:cNvSpPr>
          <p:nvPr/>
        </p:nvSpPr>
        <p:spPr>
          <a:xfrm>
            <a:off x="642910" y="2714620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>
            <a:spLocks noChangeAspect="1"/>
          </p:cNvSpPr>
          <p:nvPr/>
        </p:nvSpPr>
        <p:spPr>
          <a:xfrm>
            <a:off x="0" y="2500404"/>
            <a:ext cx="3312301" cy="3310778"/>
          </a:xfrm>
          <a:prstGeom prst="arc">
            <a:avLst>
              <a:gd name="adj1" fmla="val 12507473"/>
              <a:gd name="adj2" fmla="val 16264786"/>
            </a:avLst>
          </a:prstGeom>
          <a:ln w="317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142976" y="3071810"/>
            <a:ext cx="324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429256" y="435769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2" name="Дуга 41"/>
          <p:cNvSpPr>
            <a:spLocks noChangeAspect="1"/>
          </p:cNvSpPr>
          <p:nvPr/>
        </p:nvSpPr>
        <p:spPr>
          <a:xfrm>
            <a:off x="4572000" y="2714620"/>
            <a:ext cx="4320000" cy="4318020"/>
          </a:xfrm>
          <a:prstGeom prst="arc">
            <a:avLst>
              <a:gd name="adj1" fmla="val 14206720"/>
              <a:gd name="adj2" fmla="val 16053096"/>
            </a:avLst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429388" y="3500438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>
            <a:spLocks noChangeAspect="1"/>
          </p:cNvSpPr>
          <p:nvPr/>
        </p:nvSpPr>
        <p:spPr>
          <a:xfrm>
            <a:off x="6000760" y="2714620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228599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Дуга 45"/>
          <p:cNvSpPr>
            <a:spLocks noChangeAspect="1"/>
          </p:cNvSpPr>
          <p:nvPr/>
        </p:nvSpPr>
        <p:spPr>
          <a:xfrm>
            <a:off x="1928794" y="5857892"/>
            <a:ext cx="857232" cy="857232"/>
          </a:xfrm>
          <a:prstGeom prst="arc">
            <a:avLst>
              <a:gd name="adj1" fmla="val 18349007"/>
              <a:gd name="adj2" fmla="val 21565698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3643306" y="5572140"/>
            <a:ext cx="35719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>
            <a:off x="3465505" y="6250007"/>
            <a:ext cx="35719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6200000">
            <a:off x="3394067" y="6250007"/>
            <a:ext cx="35719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1357290" y="4643446"/>
            <a:ext cx="3643338" cy="18158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AK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AC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Times New Roman" pitchFamily="18" charset="0"/>
              </a:rPr>
              <a:t>∠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=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7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Times New Roman" pitchFamily="18" charset="0"/>
              </a:rPr>
              <a:t>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Times New Roman" pitchFamily="18" charset="0"/>
              </a:rPr>
              <a:t>4 . ∆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- искомый.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22" grpId="0" animBg="1"/>
      <p:bldP spid="23" grpId="0" animBg="1"/>
      <p:bldP spid="24" grpId="0" animBg="1"/>
      <p:bldP spid="32" grpId="0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  <p:bldP spid="40" grpId="0"/>
      <p:bldP spid="41" grpId="0"/>
      <p:bldP spid="42" grpId="0" animBg="1"/>
      <p:bldP spid="43" grpId="0"/>
      <p:bldP spid="44" grpId="0" animBg="1"/>
      <p:bldP spid="45" grpId="0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643998" cy="49244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ДОМАШНЕЕ ЗАДАНИЕ К СЛЕДУЮЩЕМУ УРОКУ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3465" y="763551"/>
            <a:ext cx="8617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№26.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Разделите угол на четыре равные части.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6286520"/>
            <a:ext cx="1928826" cy="36933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 flipH="1" flipV="1">
            <a:off x="1692275" y="2852738"/>
            <a:ext cx="2160000" cy="2016125"/>
          </a:xfrm>
          <a:custGeom>
            <a:avLst/>
            <a:gdLst>
              <a:gd name="connsiteX0" fmla="*/ 692150 w 2127250"/>
              <a:gd name="connsiteY0" fmla="*/ 1943100 h 1943100"/>
              <a:gd name="connsiteX1" fmla="*/ 0 w 2127250"/>
              <a:gd name="connsiteY1" fmla="*/ 0 h 1943100"/>
              <a:gd name="connsiteX2" fmla="*/ 2127250 w 2127250"/>
              <a:gd name="connsiteY2" fmla="*/ 6350 h 1943100"/>
              <a:gd name="connsiteX3" fmla="*/ 692150 w 2127250"/>
              <a:gd name="connsiteY3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250" h="1943100">
                <a:moveTo>
                  <a:pt x="692150" y="1943100"/>
                </a:moveTo>
                <a:lnTo>
                  <a:pt x="0" y="0"/>
                </a:lnTo>
                <a:lnTo>
                  <a:pt x="2127250" y="6350"/>
                </a:lnTo>
                <a:lnTo>
                  <a:pt x="692150" y="194310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993726" y="2852738"/>
            <a:ext cx="2127250" cy="2016125"/>
          </a:xfrm>
          <a:custGeom>
            <a:avLst/>
            <a:gdLst>
              <a:gd name="connsiteX0" fmla="*/ 692150 w 2127250"/>
              <a:gd name="connsiteY0" fmla="*/ 1943100 h 1943100"/>
              <a:gd name="connsiteX1" fmla="*/ 0 w 2127250"/>
              <a:gd name="connsiteY1" fmla="*/ 0 h 1943100"/>
              <a:gd name="connsiteX2" fmla="*/ 2127250 w 2127250"/>
              <a:gd name="connsiteY2" fmla="*/ 6350 h 1943100"/>
              <a:gd name="connsiteX3" fmla="*/ 692150 w 2127250"/>
              <a:gd name="connsiteY3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250" h="1943100">
                <a:moveTo>
                  <a:pt x="692150" y="1943100"/>
                </a:moveTo>
                <a:lnTo>
                  <a:pt x="0" y="0"/>
                </a:lnTo>
                <a:lnTo>
                  <a:pt x="2127250" y="6350"/>
                </a:lnTo>
                <a:lnTo>
                  <a:pt x="692150" y="194310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2483644" y="3501231"/>
            <a:ext cx="2016125" cy="719137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636811" y="2406636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D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1316815" y="2599531"/>
            <a:ext cx="2644794" cy="1893874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732201" y="4853007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692275" y="4867275"/>
            <a:ext cx="2928958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V="1">
            <a:off x="-107191" y="3069395"/>
            <a:ext cx="2644792" cy="954143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428728" y="485776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1214422"/>
            <a:ext cx="2093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Построение</a:t>
            </a:r>
            <a:endParaRPr lang="ru-RU" sz="2800" dirty="0"/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1638275" y="481486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>
            <a:spLocks noChangeAspect="1"/>
          </p:cNvSpPr>
          <p:nvPr/>
        </p:nvSpPr>
        <p:spPr>
          <a:xfrm>
            <a:off x="917550" y="27987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>
            <a:spLocks noChangeAspect="1"/>
          </p:cNvSpPr>
          <p:nvPr/>
        </p:nvSpPr>
        <p:spPr>
          <a:xfrm>
            <a:off x="3797275" y="481486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flipH="1">
            <a:off x="1000100" y="235743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11161" y="3527753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90759" y="4868863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3" name="Дуга 22"/>
          <p:cNvSpPr>
            <a:spLocks noChangeAspect="1"/>
          </p:cNvSpPr>
          <p:nvPr/>
        </p:nvSpPr>
        <p:spPr>
          <a:xfrm>
            <a:off x="1691275" y="2708863"/>
            <a:ext cx="4320000" cy="4320000"/>
          </a:xfrm>
          <a:prstGeom prst="arc">
            <a:avLst>
              <a:gd name="adj1" fmla="val 14348570"/>
              <a:gd name="adj2" fmla="val 16251234"/>
            </a:avLst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>
            <a:spLocks noChangeAspect="1"/>
          </p:cNvSpPr>
          <p:nvPr/>
        </p:nvSpPr>
        <p:spPr>
          <a:xfrm>
            <a:off x="3078138" y="27987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971550" y="2852738"/>
            <a:ext cx="2160588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1908884" y="2878972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2663775" y="4850674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1212804" y="3787775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>
            <a:off x="3347988" y="3787775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797012" y="232951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455988" y="3527753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2" name="Дуга 31"/>
          <p:cNvSpPr>
            <a:spLocks noChangeAspect="1"/>
          </p:cNvSpPr>
          <p:nvPr/>
        </p:nvSpPr>
        <p:spPr>
          <a:xfrm>
            <a:off x="2600298" y="2312738"/>
            <a:ext cx="1080000" cy="1080000"/>
          </a:xfrm>
          <a:prstGeom prst="arc">
            <a:avLst>
              <a:gd name="adj1" fmla="val 4193814"/>
              <a:gd name="adj2" fmla="val 7555361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>
            <a:spLocks noChangeAspect="1"/>
          </p:cNvSpPr>
          <p:nvPr/>
        </p:nvSpPr>
        <p:spPr>
          <a:xfrm>
            <a:off x="1242275" y="4418863"/>
            <a:ext cx="900000" cy="900000"/>
          </a:xfrm>
          <a:prstGeom prst="arc">
            <a:avLst>
              <a:gd name="adj1" fmla="val 15027241"/>
              <a:gd name="adj2" fmla="val 18369136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4133844" y="1603350"/>
            <a:ext cx="471490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Постройте биссектрису данного угла.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943100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Пострйте биссектрису кадого из образовавшихся углов.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Дуга 34"/>
          <p:cNvSpPr>
            <a:spLocks noChangeAspect="1"/>
          </p:cNvSpPr>
          <p:nvPr/>
        </p:nvSpPr>
        <p:spPr>
          <a:xfrm>
            <a:off x="1152275" y="4328863"/>
            <a:ext cx="1080000" cy="1080000"/>
          </a:xfrm>
          <a:prstGeom prst="arc">
            <a:avLst>
              <a:gd name="adj1" fmla="val 18359668"/>
              <a:gd name="adj2" fmla="val 21568475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 rot="18227939">
            <a:off x="2219092" y="3496975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1" grpId="0"/>
      <p:bldP spid="15" grpId="0"/>
      <p:bldP spid="16" grpId="0" animBg="1"/>
      <p:bldP spid="17" grpId="0" animBg="1"/>
      <p:bldP spid="18" grpId="0" animBg="1"/>
      <p:bldP spid="19" grpId="0"/>
      <p:bldP spid="20" grpId="0"/>
      <p:bldP spid="22" grpId="0"/>
      <p:bldP spid="23" grpId="0" animBg="1"/>
      <p:bldP spid="24" grpId="0" animBg="1"/>
      <p:bldP spid="30" grpId="0"/>
      <p:bldP spid="31" grpId="0"/>
      <p:bldP spid="32" grpId="0" animBg="1"/>
      <p:bldP spid="33" grpId="0" animBg="1"/>
      <p:bldP spid="35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60" cy="52322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 НА ПОСТРЕНИЕ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3466" y="1238220"/>
            <a:ext cx="8572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Что такое задачи на построение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953" y="5948397"/>
            <a:ext cx="2532068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ПОВТОРЕНИЕ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785926"/>
            <a:ext cx="8572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Инструменты: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линейка и циркуль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b2b-service.kz/published/publicdata/V5219HATBER/attachments/SC/products_pictures/2b56b8bb-2d41-11e0-b1d5-1c750857ef9d_enl.jpeg"/>
          <p:cNvPicPr>
            <a:picLocks noChangeAspect="1" noChangeArrowheads="1"/>
          </p:cNvPicPr>
          <p:nvPr/>
        </p:nvPicPr>
        <p:blipFill>
          <a:blip r:embed="rId2"/>
          <a:srcRect l="1398" t="38889" r="1983" b="46389"/>
          <a:stretch>
            <a:fillRect/>
          </a:stretch>
        </p:blipFill>
        <p:spPr bwMode="auto">
          <a:xfrm>
            <a:off x="357158" y="2428868"/>
            <a:ext cx="3934266" cy="374675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971550" y="3429000"/>
            <a:ext cx="1588" cy="1588"/>
          </a:xfrm>
          <a:prstGeom prst="line">
            <a:avLst/>
          </a:prstGeom>
          <a:ln w="3810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971550" y="3429000"/>
            <a:ext cx="216000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759793" y="2905780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dirty="0"/>
          </a:p>
        </p:txBody>
      </p:sp>
      <p:cxnSp>
        <p:nvCxnSpPr>
          <p:cNvPr id="14" name="Прямая соединительная линия 13"/>
          <p:cNvCxnSpPr>
            <a:stCxn id="15" idx="2"/>
          </p:cNvCxnSpPr>
          <p:nvPr/>
        </p:nvCxnSpPr>
        <p:spPr>
          <a:xfrm rot="16200000" flipH="1">
            <a:off x="3132139" y="3428999"/>
            <a:ext cx="1588" cy="2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920381" y="2905780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857620" y="3071810"/>
            <a:ext cx="19288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отрезок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endParaRPr lang="ru-RU" sz="26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971550" y="4143380"/>
            <a:ext cx="1588" cy="1588"/>
          </a:xfrm>
          <a:prstGeom prst="line">
            <a:avLst/>
          </a:prstGeom>
          <a:ln w="3810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85720" y="4143380"/>
            <a:ext cx="3357586" cy="0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759793" y="3626505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/>
          </a:p>
        </p:txBody>
      </p:sp>
      <p:cxnSp>
        <p:nvCxnSpPr>
          <p:cNvPr id="26" name="Прямая соединительная линия 25"/>
          <p:cNvCxnSpPr>
            <a:stCxn id="27" idx="2"/>
          </p:cNvCxnSpPr>
          <p:nvPr/>
        </p:nvCxnSpPr>
        <p:spPr>
          <a:xfrm rot="16200000" flipH="1">
            <a:off x="3132139" y="4143379"/>
            <a:ext cx="1588" cy="2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920381" y="3620160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857620" y="3786190"/>
            <a:ext cx="31432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прямая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714752"/>
            <a:ext cx="6429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971550" y="4862518"/>
            <a:ext cx="1588" cy="1588"/>
          </a:xfrm>
          <a:prstGeom prst="line">
            <a:avLst/>
          </a:prstGeom>
          <a:ln w="3810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34" idx="2"/>
          </p:cNvCxnSpPr>
          <p:nvPr/>
        </p:nvCxnSpPr>
        <p:spPr>
          <a:xfrm rot="16200000" flipH="1">
            <a:off x="2342353" y="3498060"/>
            <a:ext cx="1588" cy="2743194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759793" y="4345643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2800" dirty="0"/>
          </a:p>
        </p:txBody>
      </p:sp>
      <p:cxnSp>
        <p:nvCxnSpPr>
          <p:cNvPr id="35" name="Прямая соединительная линия 34"/>
          <p:cNvCxnSpPr>
            <a:stCxn id="36" idx="2"/>
          </p:cNvCxnSpPr>
          <p:nvPr/>
        </p:nvCxnSpPr>
        <p:spPr>
          <a:xfrm rot="16200000" flipH="1">
            <a:off x="3132139" y="4862517"/>
            <a:ext cx="1588" cy="2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920381" y="4339298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8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357554" y="4449445"/>
            <a:ext cx="6429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7620" y="4622641"/>
            <a:ext cx="31432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луч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ru-RU" sz="2600" dirty="0"/>
          </a:p>
        </p:txBody>
      </p:sp>
      <p:pic>
        <p:nvPicPr>
          <p:cNvPr id="1027" name="Picture 3" descr="http://skrepkaalt.ru/images/cms/data/import_files/9c/cirkul_metallicheskij_115mm_spejs_pvh_chehol_cvetnoj_23.jpg"/>
          <p:cNvPicPr>
            <a:picLocks noChangeAspect="1" noChangeArrowheads="1"/>
          </p:cNvPicPr>
          <p:nvPr/>
        </p:nvPicPr>
        <p:blipFill>
          <a:blip r:embed="rId3"/>
          <a:srcRect t="16406" r="74219" b="17968"/>
          <a:stretch>
            <a:fillRect/>
          </a:stretch>
        </p:blipFill>
        <p:spPr bwMode="auto">
          <a:xfrm>
            <a:off x="7215206" y="285728"/>
            <a:ext cx="942966" cy="2400336"/>
          </a:xfrm>
          <a:prstGeom prst="rect">
            <a:avLst/>
          </a:prstGeom>
          <a:noFill/>
        </p:spPr>
      </p:pic>
      <p:sp>
        <p:nvSpPr>
          <p:cNvPr id="42" name="Овал 41"/>
          <p:cNvSpPr>
            <a:spLocks noChangeAspect="1"/>
          </p:cNvSpPr>
          <p:nvPr/>
        </p:nvSpPr>
        <p:spPr>
          <a:xfrm>
            <a:off x="7215206" y="1928802"/>
            <a:ext cx="1440000" cy="1440000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>
            <a:spLocks noChangeAspect="1"/>
          </p:cNvSpPr>
          <p:nvPr/>
        </p:nvSpPr>
        <p:spPr>
          <a:xfrm>
            <a:off x="7143768" y="3000372"/>
            <a:ext cx="1440000" cy="1440000"/>
          </a:xfrm>
          <a:prstGeom prst="arc">
            <a:avLst>
              <a:gd name="adj1" fmla="val 19936202"/>
              <a:gd name="adj2" fmla="val 6926378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2" grpId="0"/>
      <p:bldP spid="15" grpId="0"/>
      <p:bldP spid="22" grpId="0"/>
      <p:bldP spid="25" grpId="0"/>
      <p:bldP spid="27" grpId="0"/>
      <p:bldP spid="28" grpId="0"/>
      <p:bldP spid="31" grpId="0"/>
      <p:bldP spid="34" grpId="0"/>
      <p:bldP spid="36" grpId="0"/>
      <p:bldP spid="37" grpId="0"/>
      <p:bldP spid="40" grpId="0"/>
      <p:bldP spid="42" grpId="0" animBg="1"/>
      <p:bldP spid="43" grpId="0" animBg="1"/>
      <p:bldP spid="4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60" cy="52322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РЕШЕНИЯ ЗАДАЧ НА ПОСТРОЕНИЕ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6286520"/>
            <a:ext cx="1928826" cy="36933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6953" y="1420785"/>
            <a:ext cx="8653581" cy="2677656"/>
          </a:xfrm>
          <a:prstGeom prst="rect">
            <a:avLst/>
          </a:prstGeom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1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Анализ</a:t>
            </a:r>
            <a:r>
              <a:rPr kumimoji="0" lang="ru-RU" sz="2800" b="1" i="0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 - отыскание способа решения задачи</a:t>
            </a:r>
            <a:endParaRPr kumimoji="0" lang="ru-RU" sz="2800" b="1" i="0" u="none" strike="noStrike" normalizeH="0" baseline="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1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Построение</a:t>
            </a:r>
            <a:r>
              <a:rPr kumimoji="0" lang="ru-RU" sz="2800" b="1" i="0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normalizeH="0" dirty="0" smtClean="0">
                <a:latin typeface="Times New Roman" pitchFamily="18" charset="0"/>
                <a:cs typeface="Times New Roman" pitchFamily="18" charset="0"/>
              </a:rPr>
              <a:t> по намеченному плану</a:t>
            </a:r>
            <a:endParaRPr kumimoji="0" lang="ru-RU" sz="2800" b="1" i="0" u="none" strike="noStrike" normalizeH="0" baseline="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1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Доказательство</a:t>
            </a:r>
            <a:r>
              <a:rPr kumimoji="0" lang="ru-RU" sz="2800" b="1" i="0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 того, что построенная фигура удовлетворяет условиям задачи</a:t>
            </a:r>
            <a:endParaRPr kumimoji="0" lang="ru-RU" sz="2800" b="1" i="0" u="none" strike="noStrike" normalizeH="0" baseline="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1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Исследование</a:t>
            </a:r>
            <a:r>
              <a:rPr kumimoji="0" lang="ru-RU" sz="2800" b="1" i="0" u="none" strike="noStrike" normalizeH="0" baseline="0" dirty="0" smtClean="0">
                <a:latin typeface="Times New Roman" pitchFamily="18" charset="0"/>
                <a:cs typeface="Times New Roman" pitchFamily="18" charset="0"/>
              </a:rPr>
              <a:t> задачи, -  при любых ли данных задача имеет решение, и сколько решений?</a:t>
            </a:r>
            <a:endParaRPr kumimoji="0" lang="ru-RU" sz="2800" b="1" i="0" u="none" strike="noStrike" normalizeH="0" baseline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6032520" y="2954331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616728" y="414972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330558" y="1749402"/>
            <a:ext cx="201615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Дано: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en-US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=2 см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=3 см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=4 см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Построить: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Wingdings 3"/>
              </a:rPr>
              <a:t></a:t>
            </a:r>
            <a:r>
              <a:rPr kumimoji="0" lang="ru-RU" sz="2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АВС.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0" name="Равнобедренный треугольник 39"/>
          <p:cNvSpPr/>
          <p:nvPr/>
        </p:nvSpPr>
        <p:spPr>
          <a:xfrm>
            <a:off x="5651500" y="2709725"/>
            <a:ext cx="2160000" cy="1440000"/>
          </a:xfrm>
          <a:prstGeom prst="triangle">
            <a:avLst>
              <a:gd name="adj" fmla="val 67529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252138" y="4148137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-469244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Дуга 52"/>
          <p:cNvSpPr>
            <a:spLocks noChangeAspect="1"/>
          </p:cNvSpPr>
          <p:nvPr/>
        </p:nvSpPr>
        <p:spPr>
          <a:xfrm>
            <a:off x="3492088" y="1989725"/>
            <a:ext cx="4320000" cy="4320000"/>
          </a:xfrm>
          <a:prstGeom prst="arc">
            <a:avLst>
              <a:gd name="adj1" fmla="val 20462586"/>
              <a:gd name="adj2" fmla="val 110733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5667390" y="4148137"/>
            <a:ext cx="2957553" cy="1588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Дуга 55"/>
          <p:cNvSpPr>
            <a:spLocks noChangeAspect="1"/>
          </p:cNvSpPr>
          <p:nvPr/>
        </p:nvSpPr>
        <p:spPr>
          <a:xfrm>
            <a:off x="6192088" y="2529725"/>
            <a:ext cx="3240000" cy="3240000"/>
          </a:xfrm>
          <a:prstGeom prst="arc">
            <a:avLst>
              <a:gd name="adj1" fmla="val 13150439"/>
              <a:gd name="adj2" fmla="val 1577482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уга 53"/>
          <p:cNvSpPr>
            <a:spLocks noChangeAspect="1"/>
          </p:cNvSpPr>
          <p:nvPr/>
        </p:nvSpPr>
        <p:spPr>
          <a:xfrm>
            <a:off x="3617500" y="2115725"/>
            <a:ext cx="4068000" cy="4068000"/>
          </a:xfrm>
          <a:prstGeom prst="arc">
            <a:avLst>
              <a:gd name="adj1" fmla="val 18133446"/>
              <a:gd name="adj2" fmla="val 19886322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>
            <a:off x="252138" y="3427412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52138" y="2706687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 flipV="1">
            <a:off x="252275" y="2708275"/>
            <a:ext cx="1440000" cy="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5401467" y="4149725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4640" y="2187558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214290"/>
            <a:ext cx="8572560" cy="89255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ПОСТРОЕНИЕ ТРЕУГОЛЬНИКА</a:t>
            </a:r>
          </a:p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ПО ТРЁМ СТОРОНАМ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9979" y="1128681"/>
            <a:ext cx="850752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№20(1)-1.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Построить треугольник по трём сторонами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52138" y="1987550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51413" y="3429000"/>
            <a:ext cx="2160000" cy="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52138" y="4867275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252138" y="2347912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>
            <a:off x="1691344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5400000">
            <a:off x="970619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1330981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610256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251481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>
            <a:off x="-108881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-1189969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-829606" y="3428344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252138" y="3067050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252138" y="3787775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252138" y="4506912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1212804" y="299084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535121" y="370365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303813" y="1712595"/>
            <a:ext cx="35782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Эскиз</a:t>
            </a:r>
            <a:endParaRPr lang="ru-RU" sz="26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6872319" y="218755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748631" y="4149725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511293" y="2990844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Овал 43"/>
          <p:cNvSpPr>
            <a:spLocks noChangeAspect="1"/>
          </p:cNvSpPr>
          <p:nvPr/>
        </p:nvSpPr>
        <p:spPr>
          <a:xfrm>
            <a:off x="5597500" y="409572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>
            <a:spLocks noChangeAspect="1"/>
          </p:cNvSpPr>
          <p:nvPr/>
        </p:nvSpPr>
        <p:spPr>
          <a:xfrm>
            <a:off x="7038950" y="265427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>
            <a:spLocks noChangeAspect="1"/>
          </p:cNvSpPr>
          <p:nvPr/>
        </p:nvSpPr>
        <p:spPr>
          <a:xfrm>
            <a:off x="7758088" y="409572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252138" y="4149725"/>
            <a:ext cx="2880000" cy="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226953" y="5400702"/>
            <a:ext cx="8690094" cy="5232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Эскиз </a:t>
            </a:r>
            <a:r>
              <a:rPr lang="ru-RU" sz="2800" b="1" dirty="0" smtClean="0"/>
              <a:t>−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примерный рисунок будущего чертежа</a:t>
            </a:r>
            <a:endParaRPr lang="ru-RU" sz="28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26953" y="5948397"/>
            <a:ext cx="2532068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ПОВТОРЕНИЕ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35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36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42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43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49" dur="2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50" dur="2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7" grpId="0"/>
      <p:bldP spid="40" grpId="0" animBg="1"/>
      <p:bldP spid="53" grpId="0" animBg="1"/>
      <p:bldP spid="56" grpId="0" animBg="1"/>
      <p:bldP spid="54" grpId="0" animBg="1"/>
      <p:bldP spid="5" grpId="0"/>
      <p:bldP spid="34" grpId="0"/>
      <p:bldP spid="41" grpId="0"/>
      <p:bldP spid="42" grpId="0"/>
      <p:bldP spid="43" grpId="0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 l="9766" t="6336" r="15670" b="10238"/>
          <a:stretch>
            <a:fillRect/>
          </a:stretch>
        </p:blipFill>
        <p:spPr bwMode="auto">
          <a:xfrm>
            <a:off x="336492" y="2078019"/>
            <a:ext cx="2300319" cy="232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9" name="Полилиния 108"/>
          <p:cNvSpPr/>
          <p:nvPr/>
        </p:nvSpPr>
        <p:spPr>
          <a:xfrm>
            <a:off x="4572000" y="1676376"/>
            <a:ext cx="2519397" cy="1392262"/>
          </a:xfrm>
          <a:custGeom>
            <a:avLst/>
            <a:gdLst>
              <a:gd name="connsiteX0" fmla="*/ 0 w 2527539"/>
              <a:gd name="connsiteY0" fmla="*/ 1371600 h 1371600"/>
              <a:gd name="connsiteX1" fmla="*/ 2527539 w 2527539"/>
              <a:gd name="connsiteY1" fmla="*/ 0 h 1371600"/>
              <a:gd name="connsiteX2" fmla="*/ 2139351 w 2527539"/>
              <a:gd name="connsiteY2" fmla="*/ 1371600 h 1371600"/>
              <a:gd name="connsiteX3" fmla="*/ 0 w 2527539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539" h="1371600">
                <a:moveTo>
                  <a:pt x="0" y="1371600"/>
                </a:moveTo>
                <a:lnTo>
                  <a:pt x="2527539" y="0"/>
                </a:lnTo>
                <a:lnTo>
                  <a:pt x="2139351" y="1371600"/>
                </a:lnTo>
                <a:lnTo>
                  <a:pt x="0" y="1371600"/>
                </a:lnTo>
                <a:close/>
              </a:path>
            </a:pathLst>
          </a:cu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>
            <a:off x="250825" y="1628775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>
            <a:off x="250825" y="1268413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252138" y="1987550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250756" y="162725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 flipH="1" flipV="1">
            <a:off x="6215863" y="2193103"/>
            <a:ext cx="1392263" cy="35881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4572000" y="1676376"/>
            <a:ext cx="2519397" cy="1392263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572000" y="3067050"/>
            <a:ext cx="3643338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50825" y="1268413"/>
            <a:ext cx="144000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11161" y="763551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250825" y="1628775"/>
            <a:ext cx="2160000" cy="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50825" y="1989138"/>
            <a:ext cx="2880000" cy="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50825" y="906462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-469969" y="162725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030239" y="1213505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22343" y="1557338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Дуга 59"/>
          <p:cNvSpPr>
            <a:spLocks noChangeAspect="1"/>
          </p:cNvSpPr>
          <p:nvPr/>
        </p:nvSpPr>
        <p:spPr>
          <a:xfrm>
            <a:off x="2412588" y="908638"/>
            <a:ext cx="4320000" cy="4320000"/>
          </a:xfrm>
          <a:prstGeom prst="arc">
            <a:avLst>
              <a:gd name="adj1" fmla="val 20522944"/>
              <a:gd name="adj2" fmla="val 958519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Дуга 61"/>
          <p:cNvSpPr>
            <a:spLocks noChangeAspect="1"/>
          </p:cNvSpPr>
          <p:nvPr/>
        </p:nvSpPr>
        <p:spPr>
          <a:xfrm>
            <a:off x="1692000" y="188638"/>
            <a:ext cx="5760000" cy="5760000"/>
          </a:xfrm>
          <a:prstGeom prst="arc">
            <a:avLst>
              <a:gd name="adj1" fmla="val 19181840"/>
              <a:gd name="adj2" fmla="val 20466963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Дуга 62"/>
          <p:cNvSpPr>
            <a:spLocks noChangeAspect="1"/>
          </p:cNvSpPr>
          <p:nvPr/>
        </p:nvSpPr>
        <p:spPr>
          <a:xfrm>
            <a:off x="5292588" y="1628638"/>
            <a:ext cx="2880000" cy="2880000"/>
          </a:xfrm>
          <a:prstGeom prst="arc">
            <a:avLst>
              <a:gd name="adj1" fmla="val 15068911"/>
              <a:gd name="adj2" fmla="val 18910387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299156" y="3072951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805227" y="252369"/>
            <a:ext cx="50387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Построение</a:t>
            </a:r>
            <a:endParaRPr lang="ru-RU" sz="28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6981858" y="1165194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635988" y="3072951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6891579" y="2196639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Овал 68"/>
          <p:cNvSpPr>
            <a:spLocks noChangeAspect="1"/>
          </p:cNvSpPr>
          <p:nvPr/>
        </p:nvSpPr>
        <p:spPr>
          <a:xfrm>
            <a:off x="4518000" y="30146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>
            <a:spLocks noChangeAspect="1"/>
          </p:cNvSpPr>
          <p:nvPr/>
        </p:nvSpPr>
        <p:spPr>
          <a:xfrm>
            <a:off x="6678588" y="30146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5467572" y="296341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504085" y="1941048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7694865" y="3072951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63466" y="142830"/>
            <a:ext cx="182409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№20(1)-2.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rot="5400000">
            <a:off x="-109606" y="162725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611119" y="162725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971481" y="162725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1330256" y="162725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1692207" y="162870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2050981" y="162870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2411344" y="1627256"/>
            <a:ext cx="144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252138" y="2347912"/>
            <a:ext cx="2880000" cy="1588"/>
          </a:xfrm>
          <a:prstGeom prst="line">
            <a:avLst/>
          </a:prstGeom>
          <a:ln w="63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53927" y="4341825"/>
            <a:ext cx="2767113" cy="1569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Смотрим на эскиз и по нему выполняем построения</a:t>
            </a:r>
            <a:endParaRPr lang="ru-RU" sz="2400" dirty="0"/>
          </a:p>
        </p:txBody>
      </p:sp>
      <p:cxnSp>
        <p:nvCxnSpPr>
          <p:cNvPr id="114" name="Прямая соединительная линия 113"/>
          <p:cNvCxnSpPr/>
          <p:nvPr/>
        </p:nvCxnSpPr>
        <p:spPr>
          <a:xfrm rot="16200000" flipV="1">
            <a:off x="7073142" y="1658119"/>
            <a:ext cx="36513" cy="2"/>
          </a:xfrm>
          <a:prstGeom prst="line">
            <a:avLst/>
          </a:prstGeom>
          <a:ln w="3810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Прямоугольник 117"/>
          <p:cNvSpPr/>
          <p:nvPr/>
        </p:nvSpPr>
        <p:spPr>
          <a:xfrm>
            <a:off x="153926" y="580986"/>
            <a:ext cx="3030579" cy="5440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19376" y="3538539"/>
            <a:ext cx="579441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Окр.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∈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Окр.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(А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∩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Окр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а</a:t>
            </a:r>
            <a:r>
              <a:rPr kumimoji="0" lang="ru-RU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Wingdings 3"/>
              </a:rPr>
              <a:t>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искомый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BC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90440" y="6021423"/>
            <a:ext cx="2532068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ПОВТОРЕНИЕ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250" autoRev="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8" dur="250" autoRev="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60" grpId="0" animBg="1"/>
      <p:bldP spid="62" grpId="0" animBg="1"/>
      <p:bldP spid="63" grpId="0" animBg="1"/>
      <p:bldP spid="64" grpId="0"/>
      <p:bldP spid="66" grpId="0"/>
      <p:bldP spid="67" grpId="0"/>
      <p:bldP spid="68" grpId="0"/>
      <p:bldP spid="69" grpId="0" animBg="1"/>
      <p:bldP spid="69" grpId="1" animBg="1"/>
      <p:bldP spid="71" grpId="0" animBg="1"/>
      <p:bldP spid="72" grpId="0"/>
      <p:bldP spid="73" grpId="0"/>
      <p:bldP spid="74" grpId="0"/>
      <p:bldP spid="118" grpId="0" animBg="1"/>
      <p:bldP spid="30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1"/>
          <p:cNvSpPr>
            <a:spLocks noChangeArrowheads="1"/>
          </p:cNvSpPr>
          <p:nvPr/>
        </p:nvSpPr>
        <p:spPr bwMode="auto">
          <a:xfrm>
            <a:off x="5302260" y="4597416"/>
            <a:ext cx="357827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52413"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OC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lvl="0" indent="252413"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∠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–искомый, т.к.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Wingdings 3"/>
              </a:rPr>
              <a:t>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ru-RU" sz="2600" b="1" dirty="0" smtClean="0">
                <a:latin typeface="Cambria Math" pitchFamily="18" charset="0"/>
                <a:cs typeface="Times New Roman" pitchFamily="18" charset="0"/>
                <a:sym typeface="Wingdings 3"/>
              </a:rPr>
              <a:t></a:t>
            </a:r>
            <a:r>
              <a:rPr lang="en-US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OB</a:t>
            </a:r>
            <a:r>
              <a:rPr lang="ru-RU" sz="2600" b="1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en-US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2600" b="1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(ССС)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3" name="Полилиния 42"/>
          <p:cNvSpPr/>
          <p:nvPr/>
        </p:nvSpPr>
        <p:spPr>
          <a:xfrm>
            <a:off x="5291725" y="2990776"/>
            <a:ext cx="2160000" cy="1158949"/>
          </a:xfrm>
          <a:custGeom>
            <a:avLst/>
            <a:gdLst>
              <a:gd name="connsiteX0" fmla="*/ 0 w 2190307"/>
              <a:gd name="connsiteY0" fmla="*/ 1158949 h 1158949"/>
              <a:gd name="connsiteX1" fmla="*/ 1796902 w 2190307"/>
              <a:gd name="connsiteY1" fmla="*/ 0 h 1158949"/>
              <a:gd name="connsiteX2" fmla="*/ 2190307 w 2190307"/>
              <a:gd name="connsiteY2" fmla="*/ 1148316 h 1158949"/>
              <a:gd name="connsiteX3" fmla="*/ 0 w 2190307"/>
              <a:gd name="connsiteY3" fmla="*/ 1158949 h 1158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307" h="1158949">
                <a:moveTo>
                  <a:pt x="0" y="1158949"/>
                </a:moveTo>
                <a:lnTo>
                  <a:pt x="1796902" y="0"/>
                </a:lnTo>
                <a:lnTo>
                  <a:pt x="2190307" y="1148316"/>
                </a:lnTo>
                <a:lnTo>
                  <a:pt x="0" y="115894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962025" y="2947988"/>
            <a:ext cx="2171700" cy="1200150"/>
          </a:xfrm>
          <a:custGeom>
            <a:avLst/>
            <a:gdLst>
              <a:gd name="connsiteX0" fmla="*/ 0 w 2171700"/>
              <a:gd name="connsiteY0" fmla="*/ 1200150 h 1200150"/>
              <a:gd name="connsiteX1" fmla="*/ 1804988 w 2171700"/>
              <a:gd name="connsiteY1" fmla="*/ 0 h 1200150"/>
              <a:gd name="connsiteX2" fmla="*/ 2171700 w 2171700"/>
              <a:gd name="connsiteY2" fmla="*/ 1200150 h 1200150"/>
              <a:gd name="connsiteX3" fmla="*/ 0 w 2171700"/>
              <a:gd name="connsiteY3" fmla="*/ 1200150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1200150">
                <a:moveTo>
                  <a:pt x="0" y="1200150"/>
                </a:moveTo>
                <a:lnTo>
                  <a:pt x="1804988" y="0"/>
                </a:lnTo>
                <a:lnTo>
                  <a:pt x="2171700" y="1200150"/>
                </a:lnTo>
                <a:lnTo>
                  <a:pt x="0" y="120015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>
            <a:spLocks noChangeAspect="1"/>
          </p:cNvSpPr>
          <p:nvPr/>
        </p:nvSpPr>
        <p:spPr>
          <a:xfrm>
            <a:off x="-1188450" y="1989725"/>
            <a:ext cx="4320000" cy="4320000"/>
          </a:xfrm>
          <a:prstGeom prst="arc">
            <a:avLst>
              <a:gd name="adj1" fmla="val 18657186"/>
              <a:gd name="adj2" fmla="val 706441"/>
            </a:avLst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971550" y="2720965"/>
            <a:ext cx="2143140" cy="142876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>
            <a:spLocks noChangeAspect="1"/>
          </p:cNvSpPr>
          <p:nvPr/>
        </p:nvSpPr>
        <p:spPr>
          <a:xfrm>
            <a:off x="2709837" y="2881305"/>
            <a:ext cx="144000" cy="14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16200000" flipV="1">
            <a:off x="6668725" y="3366725"/>
            <a:ext cx="1202400" cy="36360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51" idx="1"/>
          </p:cNvCxnSpPr>
          <p:nvPr/>
        </p:nvCxnSpPr>
        <p:spPr>
          <a:xfrm rot="16200000" flipV="1">
            <a:off x="2348708" y="3366294"/>
            <a:ext cx="1201741" cy="36513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071802" y="407670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" name="Дуга 3"/>
          <p:cNvSpPr>
            <a:spLocks noChangeAspect="1"/>
          </p:cNvSpPr>
          <p:nvPr/>
        </p:nvSpPr>
        <p:spPr>
          <a:xfrm>
            <a:off x="431550" y="3609725"/>
            <a:ext cx="1080000" cy="1080000"/>
          </a:xfrm>
          <a:prstGeom prst="arc">
            <a:avLst>
              <a:gd name="adj1" fmla="val 19605117"/>
              <a:gd name="adj2" fmla="val 42842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71550" y="4149725"/>
            <a:ext cx="285752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721517" y="407670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35487" y="1055655"/>
            <a:ext cx="4286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Построение</a:t>
            </a:r>
            <a:endParaRPr lang="ru-RU" sz="28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292725" y="4149725"/>
            <a:ext cx="357190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042692" y="407670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O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32839" y="407670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K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917550" y="4095725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563785" y="2406636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14447" y="3027357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57356" y="407670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2" name="Дуга 21"/>
          <p:cNvSpPr>
            <a:spLocks noChangeAspect="1"/>
          </p:cNvSpPr>
          <p:nvPr/>
        </p:nvSpPr>
        <p:spPr>
          <a:xfrm>
            <a:off x="3132725" y="1989725"/>
            <a:ext cx="4320000" cy="4320000"/>
          </a:xfrm>
          <a:prstGeom prst="arc">
            <a:avLst>
              <a:gd name="adj1" fmla="val 18534956"/>
              <a:gd name="adj2" fmla="val 808969"/>
            </a:avLst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288111" y="407670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>
            <a:spLocks noChangeAspect="1"/>
          </p:cNvSpPr>
          <p:nvPr/>
        </p:nvSpPr>
        <p:spPr>
          <a:xfrm>
            <a:off x="7397725" y="409572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364427" y="4078287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B</a:t>
            </a:r>
            <a:r>
              <a:rPr lang="en-US" sz="20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</a:t>
            </a:r>
            <a:endParaRPr lang="ru-RU" sz="28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6" name="Дуга 25"/>
          <p:cNvSpPr>
            <a:spLocks noChangeAspect="1"/>
          </p:cNvSpPr>
          <p:nvPr/>
        </p:nvSpPr>
        <p:spPr>
          <a:xfrm>
            <a:off x="6209725" y="2907725"/>
            <a:ext cx="2484000" cy="2484000"/>
          </a:xfrm>
          <a:prstGeom prst="arc">
            <a:avLst>
              <a:gd name="adj1" fmla="val 12253755"/>
              <a:gd name="adj2" fmla="val 17208471"/>
            </a:avLst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>
            <a:spLocks noChangeAspect="1"/>
          </p:cNvSpPr>
          <p:nvPr/>
        </p:nvSpPr>
        <p:spPr>
          <a:xfrm>
            <a:off x="7018371" y="288130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864361" y="2363775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C</a:t>
            </a:r>
            <a:r>
              <a:rPr lang="en-US" sz="20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</a:t>
            </a:r>
            <a:endParaRPr lang="ru-RU" sz="28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5292725" y="2370123"/>
            <a:ext cx="2638471" cy="1779602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14282" y="285728"/>
            <a:ext cx="8715436" cy="52322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ПОСТРОЕНИЕ УГЛА, РАВНОГО ДАННОМУ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63466" y="909603"/>
            <a:ext cx="42862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5.2. </a:t>
            </a:r>
          </a:p>
          <a:p>
            <a:pPr indent="457200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Дано: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∠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indent="457200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Построить: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∠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∠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26953" y="4524390"/>
            <a:ext cx="576905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43100" algn="l"/>
              </a:tabLst>
            </a:pPr>
            <a:r>
              <a:rPr kumimoji="0" lang="ru-RU" sz="2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43100" algn="l"/>
              </a:tabLs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Окр.</a:t>
            </a:r>
            <a:r>
              <a:rPr kumimoji="0" lang="ru-RU" sz="2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 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en-US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</a:t>
            </a: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43100" algn="l"/>
              </a:tabLs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Окр.</a:t>
            </a:r>
            <a:r>
              <a:rPr kumimoji="0" lang="ru-RU" sz="2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kumimoji="0" lang="ru-RU" sz="2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)∩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indent="252413"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Окр.(</a:t>
            </a:r>
            <a:r>
              <a:rPr lang="en-US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600" b="1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lang="en-US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BC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)∩Окр.(</a:t>
            </a:r>
            <a:r>
              <a:rPr lang="en-US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lang="ru-RU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)=</a:t>
            </a:r>
            <a:r>
              <a:rPr lang="en-US" sz="26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2600" b="1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64427" y="3221031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BC</a:t>
            </a:r>
            <a:endParaRPr lang="ru-RU" sz="2800" b="1" dirty="0"/>
          </a:p>
        </p:txBody>
      </p:sp>
      <p:sp>
        <p:nvSpPr>
          <p:cNvPr id="18" name="Овал 17"/>
          <p:cNvSpPr>
            <a:spLocks noChangeAspect="1"/>
          </p:cNvSpPr>
          <p:nvPr/>
        </p:nvSpPr>
        <p:spPr>
          <a:xfrm>
            <a:off x="3078138" y="409572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792791" y="3078155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001941" y="3173409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BC</a:t>
            </a:r>
            <a:endParaRPr lang="ru-RU" sz="2800" b="1" dirty="0"/>
          </a:p>
        </p:txBody>
      </p:sp>
      <p:sp>
        <p:nvSpPr>
          <p:cNvPr id="46" name="Дуга 45"/>
          <p:cNvSpPr>
            <a:spLocks noChangeAspect="1"/>
          </p:cNvSpPr>
          <p:nvPr/>
        </p:nvSpPr>
        <p:spPr>
          <a:xfrm>
            <a:off x="4752725" y="3609725"/>
            <a:ext cx="1080000" cy="1080000"/>
          </a:xfrm>
          <a:prstGeom prst="arc">
            <a:avLst>
              <a:gd name="adj1" fmla="val 19587253"/>
              <a:gd name="adj2" fmla="val 21572982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26953" y="6313527"/>
            <a:ext cx="1928826" cy="36933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3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43" grpId="0" animBg="1"/>
      <p:bldP spid="51" grpId="0" animBg="1"/>
      <p:bldP spid="15" grpId="0" animBg="1"/>
      <p:bldP spid="17" grpId="0" animBg="1"/>
      <p:bldP spid="3" grpId="0"/>
      <p:bldP spid="11" grpId="0"/>
      <p:bldP spid="13" grpId="0"/>
      <p:bldP spid="14" grpId="0"/>
      <p:bldP spid="16" grpId="0" animBg="1"/>
      <p:bldP spid="19" grpId="0"/>
      <p:bldP spid="20" grpId="0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 animBg="1"/>
      <p:bldP spid="28" grpId="0"/>
      <p:bldP spid="30" grpId="0" animBg="1"/>
      <p:bldP spid="19457" grpId="0"/>
      <p:bldP spid="39" grpId="0"/>
      <p:bldP spid="18" grpId="0" animBg="1"/>
      <p:bldP spid="44" grpId="0"/>
      <p:bldP spid="45" grpId="0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286520"/>
            <a:ext cx="1928826" cy="36933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6215082"/>
            <a:ext cx="3571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Начертить и записать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 flipH="1" flipV="1">
            <a:off x="1692275" y="2852738"/>
            <a:ext cx="2160000" cy="2016125"/>
          </a:xfrm>
          <a:custGeom>
            <a:avLst/>
            <a:gdLst>
              <a:gd name="connsiteX0" fmla="*/ 692150 w 2127250"/>
              <a:gd name="connsiteY0" fmla="*/ 1943100 h 1943100"/>
              <a:gd name="connsiteX1" fmla="*/ 0 w 2127250"/>
              <a:gd name="connsiteY1" fmla="*/ 0 h 1943100"/>
              <a:gd name="connsiteX2" fmla="*/ 2127250 w 2127250"/>
              <a:gd name="connsiteY2" fmla="*/ 6350 h 1943100"/>
              <a:gd name="connsiteX3" fmla="*/ 692150 w 2127250"/>
              <a:gd name="connsiteY3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250" h="1943100">
                <a:moveTo>
                  <a:pt x="692150" y="1943100"/>
                </a:moveTo>
                <a:lnTo>
                  <a:pt x="0" y="0"/>
                </a:lnTo>
                <a:lnTo>
                  <a:pt x="2127250" y="6350"/>
                </a:lnTo>
                <a:lnTo>
                  <a:pt x="692150" y="194310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993726" y="2852738"/>
            <a:ext cx="2127250" cy="2016125"/>
          </a:xfrm>
          <a:custGeom>
            <a:avLst/>
            <a:gdLst>
              <a:gd name="connsiteX0" fmla="*/ 692150 w 2127250"/>
              <a:gd name="connsiteY0" fmla="*/ 1943100 h 1943100"/>
              <a:gd name="connsiteX1" fmla="*/ 0 w 2127250"/>
              <a:gd name="connsiteY1" fmla="*/ 0 h 1943100"/>
              <a:gd name="connsiteX2" fmla="*/ 2127250 w 2127250"/>
              <a:gd name="connsiteY2" fmla="*/ 6350 h 1943100"/>
              <a:gd name="connsiteX3" fmla="*/ 692150 w 2127250"/>
              <a:gd name="connsiteY3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250" h="1943100">
                <a:moveTo>
                  <a:pt x="692150" y="1943100"/>
                </a:moveTo>
                <a:lnTo>
                  <a:pt x="0" y="0"/>
                </a:lnTo>
                <a:lnTo>
                  <a:pt x="2127250" y="6350"/>
                </a:lnTo>
                <a:lnTo>
                  <a:pt x="692150" y="194310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>
            <a:spLocks noChangeAspect="1"/>
          </p:cNvSpPr>
          <p:nvPr/>
        </p:nvSpPr>
        <p:spPr>
          <a:xfrm>
            <a:off x="-467725" y="2708863"/>
            <a:ext cx="4320000" cy="4320000"/>
          </a:xfrm>
          <a:prstGeom prst="arc">
            <a:avLst>
              <a:gd name="adj1" fmla="val 13880167"/>
              <a:gd name="adj2" fmla="val 1069535"/>
            </a:avLst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2483644" y="3501231"/>
            <a:ext cx="2016125" cy="719137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636811" y="2406636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D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1316815" y="2599531"/>
            <a:ext cx="2644794" cy="1893874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732201" y="4853007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692275" y="4867275"/>
            <a:ext cx="2928958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V="1">
            <a:off x="-107191" y="3069395"/>
            <a:ext cx="2644792" cy="954143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428728" y="485776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1214422"/>
            <a:ext cx="2093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Построение</a:t>
            </a:r>
            <a:endParaRPr lang="ru-RU" sz="2800" dirty="0"/>
          </a:p>
        </p:txBody>
      </p:sp>
      <p:sp>
        <p:nvSpPr>
          <p:cNvPr id="15" name="Овал 14"/>
          <p:cNvSpPr>
            <a:spLocks noChangeAspect="1"/>
          </p:cNvSpPr>
          <p:nvPr/>
        </p:nvSpPr>
        <p:spPr>
          <a:xfrm>
            <a:off x="1638275" y="4814863"/>
            <a:ext cx="108000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917550" y="27987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>
            <a:spLocks noChangeAspect="1"/>
          </p:cNvSpPr>
          <p:nvPr/>
        </p:nvSpPr>
        <p:spPr>
          <a:xfrm>
            <a:off x="3797275" y="481486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1000100" y="235743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11161" y="3527753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428604"/>
            <a:ext cx="8715436" cy="52322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ПОСТРОЕНИЕ БИССЕКТРИСЫ УГЛА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4000496" y="1714488"/>
            <a:ext cx="492922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5.3.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Дано: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∠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Построить: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биссектрису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 ∠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90759" y="4868863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3" name="Дуга 22"/>
          <p:cNvSpPr>
            <a:spLocks noChangeAspect="1"/>
          </p:cNvSpPr>
          <p:nvPr/>
        </p:nvSpPr>
        <p:spPr>
          <a:xfrm>
            <a:off x="1691275" y="2708863"/>
            <a:ext cx="4320000" cy="4320000"/>
          </a:xfrm>
          <a:prstGeom prst="arc">
            <a:avLst>
              <a:gd name="adj1" fmla="val 14348570"/>
              <a:gd name="adj2" fmla="val 16251234"/>
            </a:avLst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>
            <a:spLocks noChangeAspect="1"/>
          </p:cNvSpPr>
          <p:nvPr/>
        </p:nvSpPr>
        <p:spPr>
          <a:xfrm>
            <a:off x="3078138" y="27987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971550" y="2852738"/>
            <a:ext cx="2160588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1908884" y="2878972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2663775" y="4850674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1212804" y="3787775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0800000">
            <a:off x="3347988" y="3787775"/>
            <a:ext cx="216000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797012" y="232951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455988" y="3527753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R</a:t>
            </a:r>
            <a:endParaRPr lang="ru-RU" sz="2800" i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2" name="Дуга 31"/>
          <p:cNvSpPr>
            <a:spLocks noChangeAspect="1"/>
          </p:cNvSpPr>
          <p:nvPr/>
        </p:nvSpPr>
        <p:spPr>
          <a:xfrm>
            <a:off x="2600298" y="2312738"/>
            <a:ext cx="1080000" cy="1080000"/>
          </a:xfrm>
          <a:prstGeom prst="arc">
            <a:avLst>
              <a:gd name="adj1" fmla="val 4193814"/>
              <a:gd name="adj2" fmla="val 7555361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>
            <a:spLocks noChangeAspect="1"/>
          </p:cNvSpPr>
          <p:nvPr/>
        </p:nvSpPr>
        <p:spPr>
          <a:xfrm>
            <a:off x="1242275" y="4418863"/>
            <a:ext cx="900000" cy="900000"/>
          </a:xfrm>
          <a:prstGeom prst="arc">
            <a:avLst>
              <a:gd name="adj1" fmla="val 15027241"/>
              <a:gd name="adj2" fmla="val 18369136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4143372" y="2786058"/>
            <a:ext cx="47149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Окр.(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А,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): т.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Окр.(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)∩Окр.(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)=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биссектриса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т.к.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Wingdings 3"/>
              </a:rPr>
              <a:t>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ABD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Wingdings 3"/>
              </a:rPr>
              <a:t>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ACD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(ССС).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5" name="Дуга 34"/>
          <p:cNvSpPr>
            <a:spLocks noChangeAspect="1"/>
          </p:cNvSpPr>
          <p:nvPr/>
        </p:nvSpPr>
        <p:spPr>
          <a:xfrm>
            <a:off x="1152275" y="4328863"/>
            <a:ext cx="1080000" cy="1080000"/>
          </a:xfrm>
          <a:prstGeom prst="arc">
            <a:avLst>
              <a:gd name="adj1" fmla="val 18359668"/>
              <a:gd name="adj2" fmla="val 21568475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26953" y="6313527"/>
            <a:ext cx="1928826" cy="36933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18227939">
            <a:off x="2219092" y="3496975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  <p:bldP spid="10" grpId="0"/>
      <p:bldP spid="14" grpId="0"/>
      <p:bldP spid="15" grpId="0" animBg="1"/>
      <p:bldP spid="16" grpId="0" animBg="1"/>
      <p:bldP spid="17" grpId="0" animBg="1"/>
      <p:bldP spid="18" grpId="0"/>
      <p:bldP spid="19" grpId="0"/>
      <p:bldP spid="22" grpId="0"/>
      <p:bldP spid="23" grpId="0" animBg="1"/>
      <p:bldP spid="24" grpId="0" animBg="1"/>
      <p:bldP spid="30" grpId="0"/>
      <p:bldP spid="31" grpId="0"/>
      <p:bldP spid="32" grpId="0" animBg="1"/>
      <p:bldP spid="33" grpId="0" animBg="1"/>
      <p:bldP spid="34" grpId="0"/>
      <p:bldP spid="35" grpId="0" animBg="1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/>
          <p:cNvSpPr/>
          <p:nvPr/>
        </p:nvSpPr>
        <p:spPr>
          <a:xfrm rot="18227939">
            <a:off x="2219092" y="3496975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∾</a:t>
            </a:r>
            <a:endParaRPr lang="ru-RU" sz="3200" dirty="0"/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rot="16200000" flipH="1">
            <a:off x="1683843" y="1969603"/>
            <a:ext cx="1132844" cy="357190"/>
          </a:xfrm>
          <a:prstGeom prst="line">
            <a:avLst/>
          </a:prstGeom>
          <a:ln w="31750">
            <a:solidFill>
              <a:srgbClr val="0000F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олилиния 60"/>
          <p:cNvSpPr/>
          <p:nvPr/>
        </p:nvSpPr>
        <p:spPr>
          <a:xfrm>
            <a:off x="1000125" y="4048125"/>
            <a:ext cx="4810125" cy="1543050"/>
          </a:xfrm>
          <a:custGeom>
            <a:avLst/>
            <a:gdLst>
              <a:gd name="connsiteX0" fmla="*/ 0 w 4810125"/>
              <a:gd name="connsiteY0" fmla="*/ 1514475 h 1543050"/>
              <a:gd name="connsiteX1" fmla="*/ 2390775 w 4810125"/>
              <a:gd name="connsiteY1" fmla="*/ 0 h 1543050"/>
              <a:gd name="connsiteX2" fmla="*/ 4810125 w 4810125"/>
              <a:gd name="connsiteY2" fmla="*/ 1543050 h 1543050"/>
              <a:gd name="connsiteX3" fmla="*/ 0 w 4810125"/>
              <a:gd name="connsiteY3" fmla="*/ 1514475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0125" h="1543050">
                <a:moveTo>
                  <a:pt x="0" y="1514475"/>
                </a:moveTo>
                <a:lnTo>
                  <a:pt x="2390775" y="0"/>
                </a:lnTo>
                <a:lnTo>
                  <a:pt x="4810125" y="1543050"/>
                </a:lnTo>
                <a:lnTo>
                  <a:pt x="0" y="151447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rot="10800000" flipV="1">
            <a:off x="1000100" y="3786190"/>
            <a:ext cx="2786082" cy="1785950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0800000">
            <a:off x="3390900" y="4048126"/>
            <a:ext cx="2395548" cy="1524017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1000100" y="5572140"/>
            <a:ext cx="5572164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250825" y="1268413"/>
            <a:ext cx="2880000" cy="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6215085" y="247966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395369" y="745193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rot="10800000" flipV="1">
            <a:off x="285722" y="2714619"/>
            <a:ext cx="2571766" cy="1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Прямоугольник 70"/>
          <p:cNvSpPr/>
          <p:nvPr/>
        </p:nvSpPr>
        <p:spPr>
          <a:xfrm>
            <a:off x="6858016" y="500042"/>
            <a:ext cx="1144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Эскиз</a:t>
            </a:r>
            <a:endParaRPr lang="ru-RU" sz="2800" dirty="0"/>
          </a:p>
        </p:txBody>
      </p:sp>
      <p:sp>
        <p:nvSpPr>
          <p:cNvPr id="72" name="Равнобедренный треугольник 71"/>
          <p:cNvSpPr/>
          <p:nvPr/>
        </p:nvSpPr>
        <p:spPr>
          <a:xfrm>
            <a:off x="6715140" y="1285860"/>
            <a:ext cx="1500198" cy="1428760"/>
          </a:xfrm>
          <a:prstGeom prst="triangle">
            <a:avLst>
              <a:gd name="adj" fmla="val 48301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6858016" y="100010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8186787" y="2443149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643702" y="1714488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Овал 75"/>
          <p:cNvSpPr>
            <a:spLocks noChangeAspect="1"/>
          </p:cNvSpPr>
          <p:nvPr/>
        </p:nvSpPr>
        <p:spPr>
          <a:xfrm>
            <a:off x="2357422" y="2643182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>
            <a:spLocks noChangeAspect="1"/>
          </p:cNvSpPr>
          <p:nvPr/>
        </p:nvSpPr>
        <p:spPr>
          <a:xfrm>
            <a:off x="3071802" y="5500702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>
            <a:spLocks noChangeAspect="1"/>
          </p:cNvSpPr>
          <p:nvPr/>
        </p:nvSpPr>
        <p:spPr>
          <a:xfrm>
            <a:off x="2000232" y="1500174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10800000" flipV="1">
            <a:off x="285720" y="1428736"/>
            <a:ext cx="2000264" cy="1285884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7215206" y="2071678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Rectangle 1"/>
          <p:cNvSpPr>
            <a:spLocks noChangeArrowheads="1"/>
          </p:cNvSpPr>
          <p:nvPr/>
        </p:nvSpPr>
        <p:spPr bwMode="auto">
          <a:xfrm>
            <a:off x="3184506" y="727038"/>
            <a:ext cx="222729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𝛼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угол.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Построить: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∆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АВС</a:t>
            </a:r>
            <a:r>
              <a:rPr lang="en-US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AB=CB=a,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∠</a:t>
            </a:r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lang="el-GR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α</a:t>
            </a:r>
            <a:r>
              <a:rPr lang="en-US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rot="10800000">
            <a:off x="7000892" y="2000240"/>
            <a:ext cx="214314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7715272" y="2000240"/>
            <a:ext cx="201525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Прямоугольник 83"/>
          <p:cNvSpPr/>
          <p:nvPr/>
        </p:nvSpPr>
        <p:spPr>
          <a:xfrm>
            <a:off x="8001024" y="1714488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Дуга 84"/>
          <p:cNvSpPr>
            <a:spLocks noChangeAspect="1"/>
          </p:cNvSpPr>
          <p:nvPr/>
        </p:nvSpPr>
        <p:spPr>
          <a:xfrm>
            <a:off x="6072198" y="2071678"/>
            <a:ext cx="1214446" cy="1214446"/>
          </a:xfrm>
          <a:prstGeom prst="arc">
            <a:avLst>
              <a:gd name="adj1" fmla="val 18081374"/>
              <a:gd name="adj2" fmla="val 188347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714348" y="557214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215074" y="557214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928662" y="2214554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Cambria Math" pitchFamily="18" charset="0"/>
                <a:cs typeface="Times New Roman" pitchFamily="18" charset="0"/>
              </a:rPr>
              <a:t>𝛼</a:t>
            </a:r>
            <a:endParaRPr lang="ru-RU" sz="2800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1214414" y="264318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2285984" y="171448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1785918" y="550070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Дуга 91"/>
          <p:cNvSpPr>
            <a:spLocks noChangeAspect="1"/>
          </p:cNvSpPr>
          <p:nvPr/>
        </p:nvSpPr>
        <p:spPr>
          <a:xfrm>
            <a:off x="1857356" y="4374000"/>
            <a:ext cx="2484000" cy="2484000"/>
          </a:xfrm>
          <a:prstGeom prst="arc">
            <a:avLst>
              <a:gd name="adj1" fmla="val 11782112"/>
              <a:gd name="adj2" fmla="val 17113349"/>
            </a:avLst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2928926" y="442913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Овал 94"/>
          <p:cNvSpPr>
            <a:spLocks noChangeAspect="1"/>
          </p:cNvSpPr>
          <p:nvPr/>
        </p:nvSpPr>
        <p:spPr>
          <a:xfrm>
            <a:off x="2714612" y="4357694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3214678" y="3500438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1857356" y="4286256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1285852" y="5143512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Cambria Math" pitchFamily="18" charset="0"/>
                <a:cs typeface="Times New Roman" pitchFamily="18" charset="0"/>
              </a:rPr>
              <a:t>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0" name="Дуга 99"/>
          <p:cNvSpPr>
            <a:spLocks noChangeAspect="1"/>
          </p:cNvSpPr>
          <p:nvPr/>
        </p:nvSpPr>
        <p:spPr>
          <a:xfrm>
            <a:off x="500034" y="1098000"/>
            <a:ext cx="5760000" cy="5760000"/>
          </a:xfrm>
          <a:prstGeom prst="arc">
            <a:avLst>
              <a:gd name="adj1" fmla="val 1166076"/>
              <a:gd name="adj2" fmla="val 3013208"/>
            </a:avLst>
          </a:prstGeom>
          <a:ln w="317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Овал 100"/>
          <p:cNvSpPr>
            <a:spLocks noChangeAspect="1"/>
          </p:cNvSpPr>
          <p:nvPr/>
        </p:nvSpPr>
        <p:spPr>
          <a:xfrm>
            <a:off x="5715008" y="5500702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5643570" y="557214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4357686" y="4214818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Овал 103"/>
          <p:cNvSpPr>
            <a:spLocks noChangeAspect="1"/>
          </p:cNvSpPr>
          <p:nvPr/>
        </p:nvSpPr>
        <p:spPr>
          <a:xfrm>
            <a:off x="3286116" y="4000504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/>
          <p:nvPr/>
        </p:nvSpPr>
        <p:spPr>
          <a:xfrm>
            <a:off x="5849954" y="617499"/>
            <a:ext cx="2884527" cy="2571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Rectangle 2"/>
          <p:cNvSpPr>
            <a:spLocks noChangeArrowheads="1"/>
          </p:cNvSpPr>
          <p:nvPr/>
        </p:nvSpPr>
        <p:spPr bwMode="auto">
          <a:xfrm>
            <a:off x="5229235" y="690525"/>
            <a:ext cx="3651300" cy="39703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Построение</a:t>
            </a:r>
          </a:p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α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 </a:t>
            </a: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 </a:t>
            </a: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AC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Wingdings 3"/>
              </a:rPr>
              <a:t>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АВС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el-GR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α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26953" y="214290"/>
            <a:ext cx="86900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№25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Постройте равнобедренный треугольник по боковой стороне и углу при основании.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1" grpId="0" animBg="1"/>
      <p:bldP spid="76" grpId="0" animBg="1"/>
      <p:bldP spid="77" grpId="0" animBg="1"/>
      <p:bldP spid="78" grpId="0" animBg="1"/>
      <p:bldP spid="86" grpId="0"/>
      <p:bldP spid="87" grpId="0"/>
      <p:bldP spid="89" grpId="0"/>
      <p:bldP spid="90" grpId="0"/>
      <p:bldP spid="91" grpId="0"/>
      <p:bldP spid="92" grpId="0" animBg="1"/>
      <p:bldP spid="94" grpId="0"/>
      <p:bldP spid="95" grpId="0" animBg="1"/>
      <p:bldP spid="97" grpId="0"/>
      <p:bldP spid="98" grpId="0"/>
      <p:bldP spid="99" grpId="0"/>
      <p:bldP spid="100" grpId="0" animBg="1"/>
      <p:bldP spid="101" grpId="0" animBg="1"/>
      <p:bldP spid="102" grpId="0"/>
      <p:bldP spid="103" grpId="0"/>
      <p:bldP spid="104" grpId="0" animBg="1"/>
      <p:bldP spid="105" grpId="0" animBg="1"/>
      <p:bldP spid="10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Прямая соединительная линия 59"/>
          <p:cNvCxnSpPr/>
          <p:nvPr/>
        </p:nvCxnSpPr>
        <p:spPr>
          <a:xfrm rot="10800000">
            <a:off x="1214414" y="4071942"/>
            <a:ext cx="2643206" cy="1507346"/>
          </a:xfrm>
          <a:prstGeom prst="line">
            <a:avLst/>
          </a:prstGeom>
          <a:ln w="31750">
            <a:solidFill>
              <a:srgbClr val="0000FF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16200000" flipV="1">
            <a:off x="1928794" y="3643314"/>
            <a:ext cx="2428892" cy="142876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 flipH="1" flipV="1">
            <a:off x="500034" y="3643314"/>
            <a:ext cx="2428892" cy="1428760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1000100" y="5572140"/>
            <a:ext cx="357190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285720" y="2000240"/>
            <a:ext cx="2880000" cy="1588"/>
          </a:xfrm>
          <a:prstGeom prst="line">
            <a:avLst/>
          </a:prstGeom>
          <a:ln w="317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6286512" y="264318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142976" y="1428736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26953" y="179343"/>
            <a:ext cx="8653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№27.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Постройте углы 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60°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30°.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858016" y="500042"/>
            <a:ext cx="1144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Эскиз</a:t>
            </a:r>
            <a:endParaRPr lang="ru-RU" sz="2800" dirty="0"/>
          </a:p>
        </p:txBody>
      </p:sp>
      <p:sp>
        <p:nvSpPr>
          <p:cNvPr id="83" name="Равнобедренный треугольник 82"/>
          <p:cNvSpPr/>
          <p:nvPr/>
        </p:nvSpPr>
        <p:spPr>
          <a:xfrm>
            <a:off x="6715140" y="1285860"/>
            <a:ext cx="1500198" cy="1428760"/>
          </a:xfrm>
          <a:prstGeom prst="triangle">
            <a:avLst>
              <a:gd name="adj" fmla="val 48983"/>
            </a:avLst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7215206" y="85723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8001024" y="2714620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643702" y="1714488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Овал 88"/>
          <p:cNvSpPr>
            <a:spLocks noChangeAspect="1"/>
          </p:cNvSpPr>
          <p:nvPr/>
        </p:nvSpPr>
        <p:spPr>
          <a:xfrm>
            <a:off x="3786182" y="5500702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7215206" y="2071678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Rectangle 1"/>
          <p:cNvSpPr>
            <a:spLocks noChangeArrowheads="1"/>
          </p:cNvSpPr>
          <p:nvPr/>
        </p:nvSpPr>
        <p:spPr bwMode="auto">
          <a:xfrm>
            <a:off x="3428992" y="785794"/>
            <a:ext cx="25717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Дано:</a:t>
            </a: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- длина.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Построить: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943100" algn="l"/>
              </a:tabLst>
            </a:pPr>
            <a:r>
              <a:rPr lang="el-GR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α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60 </a:t>
            </a:r>
            <a:r>
              <a:rPr lang="ru-RU" sz="2800" dirty="0" smtClean="0"/>
              <a:t>°, </a:t>
            </a:r>
            <a:r>
              <a:rPr lang="el-GR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β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30 </a:t>
            </a:r>
            <a:r>
              <a:rPr lang="ru-RU" sz="2800" dirty="0" smtClean="0"/>
              <a:t>°</a:t>
            </a:r>
            <a:r>
              <a:rPr lang="en-US" sz="2800" b="1" dirty="0" smtClean="0">
                <a:latin typeface="Cambria Math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 rot="10800000">
            <a:off x="7000892" y="2000240"/>
            <a:ext cx="214314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7715272" y="2000240"/>
            <a:ext cx="201525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Прямоугольник 93"/>
          <p:cNvSpPr/>
          <p:nvPr/>
        </p:nvSpPr>
        <p:spPr>
          <a:xfrm>
            <a:off x="8001024" y="1785926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Дуга 94"/>
          <p:cNvSpPr>
            <a:spLocks noChangeAspect="1"/>
          </p:cNvSpPr>
          <p:nvPr/>
        </p:nvSpPr>
        <p:spPr>
          <a:xfrm>
            <a:off x="6286512" y="2285992"/>
            <a:ext cx="857256" cy="857256"/>
          </a:xfrm>
          <a:prstGeom prst="arc">
            <a:avLst>
              <a:gd name="adj1" fmla="val 17870941"/>
              <a:gd name="adj2" fmla="val 40977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рямоугольник 96"/>
          <p:cNvSpPr/>
          <p:nvPr/>
        </p:nvSpPr>
        <p:spPr>
          <a:xfrm>
            <a:off x="500034" y="514351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4286248" y="5143512"/>
            <a:ext cx="428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Овал 99"/>
          <p:cNvSpPr>
            <a:spLocks noChangeAspect="1"/>
          </p:cNvSpPr>
          <p:nvPr/>
        </p:nvSpPr>
        <p:spPr>
          <a:xfrm>
            <a:off x="2357422" y="3071810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2214546" y="2571744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1142976" y="5072074"/>
            <a:ext cx="78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ambria Math" pitchFamily="18" charset="0"/>
                <a:cs typeface="Times New Roman" pitchFamily="18" charset="0"/>
              </a:rPr>
              <a:t>60</a:t>
            </a:r>
            <a:r>
              <a:rPr lang="ru-RU" sz="2800" b="1" dirty="0" smtClean="0">
                <a:solidFill>
                  <a:srgbClr val="FF0000"/>
                </a:solidFill>
              </a:rPr>
              <a:t>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786182" y="5143512"/>
            <a:ext cx="500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7215206" y="2714620"/>
            <a:ext cx="373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7" name="Прямая соединительная линия 106"/>
          <p:cNvCxnSpPr/>
          <p:nvPr/>
        </p:nvCxnSpPr>
        <p:spPr>
          <a:xfrm rot="5400000" flipH="1">
            <a:off x="7323157" y="2678107"/>
            <a:ext cx="214314" cy="1588"/>
          </a:xfrm>
          <a:prstGeom prst="line">
            <a:avLst/>
          </a:prstGeom>
          <a:ln w="3175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Дуга 107"/>
          <p:cNvSpPr>
            <a:spLocks noChangeAspect="1"/>
          </p:cNvSpPr>
          <p:nvPr/>
        </p:nvSpPr>
        <p:spPr>
          <a:xfrm>
            <a:off x="7715272" y="2285992"/>
            <a:ext cx="857256" cy="857256"/>
          </a:xfrm>
          <a:prstGeom prst="arc">
            <a:avLst>
              <a:gd name="adj1" fmla="val 10773044"/>
              <a:gd name="adj2" fmla="val 14975901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Дуга 108"/>
          <p:cNvSpPr>
            <a:spLocks noChangeAspect="1"/>
          </p:cNvSpPr>
          <p:nvPr/>
        </p:nvSpPr>
        <p:spPr>
          <a:xfrm>
            <a:off x="7000892" y="857232"/>
            <a:ext cx="857256" cy="857256"/>
          </a:xfrm>
          <a:prstGeom prst="arc">
            <a:avLst>
              <a:gd name="adj1" fmla="val 3438464"/>
              <a:gd name="adj2" fmla="val 6892488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2071670" y="5500702"/>
            <a:ext cx="357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6286512" y="642918"/>
            <a:ext cx="2500330" cy="2571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3000364" y="3786190"/>
            <a:ext cx="357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1214414" y="4143380"/>
            <a:ext cx="357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Дуга 113"/>
          <p:cNvSpPr>
            <a:spLocks noChangeAspect="1"/>
          </p:cNvSpPr>
          <p:nvPr/>
        </p:nvSpPr>
        <p:spPr>
          <a:xfrm>
            <a:off x="2428860" y="4143380"/>
            <a:ext cx="2880000" cy="2880000"/>
          </a:xfrm>
          <a:prstGeom prst="arc">
            <a:avLst>
              <a:gd name="adj1" fmla="val 9564520"/>
              <a:gd name="adj2" fmla="val 16311490"/>
            </a:avLst>
          </a:prstGeom>
          <a:ln w="317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Дуга 114"/>
          <p:cNvSpPr>
            <a:spLocks noChangeAspect="1"/>
          </p:cNvSpPr>
          <p:nvPr/>
        </p:nvSpPr>
        <p:spPr>
          <a:xfrm>
            <a:off x="1000100" y="4143380"/>
            <a:ext cx="2880000" cy="2880000"/>
          </a:xfrm>
          <a:prstGeom prst="arc">
            <a:avLst>
              <a:gd name="adj1" fmla="val 13155089"/>
              <a:gd name="adj2" fmla="val 15862104"/>
            </a:avLst>
          </a:prstGeom>
          <a:ln w="317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Овал 115"/>
          <p:cNvSpPr>
            <a:spLocks noChangeAspect="1"/>
          </p:cNvSpPr>
          <p:nvPr/>
        </p:nvSpPr>
        <p:spPr>
          <a:xfrm>
            <a:off x="3071802" y="4286256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Овал 116"/>
          <p:cNvSpPr>
            <a:spLocks noChangeAspect="1"/>
          </p:cNvSpPr>
          <p:nvPr/>
        </p:nvSpPr>
        <p:spPr>
          <a:xfrm>
            <a:off x="2357422" y="5500702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Дуга 117"/>
          <p:cNvSpPr>
            <a:spLocks noChangeAspect="1"/>
          </p:cNvSpPr>
          <p:nvPr/>
        </p:nvSpPr>
        <p:spPr>
          <a:xfrm>
            <a:off x="1714480" y="2928934"/>
            <a:ext cx="2880000" cy="2880000"/>
          </a:xfrm>
          <a:prstGeom prst="arc">
            <a:avLst>
              <a:gd name="adj1" fmla="val 9579254"/>
              <a:gd name="adj2" fmla="val 12512553"/>
            </a:avLst>
          </a:prstGeom>
          <a:ln w="317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Овал 118"/>
          <p:cNvSpPr>
            <a:spLocks noChangeAspect="1"/>
          </p:cNvSpPr>
          <p:nvPr/>
        </p:nvSpPr>
        <p:spPr>
          <a:xfrm>
            <a:off x="1643042" y="4286256"/>
            <a:ext cx="157170" cy="15717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Прямоугольник 119"/>
          <p:cNvSpPr/>
          <p:nvPr/>
        </p:nvSpPr>
        <p:spPr>
          <a:xfrm>
            <a:off x="2643174" y="5143512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Cambria Math" pitchFamily="18" charset="0"/>
                <a:cs typeface="Times New Roman" pitchFamily="18" charset="0"/>
              </a:rPr>
              <a:t>30</a:t>
            </a:r>
            <a:r>
              <a:rPr lang="ru-RU" sz="2800" b="1" dirty="0" smtClean="0">
                <a:solidFill>
                  <a:srgbClr val="0000FF"/>
                </a:solidFill>
              </a:rPr>
              <a:t>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2786050" y="4643446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Cambria Math" pitchFamily="18" charset="0"/>
                <a:cs typeface="Times New Roman" pitchFamily="18" charset="0"/>
              </a:rPr>
              <a:t>30</a:t>
            </a:r>
            <a:r>
              <a:rPr lang="ru-RU" sz="2800" b="1" dirty="0" smtClean="0">
                <a:solidFill>
                  <a:srgbClr val="0000FF"/>
                </a:solidFill>
              </a:rPr>
              <a:t>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1285852" y="3714752"/>
            <a:ext cx="428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28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Rectangle 1"/>
          <p:cNvSpPr>
            <a:spLocks noChangeArrowheads="1"/>
          </p:cNvSpPr>
          <p:nvPr/>
        </p:nvSpPr>
        <p:spPr bwMode="auto">
          <a:xfrm>
            <a:off x="4214810" y="2786058"/>
            <a:ext cx="478634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431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sym typeface="Wingdings 3"/>
              </a:rPr>
              <a:t>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АВС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43100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=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 = С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=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⇒ 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=∠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=∠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=60°;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431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CM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биссектриса 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⇒ ∠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=30°.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7" grpId="0"/>
      <p:bldP spid="99" grpId="0"/>
      <p:bldP spid="100" grpId="0" animBg="1"/>
      <p:bldP spid="101" grpId="0"/>
      <p:bldP spid="102" grpId="0"/>
      <p:bldP spid="104" grpId="0"/>
      <p:bldP spid="110" grpId="0"/>
      <p:bldP spid="111" grpId="0" animBg="1"/>
      <p:bldP spid="112" grpId="0"/>
      <p:bldP spid="113" grpId="0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8510</TotalTime>
  <Words>769</Words>
  <PresentationFormat>Экран (4:3)</PresentationFormat>
  <Paragraphs>225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1637</cp:revision>
  <dcterms:modified xsi:type="dcterms:W3CDTF">2021-02-07T17:17:25Z</dcterms:modified>
</cp:coreProperties>
</file>