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9" r:id="rId3"/>
    <p:sldId id="261" r:id="rId4"/>
    <p:sldId id="257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B32C85-F940-4606-9093-E64A894F6E1F}" v="519" dt="2022-11-19T11:56:03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678" y="-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7-12-07T04:14:22.025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920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28.36041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7-12-07T04:14:52.226"/>
    </inkml:context>
    <inkml:brush xml:id="br0">
      <inkml:brushProperty name="width" value="0.06667" units="cm"/>
      <inkml:brushProperty name="height" value="0.06667" units="cm"/>
      <inkml:brushProperty name="fitToCurve" value="1"/>
    </inkml:brush>
  </inkml:definitions>
  <inkml:trace contextRef="#ctx0" brushRef="#br0">0 0 0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593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81155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18211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763293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7571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0739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3928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0418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619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386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429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198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67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89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6714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2C2FA-95B6-4800-B2F9-C6A7BF538BF8}" type="datetimeFigureOut">
              <a:rPr lang="ru-RU" smtClean="0"/>
              <a:t>23.11.2022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1FD53562-41DC-42B3-B41E-5C7A5A2F03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389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customXml" Target="../ink/ink1.xml"/><Relationship Id="rId7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customXml" Target="../ink/ink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25728" y="1875276"/>
            <a:ext cx="7766936" cy="2297867"/>
          </a:xfrm>
        </p:spPr>
        <p:txBody>
          <a:bodyPr/>
          <a:lstStyle/>
          <a:p>
            <a:pPr algn="ctr"/>
            <a:r>
              <a:rPr lang="ru-RU" sz="2400" dirty="0">
                <a:latin typeface="Constantia"/>
              </a:rPr>
              <a:t>ТЕМА ЗАНЯТИЯ:</a:t>
            </a:r>
            <a:br>
              <a:rPr lang="ru-RU" sz="2400" dirty="0">
                <a:latin typeface="Constantia" panose="02030602050306030303" pitchFamily="18" charset="0"/>
              </a:rPr>
            </a:br>
            <a:br>
              <a:rPr lang="ru-RU" sz="2400" dirty="0">
                <a:latin typeface="Constantia"/>
              </a:rPr>
            </a:br>
            <a:r>
              <a:rPr lang="ru-RU" sz="4800" dirty="0">
                <a:latin typeface="Constantia"/>
              </a:rPr>
              <a:t>«Выразительность исполнения»</a:t>
            </a:r>
          </a:p>
        </p:txBody>
      </p:sp>
    </p:spTree>
    <p:extLst>
      <p:ext uri="{BB962C8B-B14F-4D97-AF65-F5344CB8AC3E}">
        <p14:creationId xmlns:p14="http://schemas.microsoft.com/office/powerpoint/2010/main" val="42908057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73826" y="614833"/>
            <a:ext cx="8711738" cy="532222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3200" b="1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Приёмы выразительного исполнения:</a:t>
            </a:r>
          </a:p>
          <a:p>
            <a:pPr algn="ctr"/>
            <a:endParaRPr lang="ru-RU" sz="32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Точное исполнение мелодии </a:t>
            </a: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Дикция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Динамика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Певческая позиция</a:t>
            </a:r>
          </a:p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Мимика</a:t>
            </a: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Музыкально-ритмические движения</a:t>
            </a:r>
          </a:p>
          <a:p>
            <a:pPr marL="457200" indent="-45720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chemeClr val="accent6"/>
                </a:solidFill>
                <a:latin typeface="Times New Roman"/>
                <a:cs typeface="Times New Roman"/>
              </a:rPr>
              <a:t>Сценический образ </a:t>
            </a:r>
            <a:endParaRPr lang="ru-RU" sz="3200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07612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C66D81-C3A4-460F-9647-96783E2F5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Динамические оттенки</a:t>
            </a:r>
            <a:b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761FDF-5EF7-4333-8A0C-A12182B67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14500"/>
            <a:ext cx="8596668" cy="471169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3200" dirty="0">
                <a:solidFill>
                  <a:schemeClr val="accent1"/>
                </a:solidFill>
                <a:latin typeface="Times New Roman"/>
                <a:cs typeface="Times New Roman"/>
              </a:rPr>
              <a:t>p </a:t>
            </a:r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 – пиано – тихо</a:t>
            </a:r>
            <a:endParaRPr lang="en-US" sz="3200" dirty="0">
              <a:solidFill>
                <a:schemeClr val="accent1"/>
              </a:solidFill>
              <a:latin typeface="Times New Roman"/>
              <a:cs typeface="Times New Roman"/>
            </a:endParaRPr>
          </a:p>
          <a:p>
            <a:r>
              <a:rPr lang="en-US" sz="3200" dirty="0" err="1">
                <a:solidFill>
                  <a:schemeClr val="accent1"/>
                </a:solidFill>
                <a:latin typeface="Times New Roman"/>
                <a:cs typeface="Times New Roman"/>
              </a:rPr>
              <a:t>mp</a:t>
            </a:r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  –  </a:t>
            </a:r>
            <a:r>
              <a:rPr lang="ru-RU" sz="3200" dirty="0" err="1">
                <a:solidFill>
                  <a:schemeClr val="accent1"/>
                </a:solidFill>
                <a:latin typeface="Times New Roman"/>
                <a:cs typeface="Times New Roman"/>
              </a:rPr>
              <a:t>меццо</a:t>
            </a:r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 пиано – не очень тихо</a:t>
            </a:r>
            <a:endParaRPr lang="en-US" sz="3200" dirty="0">
              <a:solidFill>
                <a:schemeClr val="accent1"/>
              </a:solidFill>
              <a:latin typeface="Times New Roman"/>
              <a:cs typeface="Times New Roman"/>
            </a:endParaRPr>
          </a:p>
          <a:p>
            <a:r>
              <a:rPr lang="en-US" sz="3200" dirty="0">
                <a:solidFill>
                  <a:schemeClr val="accent1"/>
                </a:solidFill>
                <a:latin typeface="Times New Roman"/>
                <a:cs typeface="Times New Roman"/>
              </a:rPr>
              <a:t>mf  </a:t>
            </a:r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–</a:t>
            </a:r>
            <a:r>
              <a:rPr lang="en-US" sz="3200" dirty="0">
                <a:solidFill>
                  <a:schemeClr val="accent1"/>
                </a:solidFill>
                <a:latin typeface="Times New Roman"/>
                <a:cs typeface="Times New Roman"/>
              </a:rPr>
              <a:t> </a:t>
            </a:r>
            <a:r>
              <a:rPr lang="ru-RU" sz="3200" dirty="0" err="1">
                <a:solidFill>
                  <a:schemeClr val="accent1"/>
                </a:solidFill>
                <a:latin typeface="Times New Roman"/>
                <a:cs typeface="Times New Roman"/>
              </a:rPr>
              <a:t>меццо</a:t>
            </a:r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 форте – не очень громко</a:t>
            </a:r>
            <a:endParaRPr lang="en-US" sz="3200" dirty="0">
              <a:solidFill>
                <a:schemeClr val="accent1"/>
              </a:solidFill>
              <a:latin typeface="Times New Roman"/>
              <a:cs typeface="Times New Roman"/>
            </a:endParaRPr>
          </a:p>
          <a:p>
            <a:r>
              <a:rPr lang="en-US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ru-RU" sz="32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громко</a:t>
            </a:r>
          </a:p>
          <a:p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                      постепенное  усиление звука</a:t>
            </a:r>
          </a:p>
          <a:p>
            <a:r>
              <a:rPr lang="ru-RU" sz="3200" dirty="0">
                <a:solidFill>
                  <a:schemeClr val="accent1"/>
                </a:solidFill>
                <a:latin typeface="Times New Roman"/>
                <a:cs typeface="Times New Roman"/>
              </a:rPr>
              <a:t>                     постепенное ослабление звука</a:t>
            </a:r>
          </a:p>
          <a:p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49A70AC8-3A18-4D84-9366-DF61B5EBB025}"/>
              </a:ext>
            </a:extLst>
          </p:cNvPr>
          <p:cNvCxnSpPr/>
          <p:nvPr/>
        </p:nvCxnSpPr>
        <p:spPr>
          <a:xfrm>
            <a:off x="1181100" y="50546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58918E5-E394-308E-D072-0C61517461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91" t="12121" r="59193" b="44848"/>
          <a:stretch/>
        </p:blipFill>
        <p:spPr>
          <a:xfrm>
            <a:off x="1141754" y="4341944"/>
            <a:ext cx="1944264" cy="33754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776144D-3793-65BE-B21D-17B41FB2F9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65" t="12828" r="59115" b="43204"/>
          <a:stretch/>
        </p:blipFill>
        <p:spPr>
          <a:xfrm rot="10920000">
            <a:off x="1220951" y="4914819"/>
            <a:ext cx="1967259" cy="376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5668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207010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Фразировка </a:t>
            </a:r>
            <a:r>
              <a:rPr lang="ru-RU" dirty="0"/>
              <a:t>–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средство  музыкальной выразительности, представляющее собой смысловое выделение слов, слогов в музыкальной фразе.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984500"/>
            <a:ext cx="8596668" cy="3175000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36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 </a:t>
            </a: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Фразы отделяются одна от другой  дыханием.</a:t>
            </a:r>
          </a:p>
          <a:p>
            <a:pPr>
              <a:buClr>
                <a:srgbClr val="B53513"/>
              </a:buClr>
            </a:pP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 В каждой фразе есть главное слово,  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Clr>
                <a:srgbClr val="B53513"/>
              </a:buClr>
              <a:buNone/>
            </a:pPr>
            <a:r>
              <a:rPr lang="ru-RU" sz="3200" dirty="0">
                <a:solidFill>
                  <a:schemeClr val="accent6">
                    <a:lumMod val="60000"/>
                    <a:lumOff val="40000"/>
                  </a:schemeClr>
                </a:solidFill>
                <a:latin typeface="Times New Roman"/>
                <a:cs typeface="Times New Roman"/>
              </a:rPr>
              <a:t>к которому нужно стремиться. </a:t>
            </a:r>
            <a:endParaRPr lang="ru-RU" sz="32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solidFill>
                <a:schemeClr val="accent6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4044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alphaModFix amt="52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7523" y="420282"/>
            <a:ext cx="10583910" cy="7232749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ru-RU" sz="3200" b="1" dirty="0">
                <a:latin typeface="Times New Roman"/>
                <a:cs typeface="Times New Roman"/>
              </a:rPr>
              <a:t> Бабка - </a:t>
            </a:r>
            <a:r>
              <a:rPr lang="ru-RU" sz="3200" b="1" dirty="0" err="1">
                <a:latin typeface="Times New Roman"/>
                <a:cs typeface="Times New Roman"/>
              </a:rPr>
              <a:t>ёжка</a:t>
            </a:r>
            <a:endParaRPr lang="ru-RU" sz="3200" b="1" dirty="0">
              <a:latin typeface="Times New Roman"/>
              <a:cs typeface="Times New Roman"/>
            </a:endParaRPr>
          </a:p>
          <a:p>
            <a:endParaRPr lang="en-US" sz="3200" b="1" dirty="0">
              <a:latin typeface="Times New Roman"/>
              <a:cs typeface="Times New Roman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mf</a:t>
            </a:r>
            <a:r>
              <a:rPr lang="ru-RU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 </a:t>
            </a:r>
            <a:r>
              <a:rPr lang="ru-RU" sz="3200" b="1" dirty="0">
                <a:latin typeface="Times New Roman"/>
                <a:cs typeface="Times New Roman"/>
              </a:rPr>
              <a:t> </a:t>
            </a:r>
            <a:r>
              <a:rPr lang="ru-RU" sz="3200" dirty="0">
                <a:latin typeface="Times New Roman"/>
                <a:cs typeface="Times New Roman"/>
              </a:rPr>
              <a:t>Да не </a:t>
            </a:r>
            <a:r>
              <a:rPr lang="ru-RU" sz="3200" b="1" dirty="0">
                <a:latin typeface="Times New Roman"/>
                <a:cs typeface="Times New Roman"/>
              </a:rPr>
              <a:t>бой</a:t>
            </a:r>
            <a:r>
              <a:rPr lang="ru-RU" sz="3200" dirty="0">
                <a:latin typeface="Times New Roman"/>
                <a:cs typeface="Times New Roman"/>
              </a:rPr>
              <a:t>тесь</a:t>
            </a:r>
            <a:r>
              <a:rPr lang="ru-RU" sz="3200" b="1" dirty="0">
                <a:latin typeface="Times New Roman"/>
                <a:cs typeface="Times New Roman"/>
              </a:rPr>
              <a:t> </a:t>
            </a:r>
            <a:r>
              <a:rPr lang="ru-RU" sz="3200" dirty="0">
                <a:latin typeface="Times New Roman"/>
                <a:cs typeface="Times New Roman"/>
              </a:rPr>
              <a:t>вы бабы Яги. 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mp</a:t>
            </a:r>
            <a:endParaRPr lang="ru-RU" sz="3200" b="1" dirty="0">
              <a:solidFill>
                <a:srgbClr val="FF0000"/>
              </a:solidFill>
              <a:latin typeface="Trebuchet MS"/>
              <a:cs typeface="Times New Roman"/>
            </a:endParaRPr>
          </a:p>
          <a:p>
            <a:r>
              <a:rPr lang="ru-RU" sz="3200" dirty="0">
                <a:latin typeface="Times New Roman"/>
                <a:cs typeface="Times New Roman"/>
              </a:rPr>
              <a:t>  </a:t>
            </a:r>
            <a:endParaRPr lang="en-US" sz="3200" dirty="0">
              <a:latin typeface="Times New Roman"/>
              <a:cs typeface="Times New Roman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mf</a:t>
            </a:r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ru-RU" sz="3200" dirty="0">
                <a:latin typeface="Times New Roman"/>
                <a:cs typeface="Times New Roman"/>
              </a:rPr>
              <a:t>Для нее мы</a:t>
            </a:r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ru-RU" sz="3200" dirty="0">
                <a:latin typeface="Times New Roman"/>
                <a:cs typeface="Times New Roman"/>
              </a:rPr>
              <a:t>сов</a:t>
            </a:r>
            <a:r>
              <a:rPr lang="ru-RU" sz="3200" b="1" dirty="0">
                <a:latin typeface="Times New Roman"/>
                <a:cs typeface="Times New Roman"/>
              </a:rPr>
              <a:t>сем</a:t>
            </a:r>
            <a:r>
              <a:rPr lang="ru-RU" sz="3200" dirty="0">
                <a:latin typeface="Times New Roman"/>
                <a:cs typeface="Times New Roman"/>
              </a:rPr>
              <a:t> не в</a:t>
            </a:r>
            <a:r>
              <a:rPr lang="ru-RU" sz="3200" b="1" dirty="0">
                <a:latin typeface="Times New Roman"/>
                <a:cs typeface="Times New Roman"/>
              </a:rPr>
              <a:t>р</a:t>
            </a:r>
            <a:r>
              <a:rPr lang="ru-RU" sz="3200" dirty="0">
                <a:latin typeface="Times New Roman"/>
                <a:cs typeface="Times New Roman"/>
              </a:rPr>
              <a:t>аги</a:t>
            </a:r>
            <a:r>
              <a:rPr lang="en-US" sz="3200" dirty="0">
                <a:latin typeface="Times New Roman"/>
                <a:cs typeface="Times New Roman"/>
              </a:rPr>
              <a:t>  </a:t>
            </a:r>
            <a:r>
              <a:rPr lang="en-US" sz="3200" b="1" dirty="0" err="1">
                <a:solidFill>
                  <a:srgbClr val="FF0000"/>
                </a:solidFill>
                <a:latin typeface="Times New Roman"/>
                <a:cs typeface="Times New Roman"/>
              </a:rPr>
              <a:t>mp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/>
                <a:cs typeface="Times New Roman"/>
              </a:rPr>
              <a:t>      </a:t>
            </a:r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mf</a:t>
            </a:r>
            <a:r>
              <a:rPr lang="en-US" sz="3200" dirty="0">
                <a:latin typeface="Times New Roman"/>
                <a:cs typeface="Times New Roman"/>
              </a:rPr>
              <a:t> </a:t>
            </a:r>
            <a:r>
              <a:rPr lang="ru-RU" sz="3200" dirty="0">
                <a:latin typeface="Times New Roman"/>
                <a:cs typeface="Times New Roman"/>
              </a:rPr>
              <a:t>Мы обходим ее сторо</a:t>
            </a:r>
            <a:r>
              <a:rPr lang="ru-RU" sz="3200" b="1" dirty="0">
                <a:latin typeface="Times New Roman"/>
                <a:cs typeface="Times New Roman"/>
              </a:rPr>
              <a:t>ной</a:t>
            </a:r>
            <a:r>
              <a:rPr lang="ru-RU" sz="3200" dirty="0">
                <a:latin typeface="Times New Roman"/>
                <a:cs typeface="Times New Roman"/>
              </a:rPr>
              <a:t>   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mp</a:t>
            </a:r>
            <a:r>
              <a:rPr lang="en-US" sz="3200" b="1" dirty="0">
                <a:latin typeface="Times New Roman"/>
                <a:cs typeface="Times New Roman"/>
              </a:rPr>
              <a:t> </a:t>
            </a:r>
            <a:r>
              <a:rPr lang="ru-RU" sz="3200" dirty="0">
                <a:latin typeface="Times New Roman"/>
                <a:cs typeface="Times New Roman"/>
              </a:rPr>
              <a:t>Ну а ей просто </a:t>
            </a:r>
            <a:r>
              <a:rPr lang="ru-RU" sz="3200" b="1" dirty="0">
                <a:latin typeface="Times New Roman"/>
                <a:cs typeface="Times New Roman"/>
              </a:rPr>
              <a:t>ску</a:t>
            </a:r>
            <a:r>
              <a:rPr lang="ru-RU" sz="3200" dirty="0">
                <a:latin typeface="Times New Roman"/>
                <a:cs typeface="Times New Roman"/>
              </a:rPr>
              <a:t>чно одной</a:t>
            </a:r>
            <a:r>
              <a:rPr lang="en-US" sz="3200" dirty="0">
                <a:latin typeface="Times New Roman"/>
                <a:cs typeface="Times New Roman"/>
              </a:rPr>
              <a:t>  </a:t>
            </a:r>
            <a:r>
              <a:rPr lang="en-US" sz="3200" b="1" dirty="0">
                <a:solidFill>
                  <a:srgbClr val="FF0000"/>
                </a:solidFill>
                <a:latin typeface="Times New Roman"/>
                <a:cs typeface="Times New Roman"/>
              </a:rPr>
              <a:t>mp</a:t>
            </a:r>
            <a:endParaRPr lang="ru-RU" sz="3200" b="1" dirty="0">
              <a:solidFill>
                <a:srgbClr val="FF0000"/>
              </a:solidFill>
              <a:latin typeface="Times New Roman"/>
              <a:cs typeface="Times New Roman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1" name="Рукописный ввод 50"/>
              <p14:cNvContentPartPr/>
              <p14:nvPr/>
            </p14:nvContentPartPr>
            <p14:xfrm>
              <a:off x="1542791" y="1917910"/>
              <a:ext cx="360" cy="360"/>
            </p14:xfrm>
          </p:contentPart>
        </mc:Choice>
        <mc:Fallback xmlns="">
          <p:pic>
            <p:nvPicPr>
              <p:cNvPr id="51" name="Рукописный ввод 50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30911" y="1906030"/>
                <a:ext cx="24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9" name="Рукописный ввод 58"/>
              <p14:cNvContentPartPr/>
              <p14:nvPr/>
            </p14:nvContentPartPr>
            <p14:xfrm>
              <a:off x="3396431" y="2358550"/>
              <a:ext cx="360" cy="360"/>
            </p14:xfrm>
          </p:contentPart>
        </mc:Choice>
        <mc:Fallback xmlns="">
          <p:pic>
            <p:nvPicPr>
              <p:cNvPr id="59" name="Рукописный ввод 5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84551" y="2346670"/>
                <a:ext cx="24120" cy="24120"/>
              </a:xfrm>
              <a:prstGeom prst="rect">
                <a:avLst/>
              </a:prstGeom>
            </p:spPr>
          </p:pic>
        </mc:Fallback>
      </mc:AlternateContent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>
            <a:off x="1844812" y="1181191"/>
            <a:ext cx="940123" cy="323658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 flipH="1">
            <a:off x="4276046" y="2155215"/>
            <a:ext cx="408832" cy="323658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 flipH="1">
            <a:off x="5666687" y="3146656"/>
            <a:ext cx="377082" cy="297310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 flipH="1">
            <a:off x="4766327" y="1207507"/>
            <a:ext cx="1793025" cy="300246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46" t="13954" r="59091" b="45714"/>
          <a:stretch/>
        </p:blipFill>
        <p:spPr>
          <a:xfrm>
            <a:off x="1535292" y="2143558"/>
            <a:ext cx="2577532" cy="297023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 flipH="1">
            <a:off x="2843140" y="1192771"/>
            <a:ext cx="398248" cy="323658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53" t="12425" r="56303" b="43939"/>
          <a:stretch/>
        </p:blipFill>
        <p:spPr>
          <a:xfrm flipH="1">
            <a:off x="4307685" y="4188365"/>
            <a:ext cx="324165" cy="260158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07421657-D00D-4E96-A40F-56F609104F6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4" t="13068" r="59091" b="45533"/>
          <a:stretch/>
        </p:blipFill>
        <p:spPr>
          <a:xfrm flipH="1">
            <a:off x="5366922" y="2159614"/>
            <a:ext cx="1224321" cy="268968"/>
          </a:xfrm>
          <a:prstGeom prst="rect">
            <a:avLst/>
          </a:prstGeom>
        </p:spPr>
      </p:pic>
      <p:pic>
        <p:nvPicPr>
          <p:cNvPr id="118" name="Рисунок 117">
            <a:extLst>
              <a:ext uri="{FF2B5EF4-FFF2-40B4-BE49-F238E27FC236}">
                <a16:creationId xmlns:a16="http://schemas.microsoft.com/office/drawing/2014/main" id="{F7770254-BBF4-4822-A8BD-505994F95E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57" t="10409" r="59056" b="44518"/>
          <a:stretch/>
        </p:blipFill>
        <p:spPr>
          <a:xfrm rot="10800000" flipH="1">
            <a:off x="1636951" y="4149859"/>
            <a:ext cx="1944972" cy="341394"/>
          </a:xfrm>
          <a:prstGeom prst="rect">
            <a:avLst/>
          </a:prstGeom>
        </p:spPr>
      </p:pic>
      <p:pic>
        <p:nvPicPr>
          <p:cNvPr id="119" name="Рисунок 118">
            <a:extLst>
              <a:ext uri="{FF2B5EF4-FFF2-40B4-BE49-F238E27FC236}">
                <a16:creationId xmlns:a16="http://schemas.microsoft.com/office/drawing/2014/main" id="{67D1B7B4-3849-489F-93CB-5857407EBD3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23" t="12121" r="59240" b="45454"/>
          <a:stretch/>
        </p:blipFill>
        <p:spPr>
          <a:xfrm rot="10800000" flipH="1">
            <a:off x="1628181" y="3147269"/>
            <a:ext cx="1965233" cy="295274"/>
          </a:xfrm>
          <a:prstGeom prst="rect">
            <a:avLst/>
          </a:prstGeom>
        </p:spPr>
      </p:pic>
      <p:pic>
        <p:nvPicPr>
          <p:cNvPr id="120" name="Рисунок 119">
            <a:extLst>
              <a:ext uri="{FF2B5EF4-FFF2-40B4-BE49-F238E27FC236}">
                <a16:creationId xmlns:a16="http://schemas.microsoft.com/office/drawing/2014/main" id="{9228047F-62D3-46F9-B4A3-A8DE43F83C7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75" t="12223" r="59359" b="44944"/>
          <a:stretch/>
        </p:blipFill>
        <p:spPr>
          <a:xfrm flipH="1">
            <a:off x="6309478" y="3520889"/>
            <a:ext cx="1288802" cy="320986"/>
          </a:xfrm>
          <a:prstGeom prst="rect">
            <a:avLst/>
          </a:prstGeom>
        </p:spPr>
      </p:pic>
      <p:pic>
        <p:nvPicPr>
          <p:cNvPr id="4" name="Рисунок 4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863AE255-F3E0-097A-D4FA-6ABCA0B420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36186" y="1146870"/>
            <a:ext cx="370599" cy="415399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коллекция картинок&#10;&#10;Автоматически созданное описание">
            <a:extLst>
              <a:ext uri="{FF2B5EF4-FFF2-40B4-BE49-F238E27FC236}">
                <a16:creationId xmlns:a16="http://schemas.microsoft.com/office/drawing/2014/main" id="{467F1AC4-D24A-83E5-98F4-AC87A4E34B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76867" y="2103738"/>
            <a:ext cx="381182" cy="415399"/>
          </a:xfrm>
          <a:prstGeom prst="rect">
            <a:avLst/>
          </a:prstGeom>
        </p:spPr>
      </p:pic>
      <p:pic>
        <p:nvPicPr>
          <p:cNvPr id="6" name="Рисунок 7">
            <a:extLst>
              <a:ext uri="{FF2B5EF4-FFF2-40B4-BE49-F238E27FC236}">
                <a16:creationId xmlns:a16="http://schemas.microsoft.com/office/drawing/2014/main" id="{CAE07B82-59B0-552B-C61E-49EDD84622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39600" y="4126855"/>
            <a:ext cx="512394" cy="39208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2E30579-AF06-C930-FECB-BFE526D16C4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1" t="12827" r="59116" b="45072"/>
          <a:stretch/>
        </p:blipFill>
        <p:spPr>
          <a:xfrm flipH="1">
            <a:off x="5822519" y="4185394"/>
            <a:ext cx="1129787" cy="263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979408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Красный и оранжевый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568</TotalTime>
  <Words>37</Words>
  <Application>Microsoft Office PowerPoint</Application>
  <PresentationFormat>Широкоэкранный</PresentationFormat>
  <Paragraphs>40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2" baseType="lpstr">
      <vt:lpstr>Arial</vt:lpstr>
      <vt:lpstr>Constantia</vt:lpstr>
      <vt:lpstr>Times New Roman</vt:lpstr>
      <vt:lpstr>Trebuchet MS</vt:lpstr>
      <vt:lpstr>Wingdings</vt:lpstr>
      <vt:lpstr>Wingdings 3</vt:lpstr>
      <vt:lpstr>Аспект</vt:lpstr>
      <vt:lpstr>ТЕМА ЗАНЯТИЯ:  «Выразительность исполнения»</vt:lpstr>
      <vt:lpstr>Презентация PowerPoint</vt:lpstr>
      <vt:lpstr>Динамические оттенки  </vt:lpstr>
      <vt:lpstr> Фразировка – средство  музыкальной выразительности, представляющее собой смысловое выделение слов, слогов в музыкальной фразе.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ЗАНЯТИЯ: «Вокально-технические приемы выразительного исполнения»</dc:title>
  <dc:creator>Уалли</dc:creator>
  <cp:lastModifiedBy>Уалли</cp:lastModifiedBy>
  <cp:revision>205</cp:revision>
  <dcterms:created xsi:type="dcterms:W3CDTF">2017-12-06T10:23:53Z</dcterms:created>
  <dcterms:modified xsi:type="dcterms:W3CDTF">2022-11-23T08:13:14Z</dcterms:modified>
</cp:coreProperties>
</file>