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81" r:id="rId24"/>
    <p:sldId id="276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72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534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88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184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700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617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277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743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059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046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954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533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02D07-962E-4837-B361-3C8BF1CE4AE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DBC75-E65A-4A15-8A56-B49E36E28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990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1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image" Target="../media/image1.png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gif"/><Relationship Id="rId5" Type="http://schemas.openxmlformats.org/officeDocument/2006/relationships/slide" Target="slide2.x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gif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gif"/><Relationship Id="rId5" Type="http://schemas.openxmlformats.org/officeDocument/2006/relationships/slide" Target="slide2.x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9600" dirty="0" smtClean="0"/>
              <a:t>Аукцион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/>
              <a:t>Игра для обучающихся 8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66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C00000"/>
                </a:solidFill>
              </a:rPr>
              <a:t>площадь трапеции равна произведению </a:t>
            </a:r>
            <a:r>
              <a:rPr lang="ru-RU" sz="4800" dirty="0" err="1">
                <a:solidFill>
                  <a:srgbClr val="C00000"/>
                </a:solidFill>
              </a:rPr>
              <a:t>полусуммы</a:t>
            </a:r>
            <a:r>
              <a:rPr lang="ru-RU" sz="4800" dirty="0">
                <a:solidFill>
                  <a:srgbClr val="C00000"/>
                </a:solidFill>
              </a:rPr>
              <a:t> ее основания на высоту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43850" y="1217826"/>
            <a:ext cx="77935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Чему равна площадь трапеции?</a:t>
            </a:r>
            <a:endParaRPr lang="ru-RU" sz="4400" dirty="0"/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" y="5486070"/>
            <a:ext cx="828641" cy="82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3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" y="5486070"/>
            <a:ext cx="828641" cy="8286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794101" y="1359243"/>
            <a:ext cx="10252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Чему равна площадь параллелограмма?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794101" y="3237470"/>
            <a:ext cx="105494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Площадь параллелограмма равна произведению основания на высоту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61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" y="5486070"/>
            <a:ext cx="828641" cy="82864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flipH="1">
            <a:off x="794101" y="1260389"/>
            <a:ext cx="105494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Чему равна площадь прямоугольного треугольника? 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208421" y="2981767"/>
            <a:ext cx="102808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Площадь прямоугольного треугольника равна половине произведения его катетов.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88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" y="5486070"/>
            <a:ext cx="828641" cy="828641"/>
          </a:xfrm>
          <a:prstGeom prst="rect">
            <a:avLst/>
          </a:prstGeom>
        </p:spPr>
      </p:pic>
      <p:pic>
        <p:nvPicPr>
          <p:cNvPr id="6" name="Picture 43"/>
          <p:cNvPicPr/>
          <p:nvPr/>
        </p:nvPicPr>
        <p:blipFill rotWithShape="1">
          <a:blip r:embed="rId4"/>
          <a:srcRect l="8606" t="13663" r="42861" b="80231"/>
          <a:stretch/>
        </p:blipFill>
        <p:spPr bwMode="auto">
          <a:xfrm>
            <a:off x="1622742" y="1828462"/>
            <a:ext cx="9423400" cy="17711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73309" y="2714034"/>
            <a:ext cx="9989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-30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28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" y="5486070"/>
            <a:ext cx="828641" cy="828641"/>
          </a:xfrm>
          <a:prstGeom prst="rect">
            <a:avLst/>
          </a:prstGeom>
        </p:spPr>
      </p:pic>
      <p:pic>
        <p:nvPicPr>
          <p:cNvPr id="6" name="Picture 51"/>
          <p:cNvPicPr/>
          <p:nvPr/>
        </p:nvPicPr>
        <p:blipFill rotWithShape="1">
          <a:blip r:embed="rId4"/>
          <a:srcRect l="8647" t="37338" r="22312" b="48316"/>
          <a:stretch/>
        </p:blipFill>
        <p:spPr bwMode="auto">
          <a:xfrm>
            <a:off x="541465" y="2110312"/>
            <a:ext cx="11026690" cy="33757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94101" y="662842"/>
            <a:ext cx="106104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Блиц опрос!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За правильные ответы цена удваивается!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28214" y="5610101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3 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42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" y="5486070"/>
            <a:ext cx="828641" cy="828641"/>
          </a:xfrm>
          <a:prstGeom prst="rect">
            <a:avLst/>
          </a:prstGeom>
        </p:spPr>
      </p:pic>
      <p:pic>
        <p:nvPicPr>
          <p:cNvPr id="6" name="Picture 51"/>
          <p:cNvPicPr/>
          <p:nvPr/>
        </p:nvPicPr>
        <p:blipFill rotWithShape="1">
          <a:blip r:embed="rId4"/>
          <a:srcRect l="8647" r="29292" b="82811"/>
          <a:stretch/>
        </p:blipFill>
        <p:spPr bwMode="auto">
          <a:xfrm>
            <a:off x="794101" y="660400"/>
            <a:ext cx="10508899" cy="48256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4737909" y="4368800"/>
            <a:ext cx="2621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100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66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" y="5486070"/>
            <a:ext cx="828641" cy="828641"/>
          </a:xfrm>
          <a:prstGeom prst="rect">
            <a:avLst/>
          </a:prstGeom>
        </p:spPr>
      </p:pic>
      <p:pic>
        <p:nvPicPr>
          <p:cNvPr id="6" name="Picture 55"/>
          <p:cNvPicPr/>
          <p:nvPr/>
        </p:nvPicPr>
        <p:blipFill rotWithShape="1">
          <a:blip r:embed="rId4"/>
          <a:srcRect l="25029" t="59515" b="8000"/>
          <a:stretch/>
        </p:blipFill>
        <p:spPr bwMode="auto">
          <a:xfrm>
            <a:off x="1208421" y="643890"/>
            <a:ext cx="10102499" cy="48421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64270" y="4783437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1,7 м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07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" y="5486070"/>
            <a:ext cx="828641" cy="828641"/>
          </a:xfrm>
          <a:prstGeom prst="rect">
            <a:avLst/>
          </a:prstGeom>
        </p:spPr>
      </p:pic>
      <p:pic>
        <p:nvPicPr>
          <p:cNvPr id="6" name="Picture 75"/>
          <p:cNvPicPr/>
          <p:nvPr/>
        </p:nvPicPr>
        <p:blipFill rotWithShape="1">
          <a:blip r:embed="rId4"/>
          <a:srcRect l="7796" t="24154" r="22902" b="51092"/>
          <a:stretch/>
        </p:blipFill>
        <p:spPr bwMode="auto">
          <a:xfrm>
            <a:off x="794101" y="930576"/>
            <a:ext cx="10559699" cy="42964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708400" y="4508795"/>
                <a:ext cx="4013200" cy="847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4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𝟓𝟑</m:t>
                          </m:r>
                        </m:e>
                        <m:sup>
                          <m:r>
                            <a:rPr lang="ru-RU" sz="4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ru-RU" sz="48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8400" y="4508795"/>
                <a:ext cx="4013200" cy="84773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112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1024" y="304800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399" y="660400"/>
            <a:ext cx="962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Кот в мешке (500 р)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pic>
        <p:nvPicPr>
          <p:cNvPr id="6" name="Picture 47"/>
          <p:cNvPicPr/>
          <p:nvPr/>
        </p:nvPicPr>
        <p:blipFill rotWithShape="1">
          <a:blip r:embed="rId2"/>
          <a:srcRect l="27583" t="9974" b="83947"/>
          <a:stretch/>
        </p:blipFill>
        <p:spPr bwMode="auto">
          <a:xfrm>
            <a:off x="609600" y="1846997"/>
            <a:ext cx="10947400" cy="19122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91658" y="4364332"/>
            <a:ext cx="1142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0,4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06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1024" y="304800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399" y="660400"/>
            <a:ext cx="962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Кот в мешке (500 р)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pic>
        <p:nvPicPr>
          <p:cNvPr id="7" name="Picture 83"/>
          <p:cNvPicPr/>
          <p:nvPr/>
        </p:nvPicPr>
        <p:blipFill rotWithShape="1">
          <a:blip r:embed="rId2"/>
          <a:srcRect l="9147" t="71125" r="63906" b="23658"/>
          <a:stretch/>
        </p:blipFill>
        <p:spPr bwMode="auto">
          <a:xfrm>
            <a:off x="3574047" y="1846997"/>
            <a:ext cx="5069304" cy="24040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94825" y="5057497"/>
            <a:ext cx="1427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189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69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Канцелярские товары</a:t>
            </a:r>
            <a:endParaRPr lang="ru-RU" b="1" i="1" dirty="0">
              <a:solidFill>
                <a:srgbClr val="C0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756018"/>
              </p:ext>
            </p:extLst>
          </p:nvPr>
        </p:nvGraphicFramePr>
        <p:xfrm>
          <a:off x="838200" y="1905914"/>
          <a:ext cx="10515600" cy="3901761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752600"/>
                <a:gridCol w="1752600"/>
                <a:gridCol w="1752600"/>
                <a:gridCol w="1752600"/>
                <a:gridCol w="1752600"/>
                <a:gridCol w="1752600"/>
              </a:tblGrid>
              <a:tr h="1300587">
                <a:tc>
                  <a:txBody>
                    <a:bodyPr/>
                    <a:lstStyle/>
                    <a:p>
                      <a:pPr algn="ctr"/>
                      <a:r>
                        <a:rPr lang="ru-RU" sz="5400" b="0" dirty="0" smtClean="0">
                          <a:solidFill>
                            <a:srgbClr val="002060"/>
                          </a:solidFill>
                        </a:rPr>
                        <a:t>100 р</a:t>
                      </a:r>
                      <a:endParaRPr lang="ru-RU" sz="5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0" dirty="0" smtClean="0">
                          <a:solidFill>
                            <a:srgbClr val="002060"/>
                          </a:solidFill>
                          <a:hlinkClick r:id="rId2" action="ppaction://hlinksldjump"/>
                        </a:rPr>
                        <a:t>1</a:t>
                      </a:r>
                      <a:endParaRPr lang="ru-RU" sz="5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0" dirty="0" smtClean="0">
                          <a:solidFill>
                            <a:srgbClr val="002060"/>
                          </a:solidFill>
                          <a:hlinkClick r:id="rId3" action="ppaction://hlinksldjump"/>
                        </a:rPr>
                        <a:t>2</a:t>
                      </a:r>
                      <a:endParaRPr lang="ru-RU" sz="5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0" dirty="0" smtClean="0">
                          <a:solidFill>
                            <a:srgbClr val="002060"/>
                          </a:solidFill>
                          <a:hlinkClick r:id="rId4" action="ppaction://hlinksldjump"/>
                        </a:rPr>
                        <a:t>3</a:t>
                      </a:r>
                      <a:endParaRPr lang="ru-RU" sz="5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0" dirty="0" smtClean="0">
                          <a:solidFill>
                            <a:srgbClr val="002060"/>
                          </a:solidFill>
                          <a:hlinkClick r:id="rId5" action="ppaction://hlinksldjump"/>
                        </a:rPr>
                        <a:t>4</a:t>
                      </a:r>
                      <a:endParaRPr lang="ru-RU" sz="5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0" dirty="0" smtClean="0">
                          <a:solidFill>
                            <a:srgbClr val="002060"/>
                          </a:solidFill>
                          <a:hlinkClick r:id="rId6" action="ppaction://hlinksldjump"/>
                        </a:rPr>
                        <a:t>5</a:t>
                      </a:r>
                      <a:endParaRPr lang="ru-RU" sz="5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300587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00B0F0"/>
                          </a:solidFill>
                        </a:rPr>
                        <a:t>200 р</a:t>
                      </a:r>
                      <a:endParaRPr lang="ru-RU" sz="54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00B0F0"/>
                          </a:solidFill>
                          <a:hlinkClick r:id="rId7" action="ppaction://hlinksldjump"/>
                        </a:rPr>
                        <a:t>6</a:t>
                      </a:r>
                      <a:endParaRPr lang="ru-RU" sz="54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00B0F0"/>
                          </a:solidFill>
                          <a:hlinkClick r:id="rId8" action="ppaction://hlinksldjump"/>
                        </a:rPr>
                        <a:t>7</a:t>
                      </a:r>
                      <a:endParaRPr lang="ru-RU" sz="54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00B0F0"/>
                          </a:solidFill>
                          <a:hlinkClick r:id="rId9" action="ppaction://hlinksldjump"/>
                        </a:rPr>
                        <a:t>8</a:t>
                      </a:r>
                      <a:endParaRPr lang="ru-RU" sz="54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00B0F0"/>
                          </a:solidFill>
                          <a:hlinkClick r:id="rId10" action="ppaction://hlinksldjump"/>
                        </a:rPr>
                        <a:t>9</a:t>
                      </a:r>
                      <a:endParaRPr lang="ru-RU" sz="54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00B0F0"/>
                          </a:solidFill>
                          <a:hlinkClick r:id="rId11" action="ppaction://hlinksldjump"/>
                        </a:rPr>
                        <a:t>10</a:t>
                      </a:r>
                      <a:endParaRPr lang="ru-RU" sz="54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</a:tr>
              <a:tr h="1300587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300 р</a:t>
                      </a:r>
                      <a:endParaRPr lang="ru-RU" sz="5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hlinkClick r:id="rId12" action="ppaction://hlinksldjump"/>
                        </a:rPr>
                        <a:t>11</a:t>
                      </a:r>
                      <a:endParaRPr lang="ru-RU" sz="5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hlinkClick r:id="rId13" action="ppaction://hlinksldjump"/>
                        </a:rPr>
                        <a:t>12</a:t>
                      </a:r>
                      <a:endParaRPr lang="ru-RU" sz="5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hlinkClick r:id="rId14" action="ppaction://hlinksldjump"/>
                        </a:rPr>
                        <a:t>13</a:t>
                      </a:r>
                      <a:endParaRPr lang="ru-RU" sz="5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hlinkClick r:id="rId15" action="ppaction://hlinksldjump"/>
                        </a:rPr>
                        <a:t>14</a:t>
                      </a:r>
                      <a:endParaRPr lang="ru-RU" sz="5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hlinkClick r:id="rId16" action="ppaction://hlinksldjump"/>
                        </a:rPr>
                        <a:t>15</a:t>
                      </a:r>
                      <a:endParaRPr lang="ru-RU" sz="5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667" y="570973"/>
            <a:ext cx="1817133" cy="91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41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1024" y="304800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399" y="660400"/>
            <a:ext cx="962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Кот в мешке (500 р)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pic>
        <p:nvPicPr>
          <p:cNvPr id="6" name="Picture 111"/>
          <p:cNvPicPr/>
          <p:nvPr/>
        </p:nvPicPr>
        <p:blipFill rotWithShape="1">
          <a:blip r:embed="rId2"/>
          <a:srcRect l="27671" t="22186" r="4512" b="60738"/>
          <a:stretch/>
        </p:blipFill>
        <p:spPr bwMode="auto">
          <a:xfrm>
            <a:off x="2005263" y="1846997"/>
            <a:ext cx="8181474" cy="33666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3688" y="5483714"/>
            <a:ext cx="770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9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1024" y="304800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399" y="660400"/>
            <a:ext cx="962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Кот в мешке (500 р)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pic>
        <p:nvPicPr>
          <p:cNvPr id="6" name="Picture 111"/>
          <p:cNvPicPr/>
          <p:nvPr/>
        </p:nvPicPr>
        <p:blipFill rotWithShape="1">
          <a:blip r:embed="rId2"/>
          <a:srcRect l="27013" t="49493" r="25981" b="46433"/>
          <a:stretch/>
        </p:blipFill>
        <p:spPr bwMode="auto">
          <a:xfrm>
            <a:off x="2480308" y="1846997"/>
            <a:ext cx="7256781" cy="15404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 flipH="1">
            <a:off x="5705530" y="4178450"/>
            <a:ext cx="806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-4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36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1024" y="304800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399" y="660400"/>
            <a:ext cx="962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Кот в мешке (500 р)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5351990" y="4240463"/>
            <a:ext cx="15134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1,25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7" name="Picture 115"/>
          <p:cNvPicPr/>
          <p:nvPr/>
        </p:nvPicPr>
        <p:blipFill rotWithShape="1">
          <a:blip r:embed="rId2"/>
          <a:srcRect l="7777" t="44388" r="32990" b="50362"/>
          <a:stretch/>
        </p:blipFill>
        <p:spPr bwMode="auto">
          <a:xfrm>
            <a:off x="1295399" y="1846997"/>
            <a:ext cx="9789696" cy="16822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2052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9460" y="221673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399" y="660400"/>
            <a:ext cx="962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Кот в мешке (500 р)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pic>
        <p:nvPicPr>
          <p:cNvPr id="8" name="Picture 147"/>
          <p:cNvPicPr/>
          <p:nvPr/>
        </p:nvPicPr>
        <p:blipFill rotWithShape="1">
          <a:blip r:embed="rId2"/>
          <a:srcRect l="7268" t="1039" r="24038" b="91687"/>
          <a:stretch/>
        </p:blipFill>
        <p:spPr bwMode="auto">
          <a:xfrm>
            <a:off x="1078519" y="1846997"/>
            <a:ext cx="10226790" cy="21846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33289" y="4613563"/>
            <a:ext cx="1267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48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64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927" y="1232188"/>
            <a:ext cx="5202382" cy="361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7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</a:rPr>
              <a:t>В формуле уравнения прямой у=</a:t>
            </a:r>
            <a:r>
              <a:rPr lang="en-US" sz="4400" dirty="0" err="1">
                <a:solidFill>
                  <a:schemeClr val="tx1"/>
                </a:solidFill>
              </a:rPr>
              <a:t>kx</a:t>
            </a:r>
            <a:r>
              <a:rPr lang="ru-RU" sz="4400" dirty="0">
                <a:solidFill>
                  <a:schemeClr val="tx1"/>
                </a:solidFill>
              </a:rPr>
              <a:t>+</a:t>
            </a:r>
            <a:r>
              <a:rPr lang="en-US" sz="4400" dirty="0">
                <a:solidFill>
                  <a:schemeClr val="tx1"/>
                </a:solidFill>
              </a:rPr>
              <a:t>l</a:t>
            </a:r>
            <a:r>
              <a:rPr lang="ru-RU" sz="4400" dirty="0">
                <a:solidFill>
                  <a:schemeClr val="tx1"/>
                </a:solidFill>
              </a:rPr>
              <a:t>, чем является </a:t>
            </a:r>
            <a:r>
              <a:rPr lang="en-US" sz="4400" dirty="0">
                <a:solidFill>
                  <a:schemeClr val="tx1"/>
                </a:solidFill>
              </a:rPr>
              <a:t>k</a:t>
            </a:r>
            <a:r>
              <a:rPr lang="ru-RU" sz="4400" dirty="0" smtClean="0">
                <a:solidFill>
                  <a:schemeClr val="tx1"/>
                </a:solidFill>
              </a:rPr>
              <a:t>?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090665" y="4495800"/>
            <a:ext cx="59282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Угловой коэффициент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39" y="5326797"/>
            <a:ext cx="828641" cy="82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2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88539" y="929829"/>
            <a:ext cx="10651526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Общая формула для нахождения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корней квадратного уравнения </a:t>
            </a:r>
            <a:endParaRPr kumimoji="0" lang="ru-RU" alt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004781"/>
              </p:ext>
            </p:extLst>
          </p:nvPr>
        </p:nvGraphicFramePr>
        <p:xfrm>
          <a:off x="3780126" y="2376379"/>
          <a:ext cx="3742059" cy="762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Уравнение" r:id="rId3" imgW="977760" imgH="203040" progId="Equation.3">
                  <p:embed/>
                </p:oleObj>
              </mc:Choice>
              <mc:Fallback>
                <p:oleObj name="Уравнение" r:id="rId3" imgW="97776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0126" y="2376379"/>
                        <a:ext cx="3742059" cy="7629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2000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?</a:t>
            </a:r>
            <a:r>
              <a:rPr kumimoji="0" lang="ru-RU" altLang="ru-RU" sz="15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39" y="5326797"/>
            <a:ext cx="828641" cy="8286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866768" y="3872187"/>
                <a:ext cx="8056605" cy="108920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4400" b="1" dirty="0" smtClean="0">
                    <a:solidFill>
                      <a:srgbClr val="C00000"/>
                    </a:solidFill>
                  </a:rPr>
                  <a:t>D</a:t>
                </a:r>
                <a14:m>
                  <m:oMath xmlns:m="http://schemas.openxmlformats.org/officeDocument/2006/math">
                    <m:r>
                      <a:rPr lang="ru-RU" sz="4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4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4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4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𝒂𝒄</m:t>
                    </m:r>
                    <m:r>
                      <a:rPr lang="en-US" sz="4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       </m:t>
                        </m:r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4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sz="4400" b="1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4400" b="1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endParaRPr lang="ru-RU" sz="44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768" y="3872187"/>
                <a:ext cx="8056605" cy="1089209"/>
              </a:xfrm>
              <a:prstGeom prst="rect">
                <a:avLst/>
              </a:prstGeom>
              <a:blipFill rotWithShape="0">
                <a:blip r:embed="rId7"/>
                <a:stretch>
                  <a:fillRect l="-4160" b="-173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126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Скругленный прямоугольник 3"/>
              <p:cNvSpPr/>
              <p:nvPr/>
            </p:nvSpPr>
            <p:spPr>
              <a:xfrm>
                <a:off x="288324" y="245453"/>
                <a:ext cx="11615351" cy="632666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p>
                        <m:r>
                          <a:rPr lang="en-US" sz="4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 smtClean="0">
                    <a:solidFill>
                      <a:srgbClr val="C00000"/>
                    </a:solidFill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4400" b="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400" b="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4400" b="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4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4" name="Скругленный 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324" y="245453"/>
                <a:ext cx="11615351" cy="6326660"/>
              </a:xfrm>
              <a:prstGeom prst="round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1759819" y="2347170"/>
            <a:ext cx="4493311" cy="2123226"/>
            <a:chOff x="3180" y="6705"/>
            <a:chExt cx="1635" cy="1423"/>
          </a:xfrm>
        </p:grpSpPr>
        <p:sp>
          <p:nvSpPr>
            <p:cNvPr id="5" name="AutoShape 6"/>
            <p:cNvSpPr>
              <a:spLocks noChangeArrowheads="1"/>
            </p:cNvSpPr>
            <p:nvPr/>
          </p:nvSpPr>
          <p:spPr bwMode="auto">
            <a:xfrm>
              <a:off x="3722" y="6705"/>
              <a:ext cx="1093" cy="1110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Надпись 2"/>
            <p:cNvSpPr txBox="1">
              <a:spLocks noChangeArrowheads="1"/>
            </p:cNvSpPr>
            <p:nvPr/>
          </p:nvSpPr>
          <p:spPr bwMode="auto">
            <a:xfrm>
              <a:off x="3180" y="6975"/>
              <a:ext cx="196" cy="3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kumimoji="0" lang="en-US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Надпись 2"/>
            <p:cNvSpPr txBox="1">
              <a:spLocks noChangeArrowheads="1"/>
            </p:cNvSpPr>
            <p:nvPr/>
          </p:nvSpPr>
          <p:spPr bwMode="auto">
            <a:xfrm>
              <a:off x="4132" y="7935"/>
              <a:ext cx="158" cy="1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kumimoji="0" lang="en-US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Надпись 2"/>
            <p:cNvSpPr txBox="1">
              <a:spLocks noChangeArrowheads="1"/>
            </p:cNvSpPr>
            <p:nvPr/>
          </p:nvSpPr>
          <p:spPr bwMode="auto">
            <a:xfrm>
              <a:off x="4290" y="6825"/>
              <a:ext cx="174" cy="3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kumimoji="0" lang="en-US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Rectangle 2"/>
            <p:cNvSpPr>
              <a:spLocks noChangeArrowheads="1"/>
            </p:cNvSpPr>
            <p:nvPr/>
          </p:nvSpPr>
          <p:spPr bwMode="auto">
            <a:xfrm>
              <a:off x="3722" y="7680"/>
              <a:ext cx="163" cy="1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507525" y="527765"/>
            <a:ext cx="12374457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связаны гипотенуза и катеты в прямоугольном треугольнике? </a:t>
            </a:r>
            <a:endParaRPr kumimoji="0" lang="ru-RU" alt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39" y="5326797"/>
            <a:ext cx="828641" cy="82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46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5" y="247135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Египетский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4580" y="1340416"/>
            <a:ext cx="101572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называется треугольник со сторонами 3, 4 и 5? </a:t>
            </a:r>
            <a:endParaRPr lang="ru-RU" sz="4400" dirty="0"/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39" y="5326797"/>
            <a:ext cx="828641" cy="82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87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8324" y="228600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2181224" y="2629414"/>
            <a:ext cx="7803035" cy="1349462"/>
            <a:chOff x="3045" y="5800"/>
            <a:chExt cx="6165" cy="1470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3045" y="5875"/>
              <a:ext cx="1245" cy="1395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4665" y="6130"/>
              <a:ext cx="1035" cy="1065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6030" y="5875"/>
              <a:ext cx="1410" cy="1320"/>
            </a:xfrm>
            <a:prstGeom prst="hexagon">
              <a:avLst>
                <a:gd name="adj" fmla="val 26705"/>
                <a:gd name="vf" fmla="val 11547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AutoShape 2"/>
            <p:cNvSpPr>
              <a:spLocks noChangeArrowheads="1"/>
            </p:cNvSpPr>
            <p:nvPr/>
          </p:nvSpPr>
          <p:spPr bwMode="auto">
            <a:xfrm>
              <a:off x="7830" y="5800"/>
              <a:ext cx="1380" cy="114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458440" y="681433"/>
            <a:ext cx="9341365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Какая из этих фигур по одному очень важному признаку является лишней?</a:t>
            </a:r>
            <a:endParaRPr kumimoji="0" lang="ru-RU" alt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4" y="4092329"/>
            <a:ext cx="11610817" cy="144529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959336" y="5081395"/>
            <a:ext cx="1890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2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12" name="Рисунок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" y="5486070"/>
            <a:ext cx="828641" cy="82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31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2443" y="264541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086090" y="1005415"/>
            <a:ext cx="750263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Решите задачу по чертежу:</a:t>
            </a:r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7351072"/>
              </p:ext>
            </p:extLst>
          </p:nvPr>
        </p:nvGraphicFramePr>
        <p:xfrm>
          <a:off x="3041280" y="2011893"/>
          <a:ext cx="3843369" cy="2831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Точечный рисунок" r:id="rId3" imgW="2476190" imgH="1819529" progId="Paint.Picture">
                  <p:embed/>
                </p:oleObj>
              </mc:Choice>
              <mc:Fallback>
                <p:oleObj name="Точечный рисунок" r:id="rId3" imgW="2476190" imgH="1819529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1280" y="2011893"/>
                        <a:ext cx="3843369" cy="28319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003059" y="2949350"/>
            <a:ext cx="2693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kumimoji="0" lang="ru-RU" altLang="ru-RU" sz="4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 АС=10</a:t>
            </a:r>
            <a:endParaRPr kumimoji="0" lang="ru-RU" altLang="ru-RU" sz="4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" y="5486070"/>
            <a:ext cx="828641" cy="82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60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7133" y="257508"/>
            <a:ext cx="11615351" cy="6326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496065" y="933740"/>
            <a:ext cx="3337774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Что находится по формуле </a:t>
            </a:r>
            <a:endParaRPr kumimoji="0" lang="ru-RU" alt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438341"/>
              </p:ext>
            </p:extLst>
          </p:nvPr>
        </p:nvGraphicFramePr>
        <p:xfrm>
          <a:off x="4806950" y="1778000"/>
          <a:ext cx="248285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Уравнение" r:id="rId3" imgW="647640" imgH="393480" progId="Equation.3">
                  <p:embed/>
                </p:oleObj>
              </mc:Choice>
              <mc:Fallback>
                <p:oleObj name="Уравнение" r:id="rId3" imgW="64764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6950" y="1778000"/>
                        <a:ext cx="2482850" cy="151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534032" y="3159228"/>
            <a:ext cx="36763493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62185" y="3756007"/>
            <a:ext cx="6499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Площадь треугольника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7" name="Рисунок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" y="5486070"/>
            <a:ext cx="828641" cy="82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215</Words>
  <Application>Microsoft Office PowerPoint</Application>
  <PresentationFormat>Широкоэкранный</PresentationFormat>
  <Paragraphs>67</Paragraphs>
  <Slides>24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Cambria Math</vt:lpstr>
      <vt:lpstr>Times New Roman</vt:lpstr>
      <vt:lpstr>Тема Office</vt:lpstr>
      <vt:lpstr>Уравнение</vt:lpstr>
      <vt:lpstr>Точечный рисунок</vt:lpstr>
      <vt:lpstr>Аукцион</vt:lpstr>
      <vt:lpstr>Канцелярские товары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Аукцион</dc:title>
  <dc:creator>Холост СА</dc:creator>
  <cp:lastModifiedBy>Холост СА</cp:lastModifiedBy>
  <cp:revision>26</cp:revision>
  <dcterms:created xsi:type="dcterms:W3CDTF">2017-04-09T03:12:31Z</dcterms:created>
  <dcterms:modified xsi:type="dcterms:W3CDTF">2017-04-09T06:59:09Z</dcterms:modified>
</cp:coreProperties>
</file>