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2" r:id="rId8"/>
    <p:sldId id="263" r:id="rId9"/>
    <p:sldId id="264" r:id="rId10"/>
    <p:sldId id="266" r:id="rId11"/>
    <p:sldId id="268" r:id="rId12"/>
    <p:sldId id="274" r:id="rId13"/>
    <p:sldId id="273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slide" Target="slide10.xml"/><Relationship Id="rId7" Type="http://schemas.openxmlformats.org/officeDocument/2006/relationships/image" Target="../media/image4.png"/><Relationship Id="rId12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1000108"/>
            <a:ext cx="7936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Учимся писать сочинение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157" y="3286124"/>
            <a:ext cx="887544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bg1"/>
                </a:solidFill>
              </a:rPr>
              <a:t>Урок подготовки к сочинению-рассуждению </a:t>
            </a:r>
          </a:p>
          <a:p>
            <a:pPr algn="ctr"/>
            <a:r>
              <a:rPr lang="ru-RU" sz="2100" b="1" dirty="0" smtClean="0">
                <a:solidFill>
                  <a:schemeClr val="bg1"/>
                </a:solidFill>
              </a:rPr>
              <a:t>на нравственно-этические темы с опорой на литературное произведение </a:t>
            </a:r>
          </a:p>
          <a:p>
            <a:pPr algn="ctr"/>
            <a:r>
              <a:rPr lang="ru-RU" sz="2100" b="1" dirty="0" smtClean="0">
                <a:solidFill>
                  <a:schemeClr val="bg1"/>
                </a:solidFill>
              </a:rPr>
              <a:t>(роман А. С. Пушкина «Дубровский»</a:t>
            </a:r>
            <a:endParaRPr lang="ru-RU" sz="2100" dirty="0" smtClean="0">
              <a:solidFill>
                <a:schemeClr val="bg1"/>
              </a:solidFill>
            </a:endParaRPr>
          </a:p>
          <a:p>
            <a:pPr algn="ctr"/>
            <a:endParaRPr lang="ru-RU" sz="2100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3071810"/>
            <a:ext cx="8643998" cy="17145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642918"/>
            <a:ext cx="8572560" cy="164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571480"/>
            <a:ext cx="74295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</a:rPr>
              <a:t>« Жестокое обращение с  животными  есть только  первый опыт для такого же  обращения  с людьми». </a:t>
            </a:r>
            <a:r>
              <a:rPr lang="ru-RU" sz="3200" i="1" dirty="0" err="1" smtClean="0">
                <a:solidFill>
                  <a:schemeClr val="bg1"/>
                </a:solidFill>
              </a:rPr>
              <a:t>С.П.Бернарден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i="1" dirty="0" smtClean="0">
                <a:solidFill>
                  <a:schemeClr val="bg1"/>
                </a:solidFill>
              </a:rPr>
              <a:t>« Сострадание к животным так тесно  связано с добротой характера, что можно с  уверенностью утверждать: кто жесток с животными, тот не  может быть добрым  человеком.  Шопенгауэр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357166"/>
            <a:ext cx="8072494" cy="55721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302359"/>
            <a:ext cx="7519687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-Что такое смелость и благородство?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-Какого человека можно назвать благородным?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-Легко ли быть смелым?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-Человек рождается смелым и благородным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 или таким воспитывает себя сам?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-Когда человеку необходима смелость?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214290"/>
            <a:ext cx="7643866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428736"/>
            <a:ext cx="7715304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2643182"/>
            <a:ext cx="7715304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4000504"/>
            <a:ext cx="7715304" cy="12144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5572140"/>
            <a:ext cx="7715304" cy="10001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NJ\Desktop\для презентации\для 10 слайда\[LI6RK_5-06]_[IL_10]-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5986"/>
            <a:ext cx="2428892" cy="3469846"/>
          </a:xfrm>
          <a:prstGeom prst="rect">
            <a:avLst/>
          </a:prstGeom>
          <a:noFill/>
        </p:spPr>
      </p:pic>
      <p:pic>
        <p:nvPicPr>
          <p:cNvPr id="2051" name="Picture 3" descr="C:\Users\NJ\Desktop\для презентации\для 10 слайда\0006-003-Blok-Semejnye-tsennosti-6-kla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214290"/>
            <a:ext cx="2476039" cy="3500438"/>
          </a:xfrm>
          <a:prstGeom prst="rect">
            <a:avLst/>
          </a:prstGeom>
          <a:noFill/>
        </p:spPr>
      </p:pic>
      <p:pic>
        <p:nvPicPr>
          <p:cNvPr id="2052" name="Picture 4" descr="C:\Users\NJ\Desktop\для презентации\для 10 слайда\74270000_large_0121939570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142984"/>
            <a:ext cx="3176985" cy="4486288"/>
          </a:xfrm>
          <a:prstGeom prst="rect">
            <a:avLst/>
          </a:prstGeom>
          <a:noFill/>
        </p:spPr>
      </p:pic>
      <p:pic>
        <p:nvPicPr>
          <p:cNvPr id="2053" name="Picture 5" descr="C:\Users\NJ\Desktop\для презентации\для 10 слайда\imgB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3143248"/>
            <a:ext cx="2922337" cy="3426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14356"/>
            <a:ext cx="842968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i="1" dirty="0" smtClean="0">
                <a:solidFill>
                  <a:schemeClr val="bg1"/>
                </a:solidFill>
              </a:rPr>
              <a:t>«Благородству присущи и смелость и честь». (Омар Хайям)</a:t>
            </a:r>
            <a:endParaRPr lang="ru-RU" sz="2500" dirty="0" smtClean="0">
              <a:solidFill>
                <a:schemeClr val="bg1"/>
              </a:solidFill>
            </a:endParaRPr>
          </a:p>
          <a:p>
            <a:r>
              <a:rPr lang="ru-RU" sz="2500" i="1" dirty="0" smtClean="0">
                <a:solidFill>
                  <a:schemeClr val="bg1"/>
                </a:solidFill>
              </a:rPr>
              <a:t>«Кто мужествен, тот смел».  (Цицерон)</a:t>
            </a:r>
            <a:endParaRPr lang="ru-RU" sz="2500" dirty="0" smtClean="0">
              <a:solidFill>
                <a:schemeClr val="bg1"/>
              </a:solidFill>
            </a:endParaRPr>
          </a:p>
          <a:p>
            <a:r>
              <a:rPr lang="ru-RU" sz="2500" i="1" dirty="0" smtClean="0">
                <a:solidFill>
                  <a:schemeClr val="bg1"/>
                </a:solidFill>
              </a:rPr>
              <a:t>«Смелым помогает судьба».  (Вергилий)</a:t>
            </a:r>
            <a:endParaRPr lang="ru-RU" sz="2500" dirty="0" smtClean="0">
              <a:solidFill>
                <a:schemeClr val="bg1"/>
              </a:solidFill>
            </a:endParaRPr>
          </a:p>
          <a:p>
            <a:r>
              <a:rPr lang="ru-RU" sz="2500" i="1" dirty="0" smtClean="0">
                <a:solidFill>
                  <a:schemeClr val="bg1"/>
                </a:solidFill>
              </a:rPr>
              <a:t>«Истинно благородный человек не рождается с великой душой; но сам себя делает таковым великолепными своими делами».   (Петрарка Ф.)</a:t>
            </a:r>
            <a:endParaRPr lang="ru-RU" sz="2500" dirty="0" smtClean="0">
              <a:solidFill>
                <a:schemeClr val="bg1"/>
              </a:solidFill>
            </a:endParaRPr>
          </a:p>
          <a:p>
            <a:r>
              <a:rPr lang="ru-RU" sz="2500" i="1" dirty="0" smtClean="0">
                <a:solidFill>
                  <a:schemeClr val="bg1"/>
                </a:solidFill>
              </a:rPr>
              <a:t>«Благородный человек - тот, в ком добро, смелость и честность преобладают над злом, слабостью и эгоизмом» (Цицерон)</a:t>
            </a:r>
            <a:endParaRPr lang="ru-RU" sz="2500" dirty="0" smtClean="0">
              <a:solidFill>
                <a:schemeClr val="bg1"/>
              </a:solidFill>
            </a:endParaRPr>
          </a:p>
          <a:p>
            <a:r>
              <a:rPr lang="ru-RU" sz="2500" i="1" dirty="0" smtClean="0">
                <a:solidFill>
                  <a:schemeClr val="bg1"/>
                </a:solidFill>
              </a:rPr>
              <a:t>«Смелость — начало победы».  (Плутарх)</a:t>
            </a:r>
            <a:endParaRPr lang="ru-RU" sz="2500" dirty="0" smtClean="0">
              <a:solidFill>
                <a:schemeClr val="bg1"/>
              </a:solidFill>
            </a:endParaRPr>
          </a:p>
          <a:p>
            <a:r>
              <a:rPr lang="ru-RU" sz="2500" i="1" dirty="0" smtClean="0">
                <a:solidFill>
                  <a:schemeClr val="bg1"/>
                </a:solidFill>
              </a:rPr>
              <a:t>«Храброму — вся земля родина». (Овидий)</a:t>
            </a:r>
            <a:endParaRPr lang="ru-RU" sz="2500" dirty="0" smtClean="0">
              <a:solidFill>
                <a:schemeClr val="bg1"/>
              </a:solidFill>
            </a:endParaRPr>
          </a:p>
          <a:p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428604"/>
            <a:ext cx="8572560" cy="52149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000108"/>
            <a:ext cx="8451994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«Что такое истинная дружба?»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 </a:t>
            </a: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« Кто жесток с животными, тот не может быть</a:t>
            </a: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 добрым человеком»</a:t>
            </a: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 (Шопенгауэр).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«Что такое смелость и благородство?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785794"/>
            <a:ext cx="87014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Домашнее задание: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написать сочинение на одну из тем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000504"/>
            <a:ext cx="50529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Желаю успеха!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500042"/>
            <a:ext cx="8715436" cy="20717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1538" y="3714752"/>
            <a:ext cx="6500858" cy="164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28596" y="21429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Строение текста типа рассуждения.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85720" y="1598613"/>
            <a:ext cx="8226425" cy="5259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Тезис- утверждение, которое   нужно доказать.</a:t>
            </a:r>
          </a:p>
          <a:p>
            <a:pPr marL="609600" marR="0" lvl="0" indent="-609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Почему? – потому что так.</a:t>
            </a:r>
          </a:p>
          <a:p>
            <a:pPr marL="609600" marR="0" lvl="0" indent="-609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  Обоснование высказанной мысли: аргументы( доводы, доказательства и примеры).</a:t>
            </a:r>
          </a:p>
          <a:p>
            <a:pPr marL="609600" marR="0" lvl="0" indent="-609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из этого следует? - поэтому, таким образом, итак, следовательно.</a:t>
            </a:r>
          </a:p>
          <a:p>
            <a:pPr marL="609600" marR="0" lvl="0" indent="-609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Вывод.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428604"/>
            <a:ext cx="8286808" cy="9286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1714488"/>
            <a:ext cx="8429684" cy="14287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3286124"/>
            <a:ext cx="8429684" cy="26432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6000768"/>
            <a:ext cx="8429684" cy="5000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785794"/>
            <a:ext cx="87868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</a:rPr>
              <a:t>Найдите в данном тексте части рассуждения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571744"/>
            <a:ext cx="86080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Что такое дружба? Это радость! Огромная радость от общения! Радость от того, что рядом есть близкий тебе человек, который поможет советом, всегда выслушает и непременно поддержит во всем. Только ему можно полностью довериться. Только от него можно без обиды выслушать критику в свой адрес. И с годами настоящая дружба становится только крепче.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414" y="571480"/>
            <a:ext cx="6786610" cy="164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2428868"/>
            <a:ext cx="8715436" cy="32861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285728"/>
            <a:ext cx="22573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u="sng" dirty="0" smtClean="0">
                <a:solidFill>
                  <a:schemeClr val="bg1"/>
                </a:solidFill>
              </a:rPr>
              <a:t>1-ая тема</a:t>
            </a:r>
            <a:endParaRPr lang="ru-RU" sz="3600" dirty="0" smtClean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357430"/>
            <a:ext cx="790710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chemeClr val="bg1"/>
                </a:solidFill>
              </a:rPr>
              <a:t>«Что такое истинная дружба?» </a:t>
            </a:r>
            <a:endParaRPr lang="ru-RU" sz="4400" dirty="0" smtClean="0">
              <a:solidFill>
                <a:schemeClr val="bg1"/>
              </a:solidFill>
            </a:endParaRPr>
          </a:p>
          <a:p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857364"/>
            <a:ext cx="8643998" cy="20717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2" descr="пущин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85728"/>
            <a:ext cx="1899752" cy="205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" name="Picture 43" descr="матюшкин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357430"/>
            <a:ext cx="1635006" cy="2147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66" descr="дельвиг-АА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714348" y="4714884"/>
            <a:ext cx="1640853" cy="188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rgbClr val="969696"/>
            </a:outerShdw>
          </a:effectLst>
        </p:spPr>
      </p:pic>
      <p:pic>
        <p:nvPicPr>
          <p:cNvPr id="6" name="Picture 68" descr="илличевский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4357694"/>
            <a:ext cx="1554057" cy="2330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1" descr="горчаков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6644" y="2143116"/>
            <a:ext cx="1661646" cy="2136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212194" algn="ctr" rotWithShape="0">
              <a:srgbClr val="808080">
                <a:alpha val="50000"/>
              </a:srgbClr>
            </a:outerShdw>
          </a:effectLst>
        </p:spPr>
      </p:pic>
      <p:pic>
        <p:nvPicPr>
          <p:cNvPr id="8" name="Picture 53" descr="кюхля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29322" y="214290"/>
            <a:ext cx="1749809" cy="203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9" descr="портрет-пушкина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00430" y="142852"/>
            <a:ext cx="1722443" cy="2172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85984" y="2214554"/>
            <a:ext cx="506311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i="1" dirty="0" smtClean="0">
                <a:solidFill>
                  <a:schemeClr val="bg1"/>
                </a:solidFill>
              </a:rPr>
              <a:t>Друзья мои, прекрасен наш союз!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Он как душа неразделим и вечен —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Неколебим, свободен и беспечен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Срастался он под сенью дружных муз.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Куда бы нас ни бросила судьбина,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И </a:t>
            </a:r>
            <a:r>
              <a:rPr lang="ru-RU" sz="2200" i="1" dirty="0" err="1" smtClean="0">
                <a:solidFill>
                  <a:schemeClr val="bg1"/>
                </a:solidFill>
              </a:rPr>
              <a:t>счастие</a:t>
            </a:r>
            <a:r>
              <a:rPr lang="ru-RU" sz="2200" i="1" dirty="0" smtClean="0">
                <a:solidFill>
                  <a:schemeClr val="bg1"/>
                </a:solidFill>
              </a:rPr>
              <a:t> куда б ни повело,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Всё те же мы: нам целый мир чужбина;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Отечество нам Царское Село.</a:t>
            </a:r>
          </a:p>
          <a:p>
            <a:r>
              <a:rPr lang="ru-RU" sz="2200" i="1" dirty="0" smtClean="0">
                <a:solidFill>
                  <a:schemeClr val="bg1"/>
                </a:solidFill>
              </a:rPr>
              <a:t>(Пушкин А. С. «19 октября 1825г»)</a:t>
            </a:r>
          </a:p>
          <a:p>
            <a:endParaRPr lang="ru-RU" sz="22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NJ\Desktop\для презентации\pushkin_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480"/>
            <a:ext cx="3714776" cy="45450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3438" y="785794"/>
            <a:ext cx="40657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«Я хочу доказывать моим друзьям, что не только люблю их и верую в них, но признаю за долг и им, и себе, и посторонним показывать, что они для меня первые из порядочных людей…»</a:t>
            </a:r>
          </a:p>
          <a:p>
            <a:endParaRPr lang="ru-RU" sz="2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NJ\Desktop\для презентации\для 7 слайда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500042"/>
            <a:ext cx="2614780" cy="3488863"/>
          </a:xfrm>
          <a:prstGeom prst="rect">
            <a:avLst/>
          </a:prstGeom>
          <a:noFill/>
        </p:spPr>
      </p:pic>
      <p:pic>
        <p:nvPicPr>
          <p:cNvPr id="1027" name="Picture 3" descr="C:\Users\NJ\Desktop\для презентации\для 7 слайда\big1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214818"/>
            <a:ext cx="2836006" cy="2357430"/>
          </a:xfrm>
          <a:prstGeom prst="rect">
            <a:avLst/>
          </a:prstGeom>
          <a:noFill/>
        </p:spPr>
      </p:pic>
      <p:pic>
        <p:nvPicPr>
          <p:cNvPr id="1028" name="Picture 4" descr="C:\Users\NJ\Desktop\для презентации\для 7 слайда\74270005_f4833db7bdb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767056"/>
            <a:ext cx="2228052" cy="3195974"/>
          </a:xfrm>
          <a:prstGeom prst="rect">
            <a:avLst/>
          </a:prstGeom>
          <a:noFill/>
        </p:spPr>
      </p:pic>
      <p:pic>
        <p:nvPicPr>
          <p:cNvPr id="1029" name="Picture 5" descr="C:\Users\NJ\Desktop\для презентации\для 7 слайда\[LI6RK_5-06]_[IL_02]-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346" y="714356"/>
            <a:ext cx="2682894" cy="3292642"/>
          </a:xfrm>
          <a:prstGeom prst="rect">
            <a:avLst/>
          </a:prstGeom>
          <a:noFill/>
        </p:spPr>
      </p:pic>
      <p:pic>
        <p:nvPicPr>
          <p:cNvPr id="1030" name="Picture 6" descr="C:\Users\NJ\Desktop\для презентации\для 7 слайда\38d2b43a46e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4143380"/>
            <a:ext cx="4530999" cy="252257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20" y="142852"/>
            <a:ext cx="5760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Иллюстрации к роману Дубровский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01" y="714356"/>
            <a:ext cx="91118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«В дружбе нет ни должников, ни благодетелей»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(</a:t>
            </a:r>
            <a:r>
              <a:rPr lang="ru-RU" sz="2800" i="1" dirty="0" err="1" smtClean="0">
                <a:solidFill>
                  <a:schemeClr val="bg1"/>
                </a:solidFill>
              </a:rPr>
              <a:t>Ромен</a:t>
            </a:r>
            <a:r>
              <a:rPr lang="ru-RU" sz="2800" i="1" dirty="0" smtClean="0">
                <a:solidFill>
                  <a:schemeClr val="bg1"/>
                </a:solidFill>
              </a:rPr>
              <a:t> Роллан).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«Бескорыстная дружба возможна только между людьми с одинаковыми доходами»  (Пол </a:t>
            </a:r>
            <a:r>
              <a:rPr lang="ru-RU" sz="2800" i="1" dirty="0" err="1" smtClean="0">
                <a:solidFill>
                  <a:schemeClr val="bg1"/>
                </a:solidFill>
              </a:rPr>
              <a:t>Гетти</a:t>
            </a:r>
            <a:r>
              <a:rPr lang="ru-RU" sz="2800" i="1" dirty="0" smtClean="0">
                <a:solidFill>
                  <a:schemeClr val="bg1"/>
                </a:solidFill>
              </a:rPr>
              <a:t>).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«Бойтесь дружбы злого столько же, как и ненависти честного человека» (Франсуа </a:t>
            </a:r>
            <a:r>
              <a:rPr lang="ru-RU" sz="2800" i="1" dirty="0" err="1" smtClean="0">
                <a:solidFill>
                  <a:schemeClr val="bg1"/>
                </a:solidFill>
              </a:rPr>
              <a:t>Фенелон</a:t>
            </a:r>
            <a:r>
              <a:rPr lang="ru-RU" sz="2800" i="1" dirty="0" smtClean="0">
                <a:solidFill>
                  <a:schemeClr val="bg1"/>
                </a:solidFill>
              </a:rPr>
              <a:t>).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«В этом мире неверном не будь </a:t>
            </a:r>
            <a:r>
              <a:rPr lang="ru-RU" sz="2800" i="1" dirty="0" err="1" smtClean="0">
                <a:solidFill>
                  <a:schemeClr val="bg1"/>
                </a:solidFill>
              </a:rPr>
              <a:t>дураком</a:t>
            </a:r>
            <a:r>
              <a:rPr lang="ru-RU" sz="2800" i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 Полагаться не вздумай на тех, кто кругом.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 Трезвым оком взгляни на ближайшего друга —</a:t>
            </a:r>
          </a:p>
          <a:p>
            <a:r>
              <a:rPr lang="ru-RU" sz="2800" i="1" dirty="0" smtClean="0">
                <a:solidFill>
                  <a:schemeClr val="bg1"/>
                </a:solidFill>
              </a:rPr>
              <a:t> Друг, возможно, окажется злейшим врагом» (Омар Хайям)</a:t>
            </a:r>
          </a:p>
          <a:p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00042"/>
            <a:ext cx="8858280" cy="54292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J\Desktop\для презентации\kozha_korichnevaya_tekstura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86116" y="214290"/>
            <a:ext cx="2383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u="sng" dirty="0" smtClean="0">
                <a:solidFill>
                  <a:schemeClr val="bg1"/>
                </a:solidFill>
              </a:rPr>
              <a:t>2-ая тема</a:t>
            </a:r>
            <a:r>
              <a:rPr lang="ru-RU" sz="3600" b="1" dirty="0" smtClean="0">
                <a:solidFill>
                  <a:schemeClr val="bg1"/>
                </a:solidFill>
              </a:rPr>
              <a:t>:</a:t>
            </a:r>
            <a:endParaRPr lang="ru-RU" sz="3600" dirty="0" smtClean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000240"/>
            <a:ext cx="83021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bg1"/>
                </a:solidFill>
              </a:rPr>
              <a:t>« Кто жесток с животными, </a:t>
            </a:r>
          </a:p>
          <a:p>
            <a:pPr algn="ctr"/>
            <a:r>
              <a:rPr lang="ru-RU" sz="3600" b="1" u="sng" dirty="0" smtClean="0">
                <a:solidFill>
                  <a:schemeClr val="bg1"/>
                </a:solidFill>
              </a:rPr>
              <a:t>тот не может быть добрым человеком» </a:t>
            </a:r>
          </a:p>
          <a:p>
            <a:pPr algn="ctr"/>
            <a:r>
              <a:rPr lang="ru-RU" sz="3600" b="1" u="sng" dirty="0" smtClean="0">
                <a:solidFill>
                  <a:schemeClr val="bg1"/>
                </a:solidFill>
              </a:rPr>
              <a:t>(Шопенгауэр).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785926"/>
            <a:ext cx="8715436" cy="235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568</Words>
  <Application>Microsoft Office PowerPoint</Application>
  <PresentationFormat>Экран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  Игоревич</dc:creator>
  <cp:lastModifiedBy>Администратор</cp:lastModifiedBy>
  <cp:revision>18</cp:revision>
  <dcterms:created xsi:type="dcterms:W3CDTF">2014-12-10T12:03:51Z</dcterms:created>
  <dcterms:modified xsi:type="dcterms:W3CDTF">2014-12-14T20:45:55Z</dcterms:modified>
</cp:coreProperties>
</file>