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8" r:id="rId3"/>
    <p:sldId id="269" r:id="rId4"/>
    <p:sldId id="270" r:id="rId5"/>
    <p:sldId id="271" r:id="rId6"/>
    <p:sldId id="272" r:id="rId7"/>
    <p:sldId id="281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</p:sldIdLst>
  <p:sldSz cx="9144000" cy="6858000" type="screen4x3"/>
  <p:notesSz cx="6858000" cy="9144000"/>
  <p:embeddedFontLst>
    <p:embeddedFont>
      <p:font typeface="Comic Sans MS" pitchFamily="66" charset="0"/>
      <p:regular r:id="rId17"/>
      <p:bold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Arial Black" pitchFamily="34" charset="0"/>
      <p:bold r:id="rId23"/>
    </p:embeddedFont>
    <p:embeddedFont>
      <p:font typeface="FrankRuehl" pitchFamily="34" charset="-79"/>
      <p:regular r:id="rId2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8A0000"/>
    <a:srgbClr val="99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2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21.12.2025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331640" y="2060848"/>
            <a:ext cx="6840760" cy="3373343"/>
            <a:chOff x="717534" y="2703812"/>
            <a:chExt cx="7165477" cy="392575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717534" y="2703812"/>
              <a:ext cx="7165477" cy="11819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6000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17534" y="6307208"/>
              <a:ext cx="7165477" cy="32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cs typeface="Arial" charset="0"/>
              </a:endParaRPr>
            </a:p>
          </p:txBody>
        </p:sp>
      </p:grp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85728"/>
            <a:ext cx="9040552" cy="579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Фамилия, имя, отчество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Сыворотко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Вероника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Григорьевна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Должность/класс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русского языка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литературы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____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Название места работы/учёбы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МБОУ </a:t>
            </a:r>
            <a:r>
              <a:rPr kumimoji="0" lang="ru-RU" sz="2000" b="1" i="1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Новосельская</a:t>
            </a: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</a:t>
            </a: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0" algn="l"/>
              </a:tabLst>
            </a:pPr>
            <a:endParaRPr lang="ru-RU" sz="1050" dirty="0" smtClean="0">
              <a:latin typeface="Arial" pitchFamily="34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905000" algn="l"/>
              </a:tabLst>
            </a:pPr>
            <a:r>
              <a:rPr lang="ru-RU" sz="16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Новоселье, 2025 г</a:t>
            </a:r>
            <a:endParaRPr lang="ru-RU" sz="2800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_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643042" y="1285860"/>
            <a:ext cx="6786578" cy="192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endParaRPr lang="ru-RU" sz="1400" dirty="0" smtClean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endParaRPr lang="ru-RU" sz="1400" dirty="0" smtClean="0">
              <a:solidFill>
                <a:srgbClr val="FF000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 Black" pitchFamily="34" charset="0"/>
                <a:ea typeface="Calibri" pitchFamily="34" charset="0"/>
                <a:cs typeface="Times New Roman" pitchFamily="18" charset="0"/>
              </a:rPr>
              <a:t>Урок 49. Понятие о деепричастии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endParaRPr lang="ru-RU" sz="1400" dirty="0" smtClean="0">
              <a:solidFill>
                <a:srgbClr val="0070C0"/>
              </a:solidFill>
              <a:latin typeface="Arial Black" pitchFamily="34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  <a:cs typeface="Times New Roman" pitchFamily="18" charset="0"/>
            </a:endParaRP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5000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0066"/>
                </a:solidFill>
              </a:rPr>
              <a:t>Карточка 1 </a:t>
            </a:r>
            <a:endParaRPr lang="ru-RU" dirty="0">
              <a:solidFill>
                <a:srgbClr val="660066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571625" y="1600200"/>
          <a:ext cx="7115176" cy="3649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7588"/>
                <a:gridCol w="3557588"/>
              </a:tblGrid>
              <a:tr h="389488">
                <a:tc>
                  <a:txBody>
                    <a:bodyPr/>
                    <a:lstStyle/>
                    <a:p>
                      <a:r>
                        <a:rPr lang="ru-RU" dirty="0" smtClean="0"/>
                        <a:t>Деепричастие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Другие части речи</a:t>
                      </a:r>
                      <a:endParaRPr lang="ru-RU" dirty="0"/>
                    </a:p>
                  </a:txBody>
                  <a:tcPr/>
                </a:tc>
              </a:tr>
              <a:tr h="5106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Построив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шалаш</a:t>
                      </a:r>
                      <a:endParaRPr lang="ru-RU" dirty="0"/>
                    </a:p>
                  </a:txBody>
                  <a:tcPr/>
                </a:tc>
              </a:tr>
              <a:tr h="38948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залаяв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прохожих</a:t>
                      </a:r>
                      <a:endParaRPr lang="ru-RU" dirty="0"/>
                    </a:p>
                  </a:txBody>
                  <a:tcPr/>
                </a:tc>
              </a:tr>
              <a:tr h="38948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посеяв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рожь</a:t>
                      </a:r>
                      <a:endParaRPr lang="ru-RU" dirty="0"/>
                    </a:p>
                  </a:txBody>
                  <a:tcPr/>
                </a:tc>
              </a:tr>
              <a:tr h="38948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услышав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шепот</a:t>
                      </a:r>
                      <a:endParaRPr lang="ru-RU" dirty="0"/>
                    </a:p>
                  </a:txBody>
                  <a:tcPr/>
                </a:tc>
              </a:tr>
              <a:tr h="38948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убегая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собаки</a:t>
                      </a:r>
                      <a:endParaRPr lang="ru-RU" dirty="0"/>
                    </a:p>
                  </a:txBody>
                  <a:tcPr/>
                </a:tc>
              </a:tr>
              <a:tr h="38948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приготовив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уроки</a:t>
                      </a:r>
                      <a:endParaRPr lang="ru-RU" dirty="0"/>
                    </a:p>
                  </a:txBody>
                  <a:tcPr/>
                </a:tc>
              </a:tr>
              <a:tr h="672267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почуявши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запах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0066"/>
                </a:solidFill>
              </a:rPr>
              <a:t>Карточка 2</a:t>
            </a:r>
            <a:endParaRPr lang="ru-RU" dirty="0">
              <a:solidFill>
                <a:srgbClr val="660066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14414" y="1071546"/>
            <a:ext cx="7472386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Изогнув</a:t>
            </a:r>
            <a:r>
              <a:rPr lang="ru-RU" dirty="0" smtClean="0"/>
              <a:t> длинные шеи, лебеди близко плавали вокруг островка. Я, </a:t>
            </a:r>
            <a:r>
              <a:rPr lang="ru-RU" dirty="0" smtClean="0">
                <a:solidFill>
                  <a:srgbClr val="FF0000"/>
                </a:solidFill>
              </a:rPr>
              <a:t>забыв</a:t>
            </a:r>
            <a:r>
              <a:rPr lang="ru-RU" dirty="0" smtClean="0"/>
              <a:t> о ружье, любовался невиданным зрелищем, напоминавшим мне дивные пушкинские сказки. Не </a:t>
            </a:r>
            <a:r>
              <a:rPr lang="ru-RU" dirty="0" smtClean="0">
                <a:solidFill>
                  <a:srgbClr val="FF0000"/>
                </a:solidFill>
              </a:rPr>
              <a:t>замечая</a:t>
            </a:r>
            <a:r>
              <a:rPr lang="ru-RU" dirty="0" smtClean="0"/>
              <a:t> меня, лебеди плавали, купались. Потом по какому-то знаку, </a:t>
            </a:r>
            <a:r>
              <a:rPr lang="ru-RU" dirty="0" smtClean="0">
                <a:solidFill>
                  <a:srgbClr val="FF0000"/>
                </a:solidFill>
              </a:rPr>
              <a:t>шумя</a:t>
            </a:r>
            <a:r>
              <a:rPr lang="ru-RU" dirty="0" smtClean="0"/>
              <a:t> крыльями, </a:t>
            </a:r>
            <a:r>
              <a:rPr lang="ru-RU" dirty="0" smtClean="0">
                <a:solidFill>
                  <a:srgbClr val="FF0000"/>
                </a:solidFill>
              </a:rPr>
              <a:t>брызгая </a:t>
            </a:r>
            <a:r>
              <a:rPr lang="ru-RU" dirty="0" smtClean="0"/>
              <a:t>водою, лебеди вдруг стали подниматься и, </a:t>
            </a:r>
            <a:r>
              <a:rPr lang="ru-RU" dirty="0" smtClean="0">
                <a:solidFill>
                  <a:srgbClr val="FF0000"/>
                </a:solidFill>
              </a:rPr>
              <a:t>собравшись</a:t>
            </a:r>
            <a:r>
              <a:rPr lang="ru-RU" dirty="0" smtClean="0"/>
              <a:t> в стаю, потянулись дальше на север.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600200"/>
            <a:ext cx="7543824" cy="4525963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990099"/>
                </a:solidFill>
              </a:rPr>
              <a:t>1) Он вышел из дома. Он задумчиво смотрел под ноги. </a:t>
            </a:r>
          </a:p>
          <a:p>
            <a:endParaRPr lang="ru-RU" b="1" i="1" u="sng" dirty="0" smtClean="0">
              <a:solidFill>
                <a:srgbClr val="990099"/>
              </a:solidFill>
            </a:endParaRPr>
          </a:p>
          <a:p>
            <a:endParaRPr lang="ru-RU" b="1" i="1" u="sng" dirty="0" smtClean="0">
              <a:solidFill>
                <a:srgbClr val="990099"/>
              </a:solidFill>
            </a:endParaRPr>
          </a:p>
          <a:p>
            <a:r>
              <a:rPr lang="ru-RU" b="1" i="1" u="sng" dirty="0" smtClean="0">
                <a:solidFill>
                  <a:srgbClr val="990099"/>
                </a:solidFill>
              </a:rPr>
              <a:t>2) Мы изредка поглядывали на сонную кошку Мурку. Мы читали параграф в учебнике.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0166" y="571480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B050"/>
                </a:solidFill>
              </a:rPr>
              <a:t>Преобразуйте два простых предложения в одно с деепричастием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600200"/>
            <a:ext cx="7472386" cy="4525963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8A0000"/>
                </a:solidFill>
              </a:rPr>
              <a:t>«Сегодня на уроке я узнал, что деепричастие – это...»</a:t>
            </a:r>
          </a:p>
          <a:p>
            <a:pPr>
              <a:buNone/>
            </a:pPr>
            <a:endParaRPr lang="ru-RU" b="1" i="1" dirty="0" smtClean="0">
              <a:solidFill>
                <a:srgbClr val="8A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8A0000"/>
                </a:solidFill>
              </a:rPr>
              <a:t>«Самым интересным было...»</a:t>
            </a:r>
          </a:p>
          <a:p>
            <a:pPr>
              <a:buNone/>
            </a:pPr>
            <a:endParaRPr lang="ru-RU" b="1" i="1" dirty="0" smtClean="0">
              <a:solidFill>
                <a:srgbClr val="8A0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8A0000"/>
                </a:solidFill>
              </a:rPr>
              <a:t> «Мне еще нужно потренироваться в...»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8A0000"/>
                </a:solidFill>
              </a:rPr>
              <a:t>Домашнее задание</a:t>
            </a:r>
            <a:endParaRPr lang="ru-RU" dirty="0">
              <a:solidFill>
                <a:srgbClr val="8A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42984"/>
            <a:ext cx="785818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solidFill>
                  <a:srgbClr val="660066"/>
                </a:solidFill>
              </a:rPr>
              <a:t>Обязательное: §39, выучить определение, признаки (стр. 154). Упр. 265 (базовое, на нахождение деепричастий). </a:t>
            </a:r>
          </a:p>
          <a:p>
            <a:pPr marL="514350" indent="-514350">
              <a:buAutoNum type="arabicPeriod"/>
            </a:pPr>
            <a:r>
              <a:rPr lang="ru-RU" dirty="0" smtClean="0">
                <a:solidFill>
                  <a:srgbClr val="660066"/>
                </a:solidFill>
              </a:rPr>
              <a:t>Упр. 267* (повышенной сложности, на нахождение и исправление ошибок в употреблении деепричастий).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8A0000"/>
                </a:solidFill>
              </a:rPr>
              <a:t>По выбору (творческое):</a:t>
            </a:r>
            <a:endParaRPr lang="ru-RU" dirty="0">
              <a:solidFill>
                <a:srgbClr val="8A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00200"/>
            <a:ext cx="7400948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660066"/>
                </a:solidFill>
              </a:rPr>
              <a:t>а) Используя деепричастия, написать 5-6 предложений о своем хобби.</a:t>
            </a:r>
          </a:p>
          <a:p>
            <a:pPr>
              <a:buNone/>
            </a:pPr>
            <a:endParaRPr lang="ru-RU" dirty="0" smtClean="0">
              <a:solidFill>
                <a:srgbClr val="660066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660066"/>
                </a:solidFill>
              </a:rPr>
              <a:t> б) Составить и оформить на альбомном листе памятку-шпаргалку «Как узнать деепричастие».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1538" y="214290"/>
            <a:ext cx="757242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8A0000"/>
                </a:solidFill>
                <a:effectLst/>
                <a:latin typeface="Times New Roman" pitchFamily="18" charset="0"/>
                <a:ea typeface="Times New Roman" pitchFamily="18" charset="0"/>
                <a:cs typeface="FrankRuehl" pitchFamily="34" charset="-79"/>
              </a:rPr>
              <a:t>1) Мальчик читал книгу и мечтал о приключениях.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Times New Roman" pitchFamily="18" charset="0"/>
              <a:ea typeface="Times New Roman" pitchFamily="18" charset="0"/>
              <a:cs typeface="FrankRuehl" pitchFamily="34" charset="-79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660066"/>
                </a:solidFill>
                <a:effectLst/>
                <a:latin typeface="Times New Roman" pitchFamily="18" charset="0"/>
                <a:ea typeface="Times New Roman" pitchFamily="18" charset="0"/>
                <a:cs typeface="FrankRuehl" pitchFamily="34" charset="-79"/>
              </a:rPr>
              <a:t>2) Мальчик, читая книгу, мечтал о приключениях.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660066"/>
              </a:solidFill>
              <a:effectLst/>
              <a:latin typeface="Arial" pitchFamily="34" charset="0"/>
              <a:cs typeface="FrankRuehl" pitchFamily="34" charset="-79"/>
            </a:endParaRPr>
          </a:p>
        </p:txBody>
      </p:sp>
      <p:pic>
        <p:nvPicPr>
          <p:cNvPr id="16386" name="Picture 2" descr="C:\Users\User\Desktop\9bfe6aff-0244-5630-bbac-d8de03a7ec1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3466" y="3500438"/>
            <a:ext cx="4680534" cy="3080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39358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285992"/>
            <a:ext cx="8229600" cy="1143000"/>
          </a:xfrm>
        </p:spPr>
        <p:txBody>
          <a:bodyPr/>
          <a:lstStyle/>
          <a:p>
            <a:r>
              <a:rPr lang="ru-RU" sz="9600" b="1" i="1" u="sng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Читая</a:t>
            </a:r>
            <a:endParaRPr lang="ru-RU" sz="9600" b="1" i="1" u="sng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001b16f4-452e4f01-771x77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785794"/>
            <a:ext cx="7215238" cy="5786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C:\Users\User\Desktop\slide-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2918"/>
            <a:ext cx="7429551" cy="54832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ая фигурная скобка 3"/>
          <p:cNvSpPr/>
          <p:nvPr/>
        </p:nvSpPr>
        <p:spPr>
          <a:xfrm>
            <a:off x="7429520" y="785794"/>
            <a:ext cx="1428760" cy="5143536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42976" y="1571612"/>
            <a:ext cx="6929486" cy="5054617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990099"/>
                </a:solidFill>
              </a:rPr>
              <a:t>«В лингвистике нет единой точки зрения о том, что же такое </a:t>
            </a:r>
            <a:r>
              <a:rPr lang="ru-RU" dirty="0" smtClean="0">
                <a:solidFill>
                  <a:srgbClr val="FF0000"/>
                </a:solidFill>
              </a:rPr>
              <a:t>деепричастие</a:t>
            </a:r>
            <a:r>
              <a:rPr lang="ru-RU" dirty="0" smtClean="0">
                <a:solidFill>
                  <a:srgbClr val="990099"/>
                </a:solidFill>
              </a:rPr>
              <a:t>.  Одни исследователи относят их к самостоятельным  частям речи, другие считают их особыми формами глагола»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1071538" y="785794"/>
            <a:ext cx="1000132" cy="5214974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\Desktop\img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052488"/>
            <a:ext cx="7243173" cy="4519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t="36615"/>
          <a:stretch/>
        </p:blipFill>
        <p:spPr bwMode="auto">
          <a:xfrm>
            <a:off x="1285852" y="928670"/>
            <a:ext cx="7286676" cy="47149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/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1071538" y="1214422"/>
            <a:ext cx="7643866" cy="52864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500166" y="2332037"/>
            <a:ext cx="7115196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Посмотреть, шагать, бросить, замереть, играть, изучать, писать, выучить, догадаться, поднять, решать, исчезать, думать, спрашивать.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428604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несовершенного вида – нужно присесть 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совершенного – поднять руки вверх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8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345</Words>
  <Application>Microsoft Office PowerPoint</Application>
  <PresentationFormat>Экран (4:3)</PresentationFormat>
  <Paragraphs>72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Comic Sans MS</vt:lpstr>
      <vt:lpstr>Times New Roman</vt:lpstr>
      <vt:lpstr>Calibri</vt:lpstr>
      <vt:lpstr>Arial Black</vt:lpstr>
      <vt:lpstr>FrankRuehl</vt:lpstr>
      <vt:lpstr>1_Тема Office</vt:lpstr>
      <vt:lpstr>Слайд 1</vt:lpstr>
      <vt:lpstr>Слайд 2</vt:lpstr>
      <vt:lpstr>Читая</vt:lpstr>
      <vt:lpstr>Слайд 4</vt:lpstr>
      <vt:lpstr>Слайд 5</vt:lpstr>
      <vt:lpstr>Слайд 6</vt:lpstr>
      <vt:lpstr>Слайд 7</vt:lpstr>
      <vt:lpstr>Слайд 8</vt:lpstr>
      <vt:lpstr>Слайд 9</vt:lpstr>
      <vt:lpstr>Карточка 1 </vt:lpstr>
      <vt:lpstr>Карточка 2</vt:lpstr>
      <vt:lpstr>Слайд 12</vt:lpstr>
      <vt:lpstr>Слайд 13</vt:lpstr>
      <vt:lpstr>Домашнее задание</vt:lpstr>
      <vt:lpstr>По выбору (творческое):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114</cp:revision>
  <dcterms:created xsi:type="dcterms:W3CDTF">2014-07-06T18:18:01Z</dcterms:created>
  <dcterms:modified xsi:type="dcterms:W3CDTF">2025-12-21T10:08:52Z</dcterms:modified>
</cp:coreProperties>
</file>