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  <p:sldId id="319" r:id="rId3"/>
    <p:sldId id="268" r:id="rId4"/>
    <p:sldId id="262" r:id="rId5"/>
    <p:sldId id="265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67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31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20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</p:sldIdLst>
  <p:sldSz cx="9144000" cy="5143500" type="screen16x9"/>
  <p:notesSz cx="6858000" cy="9144000"/>
  <p:embeddedFontLst>
    <p:embeddedFont>
      <p:font typeface="Roboto Slab" charset="0"/>
      <p:regular r:id="rId58"/>
      <p:bold r:id="rId59"/>
    </p:embeddedFont>
    <p:embeddedFont>
      <p:font typeface="Open Sans" charset="0"/>
      <p:regular r:id="rId60"/>
      <p:bold r:id="rId61"/>
      <p:italic r:id="rId62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9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pos="5534" userDrawn="1">
          <p15:clr>
            <a:srgbClr val="A4A3A4"/>
          </p15:clr>
        </p15:guide>
        <p15:guide id="4" orient="horz" pos="3026" userDrawn="1">
          <p15:clr>
            <a:srgbClr val="A4A3A4"/>
          </p15:clr>
        </p15:guide>
        <p15:guide id="5" pos="2993" userDrawn="1">
          <p15:clr>
            <a:srgbClr val="A4A3A4"/>
          </p15:clr>
        </p15:guide>
        <p15:guide id="6" pos="2767" userDrawn="1">
          <p15:clr>
            <a:srgbClr val="A4A3A4"/>
          </p15:clr>
        </p15:guide>
        <p15:guide id="7" pos="1837" userDrawn="1">
          <p15:clr>
            <a:srgbClr val="A4A3A4"/>
          </p15:clr>
        </p15:guide>
        <p15:guide id="8" pos="3901" userDrawn="1">
          <p15:clr>
            <a:srgbClr val="A4A3A4"/>
          </p15:clr>
        </p15:guide>
        <p15:guide id="9" pos="2064" userDrawn="1">
          <p15:clr>
            <a:srgbClr val="A4A3A4"/>
          </p15:clr>
        </p15:guide>
        <p15:guide id="10" pos="3674" userDrawn="1">
          <p15:clr>
            <a:srgbClr val="A4A3A4"/>
          </p15:clr>
        </p15:guide>
        <p15:guide id="13" orient="horz" pos="667" userDrawn="1">
          <p15:clr>
            <a:srgbClr val="A4A3A4"/>
          </p15:clr>
        </p15:guide>
        <p15:guide id="14" orient="horz" pos="2777" userDrawn="1">
          <p15:clr>
            <a:srgbClr val="A4A3A4"/>
          </p15:clr>
        </p15:guide>
        <p15:guide id="15" pos="680" userDrawn="1">
          <p15:clr>
            <a:srgbClr val="A4A3A4"/>
          </p15:clr>
        </p15:guide>
        <p15:guide id="16" pos="5080" userDrawn="1">
          <p15:clr>
            <a:srgbClr val="A4A3A4"/>
          </p15:clr>
        </p15:guide>
        <p15:guide id="17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005"/>
    <a:srgbClr val="CE3A3A"/>
    <a:srgbClr val="DBDBDB"/>
    <a:srgbClr val="50A688"/>
    <a:srgbClr val="F7F6F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450" autoAdjust="0"/>
    <p:restoredTop sz="94660"/>
  </p:normalViewPr>
  <p:slideViewPr>
    <p:cSldViewPr snapToGrid="0">
      <p:cViewPr>
        <p:scale>
          <a:sx n="100" d="100"/>
          <a:sy n="100" d="100"/>
        </p:scale>
        <p:origin x="-864" y="-365"/>
      </p:cViewPr>
      <p:guideLst>
        <p:guide orient="horz" pos="259"/>
        <p:guide orient="horz" pos="3026"/>
        <p:guide orient="horz" pos="667"/>
        <p:guide orient="horz" pos="2777"/>
        <p:guide orient="horz" pos="1620"/>
        <p:guide pos="226"/>
        <p:guide pos="5534"/>
        <p:guide pos="2993"/>
        <p:guide pos="2767"/>
        <p:guide pos="1837"/>
        <p:guide pos="3901"/>
        <p:guide pos="2064"/>
        <p:guide pos="36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1590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422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044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486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577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963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083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5260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606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9515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4557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E679-DC75-4745-852D-F583D5FA2C9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717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9.png"/><Relationship Id="rId18" Type="http://schemas.openxmlformats.org/officeDocument/2006/relationships/slide" Target="slide40.xml"/><Relationship Id="rId26" Type="http://schemas.openxmlformats.org/officeDocument/2006/relationships/image" Target="../media/image15.png"/><Relationship Id="rId3" Type="http://schemas.openxmlformats.org/officeDocument/2006/relationships/image" Target="../media/image4.png"/><Relationship Id="rId21" Type="http://schemas.openxmlformats.org/officeDocument/2006/relationships/slide" Target="slide45.xml"/><Relationship Id="rId7" Type="http://schemas.openxmlformats.org/officeDocument/2006/relationships/image" Target="../media/image6.png"/><Relationship Id="rId12" Type="http://schemas.openxmlformats.org/officeDocument/2006/relationships/slide" Target="slide19.xml"/><Relationship Id="rId17" Type="http://schemas.openxmlformats.org/officeDocument/2006/relationships/image" Target="../media/image11.png"/><Relationship Id="rId25" Type="http://schemas.openxmlformats.org/officeDocument/2006/relationships/slide" Target="slide27.xml"/><Relationship Id="rId2" Type="http://schemas.openxmlformats.org/officeDocument/2006/relationships/image" Target="../media/image3.png"/><Relationship Id="rId16" Type="http://schemas.openxmlformats.org/officeDocument/2006/relationships/slide" Target="slide53.xml"/><Relationship Id="rId20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11" Type="http://schemas.openxmlformats.org/officeDocument/2006/relationships/image" Target="../media/image8.png"/><Relationship Id="rId24" Type="http://schemas.openxmlformats.org/officeDocument/2006/relationships/image" Target="../media/image14.png"/><Relationship Id="rId5" Type="http://schemas.openxmlformats.org/officeDocument/2006/relationships/slide" Target="slide36.xml"/><Relationship Id="rId15" Type="http://schemas.openxmlformats.org/officeDocument/2006/relationships/image" Target="../media/image10.png"/><Relationship Id="rId23" Type="http://schemas.openxmlformats.org/officeDocument/2006/relationships/slide" Target="slide49.xml"/><Relationship Id="rId28" Type="http://schemas.openxmlformats.org/officeDocument/2006/relationships/slide" Target="slide44.xml"/><Relationship Id="rId10" Type="http://schemas.openxmlformats.org/officeDocument/2006/relationships/slide" Target="slide7.xml"/><Relationship Id="rId19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7.png"/><Relationship Id="rId14" Type="http://schemas.openxmlformats.org/officeDocument/2006/relationships/slide" Target="slide15.xml"/><Relationship Id="rId22" Type="http://schemas.openxmlformats.org/officeDocument/2006/relationships/image" Target="../media/image13.png"/><Relationship Id="rId27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gif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5.png"/><Relationship Id="rId4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19086" y="429006"/>
            <a:ext cx="7046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5400" dirty="0" smtClean="0">
                <a:solidFill>
                  <a:schemeClr val="bg1"/>
                </a:solidFill>
                <a:latin typeface="+mj-lt"/>
              </a:rPr>
              <a:t>ЧТО? ГДЕ? КОГДА?</a:t>
            </a:r>
            <a:endParaRPr lang="ru-RU" sz="5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Скругленный прямоугольник 18">
            <a:hlinkClick r:id="rId2" action="ppaction://hlinksldjump"/>
          </p:cNvPr>
          <p:cNvSpPr/>
          <p:nvPr/>
        </p:nvSpPr>
        <p:spPr>
          <a:xfrm>
            <a:off x="0" y="4468897"/>
            <a:ext cx="2219508" cy="674603"/>
          </a:xfrm>
          <a:prstGeom prst="roundRect">
            <a:avLst/>
          </a:prstGeom>
          <a:solidFill>
            <a:srgbClr val="FFF005"/>
          </a:solidFill>
          <a:ln>
            <a:noFill/>
          </a:ln>
          <a:effectLst>
            <a:outerShdw blurRad="127000" dist="190500" dir="5400000" sx="90000" sy="90000" algn="t" rotWithShape="0">
              <a:srgbClr val="00206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Начать игру</a:t>
            </a:r>
            <a:endParaRPr lang="ru-RU" sz="1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5070" y="1365161"/>
            <a:ext cx="3576168" cy="377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416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225296" y="1698539"/>
            <a:ext cx="2437932" cy="742706"/>
          </a:xfrm>
          <a:prstGeom prst="round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Бетон</a:t>
            </a: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47106" name="Picture 2" descr="https://st51.stblizko.ru/images/product/454/721/001_original.jpg"/>
          <p:cNvPicPr>
            <a:picLocks noChangeAspect="1" noChangeArrowheads="1"/>
          </p:cNvPicPr>
          <p:nvPr/>
        </p:nvPicPr>
        <p:blipFill>
          <a:blip r:embed="rId5"/>
          <a:srcRect r="16902"/>
          <a:stretch>
            <a:fillRect/>
          </a:stretch>
        </p:blipFill>
        <p:spPr bwMode="auto">
          <a:xfrm>
            <a:off x="4895306" y="1077785"/>
            <a:ext cx="3236758" cy="2598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08635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8660" y="1405054"/>
            <a:ext cx="4960620" cy="184665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Вопрос задает политехник, изобретатель сетчатых оболочек и </a:t>
            </a:r>
            <a:r>
              <a:rPr lang="ru-RU" sz="2400" dirty="0" err="1" smtClean="0">
                <a:solidFill>
                  <a:prstClr val="white"/>
                </a:solidFill>
                <a:latin typeface="Roboto Slab"/>
              </a:rPr>
              <a:t>гиперболоидных</a:t>
            </a:r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 </a:t>
            </a:r>
            <a:r>
              <a:rPr lang="ru-RU" sz="2400" dirty="0" err="1" smtClean="0">
                <a:solidFill>
                  <a:prstClr val="white"/>
                </a:solidFill>
                <a:latin typeface="Roboto Slab"/>
              </a:rPr>
              <a:t>шуховских</a:t>
            </a:r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 башен</a:t>
            </a:r>
          </a:p>
          <a:p>
            <a:pPr algn="ctr"/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 Владимир Григорьевич Шухов</a:t>
            </a:r>
            <a:endParaRPr lang="ru-RU" sz="24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 descr="В. Г. Шухов в 1891 году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84520" y="822960"/>
            <a:ext cx="2545080" cy="29870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52806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59080" y="558289"/>
            <a:ext cx="5455920" cy="3410504"/>
          </a:xfrm>
          <a:prstGeom prst="wedgeRectCallout">
            <a:avLst>
              <a:gd name="adj1" fmla="val 60223"/>
              <a:gd name="adj2" fmla="val 2772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Весь мир был поражен, когда в Париже появилась Эйфелева башня. Ее высота достигала 300 метров, а вес – более 8000 тонн. Позднее в одной из европейских столиц появилось сооружение  из  Железобетона  высотой   более 500  метров. Это сооружение может выдержать землетрясение в 8 баллов и ураганный ветер, при котором верхушка башни отклоняется до 12 метров! Назовите это сооружение </a:t>
            </a: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36625" cy="419100"/>
          </a:xfrm>
          <a:prstGeom prst="rect">
            <a:avLst/>
          </a:prstGeom>
          <a:noFill/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36625" cy="419100"/>
          </a:xfrm>
          <a:prstGeom prst="rect">
            <a:avLst/>
          </a:prstGeom>
          <a:noFill/>
        </p:spPr>
      </p:pic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36625" cy="419100"/>
          </a:xfrm>
          <a:prstGeom prst="rect">
            <a:avLst/>
          </a:prstGeom>
          <a:noFill/>
        </p:spPr>
      </p:pic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5065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36625" cy="419100"/>
          </a:xfrm>
          <a:prstGeom prst="rect">
            <a:avLst/>
          </a:prstGeom>
          <a:noFill/>
        </p:spPr>
      </p:pic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7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" name="Рисунок 17" descr="В. Г. Шухов в 1891 году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89320" y="822960"/>
            <a:ext cx="2545080" cy="29870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09337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064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001776" y="1452891"/>
            <a:ext cx="3896360" cy="1355640"/>
          </a:xfrm>
          <a:prstGeom prst="round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2800" dirty="0" smtClean="0">
                <a:solidFill>
                  <a:prstClr val="white"/>
                </a:solidFill>
                <a:latin typeface="Roboto Slab"/>
              </a:rPr>
              <a:t>Останкинская башня</a:t>
            </a:r>
            <a:endParaRPr lang="ru-RU" sz="2800" b="1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43010" name="Picture 2" descr="https://ach.gov.ru/upload/iblock/baa/baa9c1eb15b136cb6d47f8dd95e863ce.jpg"/>
          <p:cNvPicPr>
            <a:picLocks noChangeAspect="1" noChangeArrowheads="1"/>
          </p:cNvPicPr>
          <p:nvPr/>
        </p:nvPicPr>
        <p:blipFill>
          <a:blip r:embed="rId5"/>
          <a:srcRect l="24209" r="40696" b="10119"/>
          <a:stretch>
            <a:fillRect/>
          </a:stretch>
        </p:blipFill>
        <p:spPr bwMode="auto">
          <a:xfrm>
            <a:off x="5829300" y="510540"/>
            <a:ext cx="1917072" cy="36804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90578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9501" y="1348741"/>
            <a:ext cx="4330700" cy="166199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задаёт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основной создатель «</a:t>
            </a:r>
            <a:r>
              <a:rPr lang="ru-RU" sz="2700" dirty="0" err="1" smtClean="0">
                <a:solidFill>
                  <a:prstClr val="white"/>
                </a:solidFill>
                <a:latin typeface="Roboto Slab"/>
              </a:rPr>
              <a:t>хрущёвок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»</a:t>
            </a:r>
          </a:p>
          <a:p>
            <a:pPr algn="ctr"/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Виталий Павлович </a:t>
            </a:r>
            <a:r>
              <a:rPr lang="ru-RU" sz="2700" dirty="0" err="1" smtClean="0">
                <a:solidFill>
                  <a:prstClr val="white"/>
                </a:solidFill>
                <a:latin typeface="Roboto Slab"/>
              </a:rPr>
              <a:t>Лагутенко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.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 descr="https://novate.ru/files/u34476/hrushchevkivai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847" y="1097280"/>
            <a:ext cx="2501333" cy="25374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45385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548640" y="685800"/>
            <a:ext cx="4983480" cy="3133505"/>
          </a:xfrm>
          <a:prstGeom prst="wedgeRectCallout">
            <a:avLst>
              <a:gd name="adj1" fmla="val 57058"/>
              <a:gd name="adj2" fmla="val 3383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Для строительства одного 9-ти этажного дома надо 54 окон. известно, что на один этаж приходится 6 окон. Сколько окон надо для строительства семнадцати домов 16-этажного дома, если на последние 3 этажа надо на 3 окна больше, чем для 9-этажного?  </a:t>
            </a:r>
            <a:endParaRPr lang="ru-RU" sz="20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8" name="Рисунок 7" descr="https://novate.ru/files/u34476/hrushchevkivai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88287" y="1143000"/>
            <a:ext cx="2478473" cy="24917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01379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8547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673609" y="627213"/>
            <a:ext cx="4160520" cy="3466856"/>
          </a:xfrm>
          <a:prstGeom prst="round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  <a:latin typeface="Roboto Slab"/>
              </a:rPr>
              <a:t>1)54:9=6(окон)-для каждого этажа в 9 этажном доме.</a:t>
            </a:r>
          </a:p>
          <a:p>
            <a:r>
              <a:rPr lang="ru-RU" sz="2000" b="1" dirty="0" smtClean="0">
                <a:solidFill>
                  <a:prstClr val="white"/>
                </a:solidFill>
                <a:latin typeface="Roboto Slab"/>
              </a:rPr>
              <a:t>2)6+3=9(окон)-надо для 14,15,16 этажей.</a:t>
            </a:r>
          </a:p>
          <a:p>
            <a:r>
              <a:rPr lang="ru-RU" sz="2000" b="1" dirty="0" smtClean="0">
                <a:solidFill>
                  <a:prstClr val="white"/>
                </a:solidFill>
                <a:latin typeface="Roboto Slab"/>
              </a:rPr>
              <a:t>3)6·13+9·3=78+27=105(окон)-для одного 16 этажного дома</a:t>
            </a:r>
          </a:p>
          <a:p>
            <a:r>
              <a:rPr lang="ru-RU" sz="2000" b="1" dirty="0" smtClean="0">
                <a:solidFill>
                  <a:prstClr val="white"/>
                </a:solidFill>
                <a:latin typeface="Roboto Slab"/>
              </a:rPr>
              <a:t>4)105·17=1785(окон)</a:t>
            </a:r>
            <a:endParaRPr lang="ru-RU" sz="20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2" name="Picture 2" descr="https://mksgroup.ru/img/projects/project_28_3.jpg"/>
          <p:cNvPicPr>
            <a:picLocks noChangeAspect="1" noChangeArrowheads="1"/>
          </p:cNvPicPr>
          <p:nvPr/>
        </p:nvPicPr>
        <p:blipFill>
          <a:blip r:embed="rId5"/>
          <a:srcRect l="18224" r="19526"/>
          <a:stretch>
            <a:fillRect/>
          </a:stretch>
        </p:blipFill>
        <p:spPr bwMode="auto">
          <a:xfrm>
            <a:off x="5361584" y="845820"/>
            <a:ext cx="3073756" cy="30861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xmlns="" val="650301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8640" y="1417320"/>
            <a:ext cx="5394960" cy="124649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задаёт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создатель храма Василия Блаженного</a:t>
            </a:r>
          </a:p>
          <a:p>
            <a:pPr algn="ctr"/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Постник Яковлев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37890" name="Picture 2" descr="https://upload.wikimedia.org/wikipedia/commons/thumb/c/c5/Spasskaya_Bashnya_%28festival%29_2013_by_shakko_23.JPG/1024px-Spasskaya_Bashnya_%28festival%29_2013_by_shakko_23.JPG"/>
          <p:cNvPicPr>
            <a:picLocks noChangeAspect="1" noChangeArrowheads="1"/>
          </p:cNvPicPr>
          <p:nvPr/>
        </p:nvPicPr>
        <p:blipFill>
          <a:blip r:embed="rId5"/>
          <a:srcRect r="28470"/>
          <a:stretch>
            <a:fillRect/>
          </a:stretch>
        </p:blipFill>
        <p:spPr bwMode="auto">
          <a:xfrm>
            <a:off x="5573395" y="705578"/>
            <a:ext cx="3113405" cy="32644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75882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7852" y="167602"/>
            <a:ext cx="4808297" cy="48082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9968" y="2166893"/>
            <a:ext cx="3244581" cy="784133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6682" y="2399172"/>
            <a:ext cx="351015" cy="351015"/>
          </a:xfrm>
          <a:prstGeom prst="rect">
            <a:avLst/>
          </a:prstGeom>
        </p:spPr>
      </p:pic>
      <p:sp>
        <p:nvSpPr>
          <p:cNvPr id="62" name="TextBox 61">
            <a:hlinkClick r:id="rId5" action="ppaction://hlinksldjump"/>
          </p:cNvPr>
          <p:cNvSpPr txBox="1"/>
          <p:nvPr/>
        </p:nvSpPr>
        <p:spPr>
          <a:xfrm>
            <a:off x="4053971" y="334485"/>
            <a:ext cx="9649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DBDBDB"/>
                </a:solidFill>
              </a:rPr>
              <a:t>13</a:t>
            </a:r>
            <a:endParaRPr lang="ru-RU" sz="4000" b="1" dirty="0">
              <a:solidFill>
                <a:srgbClr val="DBDBDB"/>
              </a:solidFill>
            </a:endParaRPr>
          </a:p>
        </p:txBody>
      </p:sp>
      <p:pic>
        <p:nvPicPr>
          <p:cNvPr id="65" name="Рисунок 6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9443">
            <a:off x="4976203" y="383916"/>
            <a:ext cx="975445" cy="975445"/>
          </a:xfrm>
          <a:prstGeom prst="rect">
            <a:avLst/>
          </a:prstGeom>
        </p:spPr>
      </p:pic>
      <p:grpSp>
        <p:nvGrpSpPr>
          <p:cNvPr id="40" name="Группа 39"/>
          <p:cNvGrpSpPr/>
          <p:nvPr/>
        </p:nvGrpSpPr>
        <p:grpSpPr>
          <a:xfrm>
            <a:off x="3208384" y="401319"/>
            <a:ext cx="975445" cy="1008285"/>
            <a:chOff x="3188064" y="365759"/>
            <a:chExt cx="975445" cy="1008285"/>
          </a:xfrm>
        </p:grpSpPr>
        <p:pic>
          <p:nvPicPr>
            <p:cNvPr id="79" name="Рисунок 78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689444">
              <a:off x="3188064" y="365759"/>
              <a:ext cx="975445" cy="1008285"/>
            </a:xfrm>
            <a:prstGeom prst="rect">
              <a:avLst/>
            </a:prstGeom>
          </p:spPr>
        </p:pic>
        <p:sp>
          <p:nvSpPr>
            <p:cNvPr id="18" name="TextBox 17">
              <a:hlinkClick r:id="rId8" action="ppaction://hlinksldjump"/>
            </p:cNvPr>
            <p:cNvSpPr txBox="1"/>
            <p:nvPr/>
          </p:nvSpPr>
          <p:spPr>
            <a:xfrm rot="19687908">
              <a:off x="3314563" y="839569"/>
              <a:ext cx="791624" cy="20005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ТАМБОВ</a:t>
              </a:r>
              <a:endParaRPr lang="ru-RU" sz="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519955" y="1006383"/>
            <a:ext cx="975445" cy="975445"/>
            <a:chOff x="2428515" y="991143"/>
            <a:chExt cx="975445" cy="975445"/>
          </a:xfrm>
        </p:grpSpPr>
        <p:pic>
          <p:nvPicPr>
            <p:cNvPr id="69" name="Рисунок 68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8000927">
              <a:off x="2428515" y="991143"/>
              <a:ext cx="975445" cy="975445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 rot="17976698">
              <a:off x="2583730" y="1412027"/>
              <a:ext cx="791624" cy="198518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БЕЛГОРОД</a:t>
              </a:r>
              <a:endParaRPr lang="ru-RU" sz="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181040" y="1854353"/>
            <a:ext cx="969348" cy="969348"/>
            <a:chOff x="2181040" y="1854353"/>
            <a:chExt cx="969348" cy="969348"/>
          </a:xfrm>
        </p:grpSpPr>
        <p:pic>
          <p:nvPicPr>
            <p:cNvPr id="78" name="Рисунок 77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6585422">
              <a:off x="2181040" y="1854353"/>
              <a:ext cx="969348" cy="969348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 rot="16410919">
              <a:off x="2338902" y="2243634"/>
              <a:ext cx="788219" cy="20005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ПСКОВ</a:t>
              </a:r>
              <a:endParaRPr lang="ru-RU" sz="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340449" y="2792632"/>
            <a:ext cx="975445" cy="975445"/>
            <a:chOff x="2340449" y="2792632"/>
            <a:chExt cx="975445" cy="975445"/>
          </a:xfrm>
        </p:grpSpPr>
        <p:pic>
          <p:nvPicPr>
            <p:cNvPr id="77" name="Рисунок 76">
              <a:hlinkClick r:id="rId14" action="ppaction://hlinksldjump"/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4788569">
              <a:off x="2340449" y="2792632"/>
              <a:ext cx="975445" cy="975445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 rot="14662065">
              <a:off x="2495614" y="3148471"/>
              <a:ext cx="791624" cy="20005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МОГИЛЁВ</a:t>
              </a:r>
              <a:endParaRPr lang="ru-RU" sz="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2849054" y="3505327"/>
            <a:ext cx="975445" cy="969348"/>
            <a:chOff x="2808414" y="3540887"/>
            <a:chExt cx="975445" cy="969348"/>
          </a:xfrm>
        </p:grpSpPr>
        <p:pic>
          <p:nvPicPr>
            <p:cNvPr id="76" name="Рисунок 75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3345110">
              <a:off x="2808414" y="3540887"/>
              <a:ext cx="975445" cy="969348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13509117">
              <a:off x="2964967" y="3851715"/>
              <a:ext cx="783616" cy="20005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БАЗЕЛЬ</a:t>
              </a:r>
              <a:endParaRPr lang="ru-RU" sz="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653277" y="3901920"/>
            <a:ext cx="975445" cy="969348"/>
            <a:chOff x="3643117" y="3962880"/>
            <a:chExt cx="975445" cy="969348"/>
          </a:xfrm>
        </p:grpSpPr>
        <p:pic>
          <p:nvPicPr>
            <p:cNvPr id="72" name="Рисунок 71">
              <a:hlinkClick r:id="rId18" action="ppaction://hlinksldjump"/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1472968">
              <a:off x="3643117" y="3962880"/>
              <a:ext cx="975445" cy="969348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 rot="11419708">
              <a:off x="3736084" y="4267348"/>
              <a:ext cx="835706" cy="20005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ФЛОПЕНЦИЯ</a:t>
              </a:r>
              <a:endParaRPr lang="ru-RU" sz="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559773" y="3930515"/>
            <a:ext cx="975445" cy="975445"/>
            <a:chOff x="4559773" y="3930515"/>
            <a:chExt cx="975445" cy="975445"/>
          </a:xfrm>
        </p:grpSpPr>
        <p:pic>
          <p:nvPicPr>
            <p:cNvPr id="68" name="Рисунок 67">
              <a:hlinkClick r:id="rId2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64146">
              <a:off x="4559773" y="3930515"/>
              <a:ext cx="975445" cy="975445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 rot="9859348">
              <a:off x="4630284" y="4260791"/>
              <a:ext cx="791624" cy="20005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ОСТАШКОВ</a:t>
              </a:r>
              <a:endParaRPr lang="ru-RU" sz="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5360844" y="3499740"/>
            <a:ext cx="975445" cy="969348"/>
            <a:chOff x="5360844" y="3499740"/>
            <a:chExt cx="975445" cy="969348"/>
          </a:xfrm>
        </p:grpSpPr>
        <p:pic>
          <p:nvPicPr>
            <p:cNvPr id="71" name="Рисунок 70">
              <a:hlinkClick r:id="rId21" action="ppaction://hlinksldjump"/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8189054">
              <a:off x="5360844" y="3499740"/>
              <a:ext cx="975445" cy="969348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 rot="8131784">
              <a:off x="5398483" y="3844885"/>
              <a:ext cx="791624" cy="184666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АЕКСАНДРИЯ</a:t>
              </a:r>
              <a:endParaRPr lang="ru-RU" sz="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859023" y="2770154"/>
            <a:ext cx="975445" cy="975445"/>
            <a:chOff x="5859023" y="2770154"/>
            <a:chExt cx="975445" cy="975445"/>
          </a:xfrm>
        </p:grpSpPr>
        <p:pic>
          <p:nvPicPr>
            <p:cNvPr id="70" name="Рисунок 69">
              <a:hlinkClick r:id="rId23" action="ppaction://hlinksldjump"/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7010286">
              <a:off x="5859023" y="2770154"/>
              <a:ext cx="975445" cy="975445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 rot="7126284">
              <a:off x="5900284" y="3138112"/>
              <a:ext cx="791624" cy="20005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КАМЕНЕЦ</a:t>
              </a:r>
              <a:endParaRPr lang="ru-RU" sz="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639932" y="991145"/>
            <a:ext cx="975445" cy="975445"/>
            <a:chOff x="5639932" y="991145"/>
            <a:chExt cx="975445" cy="975445"/>
          </a:xfrm>
        </p:grpSpPr>
        <p:pic>
          <p:nvPicPr>
            <p:cNvPr id="66" name="Рисунок 65">
              <a:hlinkClick r:id="rId25" action="ppaction://hlinksldjump"/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3204008">
              <a:off x="5639932" y="991145"/>
              <a:ext cx="975445" cy="975445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 rot="3234714">
              <a:off x="5702163" y="1415990"/>
              <a:ext cx="791624" cy="20005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ГРАЙВОРОН</a:t>
              </a:r>
              <a:endParaRPr lang="ru-RU" sz="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5963656" y="1860413"/>
            <a:ext cx="975445" cy="975445"/>
            <a:chOff x="5963656" y="1860413"/>
            <a:chExt cx="975445" cy="975445"/>
          </a:xfrm>
        </p:grpSpPr>
        <p:pic>
          <p:nvPicPr>
            <p:cNvPr id="67" name="Рисунок 66">
              <a:hlinkClick r:id="rId27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4666808">
              <a:off x="5963656" y="1860413"/>
              <a:ext cx="975445" cy="975445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 rot="4617133">
              <a:off x="6006965" y="2259273"/>
              <a:ext cx="791624" cy="20005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СИРАКУЗЫ</a:t>
              </a:r>
              <a:endParaRPr lang="ru-RU" sz="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431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5-конечная звезда 57">
            <a:hlinkClick r:id="rId8" action="ppaction://hlinksldjump"/>
          </p:cNvPr>
          <p:cNvSpPr/>
          <p:nvPr/>
        </p:nvSpPr>
        <p:spPr>
          <a:xfrm>
            <a:off x="3756660" y="112014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5-конечная звезда 58">
            <a:hlinkClick r:id="rId10" action="ppaction://hlinksldjump"/>
          </p:cNvPr>
          <p:cNvSpPr/>
          <p:nvPr/>
        </p:nvSpPr>
        <p:spPr>
          <a:xfrm>
            <a:off x="3223260" y="155448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5-конечная звезда 60">
            <a:hlinkClick r:id="rId12" action="ppaction://hlinksldjump"/>
          </p:cNvPr>
          <p:cNvSpPr/>
          <p:nvPr/>
        </p:nvSpPr>
        <p:spPr>
          <a:xfrm>
            <a:off x="2971800" y="233172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5-конечная звезда 62">
            <a:hlinkClick r:id="rId14" action="ppaction://hlinksldjump"/>
          </p:cNvPr>
          <p:cNvSpPr/>
          <p:nvPr/>
        </p:nvSpPr>
        <p:spPr>
          <a:xfrm>
            <a:off x="3063240" y="299466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5-конечная звезда 63">
            <a:hlinkClick r:id="rId16" action="ppaction://hlinksldjump"/>
          </p:cNvPr>
          <p:cNvSpPr/>
          <p:nvPr/>
        </p:nvSpPr>
        <p:spPr>
          <a:xfrm>
            <a:off x="3467100" y="364236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5-конечная звезда 72">
            <a:hlinkClick r:id="rId18" action="ppaction://hlinksldjump"/>
          </p:cNvPr>
          <p:cNvSpPr/>
          <p:nvPr/>
        </p:nvSpPr>
        <p:spPr>
          <a:xfrm>
            <a:off x="4152900" y="400812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5-конечная звезда 73">
            <a:hlinkClick r:id="rId20" action="ppaction://hlinksldjump"/>
          </p:cNvPr>
          <p:cNvSpPr/>
          <p:nvPr/>
        </p:nvSpPr>
        <p:spPr>
          <a:xfrm>
            <a:off x="4899660" y="406146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5-конечная звезда 74">
            <a:hlinkClick r:id="rId28" action="ppaction://hlinksldjump"/>
          </p:cNvPr>
          <p:cNvSpPr/>
          <p:nvPr/>
        </p:nvSpPr>
        <p:spPr>
          <a:xfrm>
            <a:off x="5547360" y="368046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5-конечная звезда 79">
            <a:hlinkClick r:id="rId23" action="ppaction://hlinksldjump"/>
          </p:cNvPr>
          <p:cNvSpPr/>
          <p:nvPr/>
        </p:nvSpPr>
        <p:spPr>
          <a:xfrm>
            <a:off x="5958840" y="306324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5-конечная звезда 80">
            <a:hlinkClick r:id="rId25" action="ppaction://hlinksldjump"/>
          </p:cNvPr>
          <p:cNvSpPr/>
          <p:nvPr/>
        </p:nvSpPr>
        <p:spPr>
          <a:xfrm>
            <a:off x="6042660" y="228600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5-конечная звезда 81">
            <a:hlinkClick r:id="rId27" action="ppaction://hlinksldjump"/>
          </p:cNvPr>
          <p:cNvSpPr/>
          <p:nvPr/>
        </p:nvSpPr>
        <p:spPr>
          <a:xfrm>
            <a:off x="5730240" y="160782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5-конечная звезда 53">
            <a:hlinkClick r:id="rId6" action="ppaction://hlinksldjump"/>
          </p:cNvPr>
          <p:cNvSpPr/>
          <p:nvPr/>
        </p:nvSpPr>
        <p:spPr>
          <a:xfrm>
            <a:off x="5204460" y="108966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5-конечная звезда 54">
            <a:hlinkClick r:id="rId5" action="ppaction://hlinksldjump"/>
          </p:cNvPr>
          <p:cNvSpPr/>
          <p:nvPr/>
        </p:nvSpPr>
        <p:spPr>
          <a:xfrm>
            <a:off x="4541520" y="899160"/>
            <a:ext cx="160020" cy="121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0727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98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4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5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7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7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7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9800000">
                                      <p:cBhvr>
                                        <p:cTn id="1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567163" y="532440"/>
            <a:ext cx="7998108" cy="1756136"/>
          </a:xfrm>
          <a:prstGeom prst="snip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Какой должна быть стойка двускатной крыши при длине балки перекрытия 8м, чтобы угол наклона крыши был 30?</a:t>
            </a:r>
            <a:endParaRPr lang="ru-RU" sz="24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36868" name="Picture 4" descr="https://avatars.mds.yandex.net/get-zen_doc/920263/pub_5ec17a62bb51c50914675cfe_5ec181bcd54088764522f690/scale_1200"/>
          <p:cNvPicPr>
            <a:picLocks noChangeAspect="1" noChangeArrowheads="1"/>
          </p:cNvPicPr>
          <p:nvPr/>
        </p:nvPicPr>
        <p:blipFill>
          <a:blip r:embed="rId5"/>
          <a:srcRect l="4801" t="47991" r="2979" b="6849"/>
          <a:stretch>
            <a:fillRect/>
          </a:stretch>
        </p:blipFill>
        <p:spPr bwMode="auto">
          <a:xfrm>
            <a:off x="1794077" y="2461321"/>
            <a:ext cx="6065133" cy="23265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99549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426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3237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537972" y="780764"/>
            <a:ext cx="5386568" cy="2785819"/>
          </a:xfrm>
          <a:prstGeom prst="round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Стойка, стропило и половина балки перекрытия составляют прямоугольный треугольник.</a:t>
            </a:r>
          </a:p>
          <a:p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Стойку крыши найдем по определению тангенса </a:t>
            </a:r>
          </a:p>
          <a:p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 </a:t>
            </a:r>
            <a:r>
              <a:rPr lang="en-US" sz="2000" dirty="0" err="1" smtClean="0">
                <a:solidFill>
                  <a:prstClr val="white"/>
                </a:solidFill>
                <a:latin typeface="Roboto Slab"/>
              </a:rPr>
              <a:t>tg</a:t>
            </a:r>
            <a:r>
              <a:rPr lang="en-US" sz="2000" dirty="0" smtClean="0">
                <a:solidFill>
                  <a:prstClr val="white"/>
                </a:solidFill>
                <a:latin typeface="Roboto Slab"/>
              </a:rPr>
              <a:t> α</a:t>
            </a:r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 =</a:t>
            </a:r>
            <a:r>
              <a:rPr lang="en-US" sz="2000" dirty="0" smtClean="0">
                <a:solidFill>
                  <a:prstClr val="white"/>
                </a:solidFill>
                <a:latin typeface="Roboto Slab"/>
              </a:rPr>
              <a:t>a</a:t>
            </a:r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 / </a:t>
            </a:r>
            <a:r>
              <a:rPr lang="en-US" sz="2000" dirty="0" smtClean="0">
                <a:solidFill>
                  <a:prstClr val="white"/>
                </a:solidFill>
                <a:latin typeface="Roboto Slab"/>
              </a:rPr>
              <a:t>b</a:t>
            </a:r>
            <a:endParaRPr lang="ru-RU" sz="2000" dirty="0" smtClean="0">
              <a:solidFill>
                <a:prstClr val="white"/>
              </a:solidFill>
              <a:latin typeface="Roboto Slab"/>
            </a:endParaRPr>
          </a:p>
          <a:p>
            <a:r>
              <a:rPr lang="en-US" sz="2000" dirty="0" smtClean="0">
                <a:solidFill>
                  <a:prstClr val="white"/>
                </a:solidFill>
                <a:latin typeface="Roboto Slab"/>
              </a:rPr>
              <a:t> </a:t>
            </a:r>
            <a:r>
              <a:rPr lang="en-US" sz="2000" dirty="0" err="1" smtClean="0">
                <a:solidFill>
                  <a:prstClr val="white"/>
                </a:solidFill>
                <a:latin typeface="Roboto Slab"/>
              </a:rPr>
              <a:t>tg</a:t>
            </a:r>
            <a:r>
              <a:rPr lang="en-US" sz="2000" dirty="0" smtClean="0">
                <a:solidFill>
                  <a:prstClr val="white"/>
                </a:solidFill>
                <a:latin typeface="Roboto Slab"/>
              </a:rPr>
              <a:t> A</a:t>
            </a:r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 = 4 · </a:t>
            </a:r>
            <a:r>
              <a:rPr lang="en-US" sz="2000" dirty="0" err="1" smtClean="0">
                <a:solidFill>
                  <a:prstClr val="white"/>
                </a:solidFill>
                <a:latin typeface="Roboto Slab"/>
              </a:rPr>
              <a:t>tg</a:t>
            </a:r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 30=     = </a:t>
            </a:r>
            <a:r>
              <a:rPr lang="en-US" sz="2000" dirty="0" smtClean="0">
                <a:solidFill>
                  <a:prstClr val="white"/>
                </a:solidFill>
                <a:latin typeface="Roboto Slab"/>
              </a:rPr>
              <a:t> </a:t>
            </a:r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(м)</a:t>
            </a: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 descr="http://www.math24.ru/images/right-triangle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1348740"/>
            <a:ext cx="233172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96875" cy="334963"/>
          </a:xfrm>
          <a:prstGeom prst="rect">
            <a:avLst/>
          </a:prstGeom>
          <a:noFill/>
        </p:spPr>
      </p:pic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96875" cy="334963"/>
          </a:xfrm>
          <a:prstGeom prst="rect">
            <a:avLst/>
          </a:prstGeom>
          <a:noFill/>
        </p:spPr>
      </p:pic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03465" y="2876926"/>
            <a:ext cx="479159" cy="4044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44589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70941" y="1414244"/>
            <a:ext cx="4330700" cy="166199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задаёт советский учёный,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инженер-конструктор</a:t>
            </a:r>
          </a:p>
          <a:p>
            <a:pPr algn="ctr"/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 </a:t>
            </a:r>
            <a:r>
              <a:rPr lang="ru-RU" sz="2700" dirty="0">
                <a:solidFill>
                  <a:prstClr val="white"/>
                </a:solidFill>
                <a:latin typeface="Roboto Slab"/>
              </a:rPr>
              <a:t>Сергей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Королёв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9" name="Picture 2" descr="Картинки по запросу Сергей Королёв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14" b="26882"/>
          <a:stretch/>
        </p:blipFill>
        <p:spPr bwMode="auto">
          <a:xfrm>
            <a:off x="5862180" y="1160584"/>
            <a:ext cx="2202319" cy="2298265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1937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775504" y="902232"/>
            <a:ext cx="4737421" cy="2302508"/>
          </a:xfrm>
          <a:prstGeom prst="wedgeRectCallout">
            <a:avLst>
              <a:gd name="adj1" fmla="val 57058"/>
              <a:gd name="adj2" fmla="val 3383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В бригаде каменщиков работаю люди в возрасте от 20 до 47 лет. Бригада из 12 человек может построить коттедж за 35 дней. Из скольких человек должна состоят бригада, чтобы справиться с работой за 28 дней?</a:t>
            </a:r>
            <a:endParaRPr lang="ru-RU" sz="18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Picture 2" descr="Картинки по запросу Сергей Королёв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14" b="26882"/>
          <a:stretch/>
        </p:blipFill>
        <p:spPr bwMode="auto">
          <a:xfrm>
            <a:off x="5862180" y="1160584"/>
            <a:ext cx="2202319" cy="2298265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19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3501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065277" y="1219340"/>
            <a:ext cx="3497580" cy="2036678"/>
          </a:xfrm>
          <a:prstGeom prst="round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12/ 28= </a:t>
            </a:r>
            <a:r>
              <a:rPr lang="ru-RU" sz="2400" dirty="0" err="1" smtClean="0">
                <a:solidFill>
                  <a:prstClr val="white"/>
                </a:solidFill>
                <a:latin typeface="Roboto Slab"/>
              </a:rPr>
              <a:t>х</a:t>
            </a:r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 /35 </a:t>
            </a:r>
          </a:p>
          <a:p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12·35= </a:t>
            </a:r>
            <a:r>
              <a:rPr lang="ru-RU" sz="2400" dirty="0" err="1" smtClean="0">
                <a:solidFill>
                  <a:prstClr val="white"/>
                </a:solidFill>
                <a:latin typeface="Roboto Slab"/>
              </a:rPr>
              <a:t>х</a:t>
            </a:r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·28 </a:t>
            </a:r>
          </a:p>
          <a:p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Х= (12·35): 28, </a:t>
            </a:r>
          </a:p>
          <a:p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Х= 15 рабочих</a:t>
            </a: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2" name="Picture 2" descr="https://papik.pro/uploads/posts/2021-09/1631225065_1-papik-pro-p-stroitel-illyustratsiya-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1081" y="602263"/>
            <a:ext cx="2515679" cy="34614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10010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06650" y="2887122"/>
            <a:ext cx="4330700" cy="41549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2700" dirty="0" smtClean="0">
                <a:solidFill>
                  <a:schemeClr val="bg1"/>
                </a:solidFill>
                <a:latin typeface="+mj-lt"/>
              </a:rPr>
              <a:t>Чёрный ящик</a:t>
            </a:r>
            <a:endParaRPr lang="ru-RU" sz="27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0" y="1191672"/>
            <a:ext cx="1524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0019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6280" y="1067325"/>
            <a:ext cx="4693920" cy="207749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Вопрос задаёт древнегреческий математик, физик и инженер из Сиракуз –</a:t>
            </a:r>
          </a:p>
          <a:p>
            <a:pPr algn="ctr"/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 Архимед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2" name="Picture 2" descr="https://images.fineartamerica.com/images/artworkimages/mediumlarge/2/portrait-of-archimedes-of-syracuse-unknow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26127" y="707489"/>
            <a:ext cx="2536724" cy="31189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116522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887143" y="921852"/>
            <a:ext cx="4778913" cy="2825728"/>
          </a:xfrm>
          <a:prstGeom prst="wedgeRectCallout">
            <a:avLst>
              <a:gd name="adj1" fmla="val 57647"/>
              <a:gd name="adj2" fmla="val 28496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В черном ящике лежит древний геометрический инструмент, который по утверждению римского поэта Овидия (1 век), был изобретен в Древней Греции. Что в черном ящике? Что находится </a:t>
            </a:r>
            <a:r>
              <a:rPr lang="ru-RU" sz="2000" dirty="0">
                <a:solidFill>
                  <a:prstClr val="white"/>
                </a:solidFill>
                <a:latin typeface="Roboto Slab"/>
              </a:rPr>
              <a:t>в чёрном </a:t>
            </a:r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ящике?</a:t>
            </a:r>
            <a:endParaRPr lang="ru-RU" sz="20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Picture 2" descr="https://images.fineartamerica.com/images/artworkimages/mediumlarge/2/portrait-of-archimedes-of-syracuse-unknow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3759" y="707489"/>
            <a:ext cx="2536724" cy="31189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76501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1520" y="1690574"/>
            <a:ext cx="4387487" cy="166199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700" dirty="0">
                <a:solidFill>
                  <a:schemeClr val="bg1"/>
                </a:solidFill>
                <a:latin typeface="+mj-lt"/>
              </a:rPr>
              <a:t>Вопрос </a:t>
            </a:r>
            <a:r>
              <a:rPr lang="ru-RU" sz="2700" dirty="0" smtClean="0">
                <a:solidFill>
                  <a:schemeClr val="bg1"/>
                </a:solidFill>
                <a:latin typeface="+mj-lt"/>
              </a:rPr>
              <a:t>задаёт великий </a:t>
            </a:r>
            <a:r>
              <a:rPr lang="ru-RU" sz="2700" dirty="0">
                <a:solidFill>
                  <a:schemeClr val="bg1"/>
                </a:solidFill>
                <a:latin typeface="+mj-lt"/>
              </a:rPr>
              <a:t>русский </a:t>
            </a:r>
            <a:r>
              <a:rPr lang="ru-RU" sz="2700" dirty="0" smtClean="0">
                <a:solidFill>
                  <a:schemeClr val="bg1"/>
                </a:solidFill>
                <a:latin typeface="+mj-lt"/>
              </a:rPr>
              <a:t>математик</a:t>
            </a:r>
          </a:p>
          <a:p>
            <a:pPr algn="ctr"/>
            <a:r>
              <a:rPr lang="ru-RU" sz="2700" dirty="0" smtClean="0">
                <a:solidFill>
                  <a:schemeClr val="bg1"/>
                </a:solidFill>
                <a:latin typeface="+mj-lt"/>
              </a:rPr>
              <a:t>Андрей Николаевич Колмогоров.</a:t>
            </a:r>
            <a:endParaRPr lang="ru-RU" sz="27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54274" name="Picture 2" descr="https://avatars.mds.yandex.net/get-zen_doc/170671/pub_5fbf8fcb210b317d1ed4ec30_5fbf8fe2210b317d1ed5185d/scale_12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43840" y="1195868"/>
            <a:ext cx="2131760" cy="233981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933992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1771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079501" y="1879274"/>
            <a:ext cx="2639059" cy="878914"/>
          </a:xfrm>
          <a:prstGeom prst="round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2800" dirty="0" smtClean="0">
                <a:solidFill>
                  <a:prstClr val="white"/>
                </a:solidFill>
                <a:latin typeface="Roboto Slab"/>
              </a:rPr>
              <a:t>Циркуль </a:t>
            </a:r>
            <a:endParaRPr lang="ru-RU" sz="18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25602" name="Picture 2" descr="https://www.jalopyjournal.com/forum/proxy.php?image=https%3A%2F%2Fbusaccagallery.com%2Fuserfiles%2Fcache%2F000%2F001%2F180%2F1180_3941_med.jpg&amp;hash=8c80dc85e4b233681c30ef2fb758e90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52315" y="990600"/>
            <a:ext cx="3333750" cy="2619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53018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9489" y="1169232"/>
            <a:ext cx="4630712" cy="207749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задаёт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русский математик, автор первого в России учебника арифметики, Магницкий Леонтий Филиппович.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 descr="https://74-gim76.edusite.ru/images/p318_magnitskij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767" y="1139250"/>
            <a:ext cx="2262802" cy="25633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55124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389744" y="544220"/>
            <a:ext cx="5287156" cy="3318171"/>
          </a:xfrm>
          <a:prstGeom prst="wedgeRectCallout">
            <a:avLst>
              <a:gd name="adj1" fmla="val 59906"/>
              <a:gd name="adj2" fmla="val 24403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Четыре плотника хотят построить дом. 1 плотник может построить дом за год, второй- за 2 года, третий- за три года, четвёртый- за 4 года. За сколько лет они построят дом при совместной работе?</a:t>
            </a:r>
            <a:endParaRPr lang="ru-RU" sz="24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8" name="Рисунок 7" descr="https://74-gim76.edusite.ru/images/p318_magnitskij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6679" y="1019329"/>
            <a:ext cx="2262802" cy="25633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53166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8080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597408" y="524223"/>
            <a:ext cx="4948953" cy="3466856"/>
          </a:xfrm>
          <a:prstGeom prst="round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За 12 лет.</a:t>
            </a:r>
          </a:p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1 плотник может построить 12 домов, </a:t>
            </a:r>
          </a:p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2 – 6 домов, 3 – 4 дома, 4 – 3 дома. Значит, за 12 лет они могут построить всего</a:t>
            </a:r>
          </a:p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 12 + 6 + 4 + 3 = 25(домов).</a:t>
            </a:r>
          </a:p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один дом вместе они построят за 12/25 (года). </a:t>
            </a:r>
          </a:p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примерно через полгода </a:t>
            </a:r>
            <a:endParaRPr lang="ru-RU" sz="18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sp>
        <p:nvSpPr>
          <p:cNvPr id="21506" name="AutoShape 2" descr="https://kareliahome.ru/wp-content/uploads/2018/01/beatrisa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s://kareliahome.ru/wp-content/uploads/2018/01/beatrisa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0" name="Picture 6" descr="https://rukavichka.com/wp-content/uploads/2017/11/882_dom-moreon-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876" y="1768839"/>
            <a:ext cx="2728208" cy="18188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476912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2406650" y="1210722"/>
            <a:ext cx="4330700" cy="2091898"/>
            <a:chOff x="2406650" y="1153572"/>
            <a:chExt cx="4330700" cy="209189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406650" y="2829972"/>
              <a:ext cx="4330700" cy="415498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ctr"/>
              <a:r>
                <a:rPr lang="ru-RU" sz="2700" dirty="0" smtClean="0">
                  <a:solidFill>
                    <a:schemeClr val="bg1"/>
                  </a:solidFill>
                  <a:latin typeface="+mj-lt"/>
                </a:rPr>
                <a:t>13-й сектор</a:t>
              </a:r>
              <a:endParaRPr lang="ru-RU" sz="2700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71900" y="1153572"/>
              <a:ext cx="1600200" cy="1504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043928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576581" y="1009879"/>
            <a:ext cx="4445000" cy="2825728"/>
          </a:xfrm>
          <a:prstGeom prst="wedgeRectCallout">
            <a:avLst>
              <a:gd name="adj1" fmla="val 57058"/>
              <a:gd name="adj2" fmla="val 3383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Сколько необходимо краски для покраски колонны цилиндрической формы, диаметр основания которой равен 63 см, высота 3,8 м, если на один квадратный метр поверхности колонны расходуется 200 г краски?</a:t>
            </a:r>
            <a:endParaRPr lang="ru-RU" sz="20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5004435" y="975360"/>
            <a:ext cx="3560445" cy="3329940"/>
            <a:chOff x="2388113" y="1153572"/>
            <a:chExt cx="4330700" cy="300342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388113" y="3938455"/>
              <a:ext cx="4330700" cy="218543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endParaRPr lang="ru-RU" sz="1800" dirty="0" smtClean="0">
                <a:solidFill>
                  <a:prstClr val="white"/>
                </a:solidFill>
                <a:latin typeface="Roboto Slab"/>
              </a:endParaRPr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71900" y="1153572"/>
              <a:ext cx="1600200" cy="1504950"/>
            </a:xfrm>
            <a:prstGeom prst="rect">
              <a:avLst/>
            </a:prstGeom>
          </p:spPr>
        </p:pic>
      </p:grpSp>
      <p:sp>
        <p:nvSpPr>
          <p:cNvPr id="10" name="Прямоугольник 9"/>
          <p:cNvSpPr/>
          <p:nvPr/>
        </p:nvSpPr>
        <p:spPr>
          <a:xfrm>
            <a:off x="5090160" y="3216920"/>
            <a:ext cx="3375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prstClr val="white"/>
                </a:solidFill>
                <a:latin typeface="Roboto Slab"/>
              </a:rPr>
              <a:t>Вопрос задаёт мастер штукатурно-малярных работ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70925" y="2628352"/>
            <a:ext cx="2479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13-й сектор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9462" name="AutoShape 6" descr="Требуются каменщ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Требуются каменщ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2252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1848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600457" y="863611"/>
            <a:ext cx="4907280" cy="2785819"/>
          </a:xfrm>
          <a:prstGeom prst="round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2000" b="1" dirty="0" err="1" smtClean="0">
                <a:solidFill>
                  <a:prstClr val="white"/>
                </a:solidFill>
                <a:latin typeface="Roboto Slab"/>
              </a:rPr>
              <a:t>S=π·0,63·3,8=2,394π </a:t>
            </a:r>
            <a:r>
              <a:rPr lang="ru-RU" sz="2000" b="1" dirty="0" smtClean="0">
                <a:solidFill>
                  <a:prstClr val="white"/>
                </a:solidFill>
                <a:latin typeface="Roboto Slab"/>
              </a:rPr>
              <a:t>м.кв.</a:t>
            </a:r>
          </a:p>
          <a:p>
            <a:r>
              <a:rPr lang="ru-RU" sz="2000" b="1" dirty="0" smtClean="0">
                <a:solidFill>
                  <a:prstClr val="white"/>
                </a:solidFill>
                <a:latin typeface="Roboto Slab"/>
              </a:rPr>
              <a:t>На 1 кв. м поверхности колонны расходуется 200 г краски. т.е. 0,2 кг</a:t>
            </a:r>
          </a:p>
          <a:p>
            <a:endParaRPr lang="de-DE" sz="2000" b="1" dirty="0" smtClean="0">
              <a:solidFill>
                <a:prstClr val="white"/>
              </a:solidFill>
              <a:latin typeface="Roboto Slab"/>
            </a:endParaRPr>
          </a:p>
          <a:p>
            <a:r>
              <a:rPr lang="de-DE" sz="2000" b="1" dirty="0" smtClean="0">
                <a:solidFill>
                  <a:prstClr val="white"/>
                </a:solidFill>
                <a:latin typeface="Roboto Slab"/>
              </a:rPr>
              <a:t>m= </a:t>
            </a:r>
            <a:r>
              <a:rPr lang="ru-RU" sz="2000" b="1" dirty="0" smtClean="0">
                <a:solidFill>
                  <a:prstClr val="white"/>
                </a:solidFill>
                <a:latin typeface="Roboto Slab"/>
              </a:rPr>
              <a:t>0,2·2,394·3,14= </a:t>
            </a:r>
            <a:r>
              <a:rPr lang="ru-RU" sz="2000" b="1" dirty="0" smtClean="0">
                <a:solidFill>
                  <a:srgbClr val="FFF005"/>
                </a:solidFill>
                <a:latin typeface="Roboto Slab"/>
              </a:rPr>
              <a:t>1,5 кг </a:t>
            </a:r>
          </a:p>
          <a:p>
            <a:pPr algn="ctr"/>
            <a:endParaRPr lang="ru-RU" sz="2000" b="1" dirty="0" smtClean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17409" name="Picture 1" descr="C:\Users\frank\Desktop\3637.jpg"/>
          <p:cNvPicPr>
            <a:picLocks noChangeAspect="1" noChangeArrowheads="1"/>
          </p:cNvPicPr>
          <p:nvPr/>
        </p:nvPicPr>
        <p:blipFill>
          <a:blip r:embed="rId5"/>
          <a:srcRect l="17910" r="14037"/>
          <a:stretch>
            <a:fillRect/>
          </a:stretch>
        </p:blipFill>
        <p:spPr bwMode="auto">
          <a:xfrm>
            <a:off x="6041037" y="771427"/>
            <a:ext cx="2188563" cy="32159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776525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579120" y="1026161"/>
            <a:ext cx="5080000" cy="2579507"/>
          </a:xfrm>
          <a:prstGeom prst="wedgeRectCallout">
            <a:avLst>
              <a:gd name="adj1" fmla="val 57058"/>
              <a:gd name="adj2" fmla="val 3383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1800" dirty="0" smtClean="0">
                <a:solidFill>
                  <a:schemeClr val="bg1"/>
                </a:solidFill>
                <a:latin typeface="+mj-lt"/>
              </a:rPr>
              <a:t>Великий математик 17 века, сделавший попытку переосмыслить философию. Его знаменитое высказывание  - «Я мыслю - следовательно, я существую». Он ввёл термины «абсцисса», «ордината», «координаты» и «функция».  </a:t>
            </a: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Picture 2" descr="https://avatars.mds.yandex.net/get-zen_doc/170671/pub_5fbf8fcb210b317d1ed4ec30_5fbf8fe2210b317d1ed5185d/scale_12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5120" y="955040"/>
            <a:ext cx="2351174" cy="25806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0600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8680" y="1482824"/>
            <a:ext cx="4541520" cy="166199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Вопрос задаёт итальянский художник и учёный, изобретатель Леонардо </a:t>
            </a:r>
            <a:r>
              <a:rPr lang="ru-RU" sz="2700" dirty="0" err="1" smtClean="0">
                <a:solidFill>
                  <a:prstClr val="white"/>
                </a:solidFill>
                <a:latin typeface="Roboto Slab"/>
              </a:rPr>
              <a:t>Давинчи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. 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16388" name="Picture 4" descr="http://guideimg.alibaba.com/images/shop/2016/08/04/57/leonardo-da-vinci-life-and-death-the-biography-of-one-of-history-s-most-prominent-figures-roseman-biographies-book-1_22734757.jpeg"/>
          <p:cNvPicPr>
            <a:picLocks noChangeAspect="1" noChangeArrowheads="1"/>
          </p:cNvPicPr>
          <p:nvPr/>
        </p:nvPicPr>
        <p:blipFill>
          <a:blip r:embed="rId5"/>
          <a:srcRect b="15894"/>
          <a:stretch>
            <a:fillRect/>
          </a:stretch>
        </p:blipFill>
        <p:spPr bwMode="auto">
          <a:xfrm>
            <a:off x="5841470" y="998220"/>
            <a:ext cx="2269639" cy="2590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17851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624840" y="506444"/>
            <a:ext cx="4975860" cy="979069"/>
          </a:xfrm>
          <a:prstGeom prst="wedgeRectCallout">
            <a:avLst>
              <a:gd name="adj1" fmla="val 61172"/>
              <a:gd name="adj2" fmla="val 2516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2000" dirty="0" smtClean="0">
                <a:solidFill>
                  <a:prstClr val="white"/>
                </a:solidFill>
                <a:latin typeface="Roboto Slab"/>
              </a:rPr>
              <a:t>Сколько квадратов вы видите на рисунке?</a:t>
            </a:r>
            <a:endParaRPr lang="ru-RU" sz="20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Picture 4" descr="http://guideimg.alibaba.com/images/shop/2016/08/04/57/leonardo-da-vinci-life-and-death-the-biography-of-one-of-history-s-most-prominent-figures-roseman-biographies-book-1_22734757.jpeg"/>
          <p:cNvPicPr>
            <a:picLocks noChangeAspect="1" noChangeArrowheads="1"/>
          </p:cNvPicPr>
          <p:nvPr/>
        </p:nvPicPr>
        <p:blipFill>
          <a:blip r:embed="rId5"/>
          <a:srcRect b="15894"/>
          <a:stretch>
            <a:fillRect/>
          </a:stretch>
        </p:blipFill>
        <p:spPr bwMode="auto">
          <a:xfrm>
            <a:off x="5841470" y="998220"/>
            <a:ext cx="2269639" cy="2590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71649" y="1543987"/>
            <a:ext cx="2500547" cy="2767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99926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0817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13313" name="Picture 1" descr="D:\Disk_500\User\Desktop\Надя\Викторина\17-18год\15144117_original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9140" y="499110"/>
            <a:ext cx="3246120" cy="4057650"/>
          </a:xfrm>
          <a:prstGeom prst="rect">
            <a:avLst/>
          </a:prstGeom>
          <a:noFill/>
        </p:spPr>
      </p:pic>
      <p:pic>
        <p:nvPicPr>
          <p:cNvPr id="13315" name="Picture 3" descr="https://get.wallhere.com/photo/drawing-illustration-collage-artwork-wood-science-Leonardo-da-Vinci-mythology-Vitruvian-Man-ART-sketch-carving-relief-ancient-history-modern-art-middle-ages-25873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8983" y="1082675"/>
            <a:ext cx="4062871" cy="22853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6086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06650" y="2887122"/>
            <a:ext cx="4330700" cy="41549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2700" dirty="0" smtClean="0">
                <a:solidFill>
                  <a:schemeClr val="bg1"/>
                </a:solidFill>
                <a:latin typeface="+mj-lt"/>
              </a:rPr>
              <a:t>Чёрный ящик</a:t>
            </a:r>
            <a:endParaRPr lang="ru-RU" sz="27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0" y="1191672"/>
            <a:ext cx="15240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2960" y="1211580"/>
            <a:ext cx="4792981" cy="207749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задаёт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древнегреческий ученый, «отец алгебры», </a:t>
            </a:r>
          </a:p>
          <a:p>
            <a:pPr algn="ctr"/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Диофант Александрийский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8" name="Рисунок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12290" name="Picture 2" descr="https://eponym.ru/GaleryImages/ZFH6G2O0YH9BA4PTLJ6RT0HB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66460" y="1087579"/>
            <a:ext cx="2066240" cy="23414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58765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594360" y="939903"/>
            <a:ext cx="5250180" cy="2333286"/>
          </a:xfrm>
          <a:prstGeom prst="wedgeRectCallout">
            <a:avLst>
              <a:gd name="adj1" fmla="val 61172"/>
              <a:gd name="adj2" fmla="val 23175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1600" dirty="0" smtClean="0">
                <a:solidFill>
                  <a:prstClr val="white"/>
                </a:solidFill>
                <a:latin typeface="Roboto Slab"/>
              </a:rPr>
              <a:t>В Древнем Риме — учитель, обучающий детей азам языкознания — грамматик, учитель чтения — литератор, раб, сопровождающий детей в школу и из школы — педагог. Догадавшись, как в Древнем Риме называли учителя арифметики, ответьте, что в черном ящике? </a:t>
            </a:r>
            <a:endParaRPr lang="ru-RU" sz="16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13" name="Picture 2" descr="https://eponym.ru/GaleryImages/ZFH6G2O0YH9BA4PTLJ6RT0HB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8420" y="1087579"/>
            <a:ext cx="2066240" cy="23414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38679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6881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668020" y="2047214"/>
            <a:ext cx="3279140" cy="810810"/>
          </a:xfrm>
          <a:prstGeom prst="round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2400" dirty="0" smtClean="0">
                <a:solidFill>
                  <a:prstClr val="white"/>
                </a:solidFill>
                <a:latin typeface="Roboto Slab"/>
              </a:rPr>
              <a:t>Калькулятор </a:t>
            </a:r>
            <a:endParaRPr lang="ru-RU" sz="24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9218" name="Picture 2" descr="https://golubevod.net/wp-content/uploads/2021/07/9ee89e0c001f071002e619896bb2935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8536" y="1211264"/>
            <a:ext cx="3166744" cy="23750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355239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9120" y="1275074"/>
            <a:ext cx="4831081" cy="166199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задаёт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строитель городов и крепостей на Западной Руси </a:t>
            </a:r>
            <a:r>
              <a:rPr lang="de-DE" sz="2700" dirty="0" smtClean="0">
                <a:solidFill>
                  <a:prstClr val="white"/>
                </a:solidFill>
                <a:latin typeface="Roboto Slab"/>
              </a:rPr>
              <a:t>XIII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 веке</a:t>
            </a:r>
          </a:p>
          <a:p>
            <a:pPr algn="ctr"/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Алекса </a:t>
            </a:r>
            <a:r>
              <a:rPr lang="ru-RU" sz="2700" dirty="0" err="1" smtClean="0">
                <a:solidFill>
                  <a:prstClr val="white"/>
                </a:solidFill>
                <a:latin typeface="Roboto Slab"/>
              </a:rPr>
              <a:t>Градоруб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2" name="Picture 2" descr="https://upload.wikimedia.org/wikipedia/commons/thumb/3/35/%D0%9A%D1%80%D0%B0%D1%8F%D0%B2%D1%96%D0%B4%D1%8B_%D0%9A%D0%B0%D0%BC%D1%8F%D0%BD%D1%86%D0%B0_06.jpg/1024px-%D0%9A%D1%80%D0%B0%D1%8F%D0%B2%D1%96%D0%B4%D1%8B_%D0%9A%D0%B0%D0%BC%D1%8F%D0%BD%D1%86%D0%B0_06.jpg"/>
          <p:cNvPicPr>
            <a:picLocks noChangeAspect="1" noChangeArrowheads="1"/>
          </p:cNvPicPr>
          <p:nvPr/>
        </p:nvPicPr>
        <p:blipFill>
          <a:blip r:embed="rId5"/>
          <a:srcRect l="36217" t="6250" r="19095" b="12083"/>
          <a:stretch>
            <a:fillRect/>
          </a:stretch>
        </p:blipFill>
        <p:spPr bwMode="auto">
          <a:xfrm>
            <a:off x="5852161" y="965768"/>
            <a:ext cx="2164080" cy="29661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83949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7363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051560" y="952435"/>
            <a:ext cx="6050280" cy="2856506"/>
          </a:xfrm>
          <a:prstGeom prst="wedgeRectCallout">
            <a:avLst>
              <a:gd name="adj1" fmla="val 57058"/>
              <a:gd name="adj2" fmla="val 3383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Назовите материал, который НЕ применяется в современном строительстве, но широко использовался на Руси для сооружения неприступных укреплений и праздничных забав, был особенно любим императрицей Анной Иоанновной. Наиболее известное сооружение из него имело около 17 метров в длину, более 6 – в высоту и был украшен статуями.</a:t>
            </a:r>
            <a:endParaRPr lang="ru-RU" sz="18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8531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4711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176528" y="1818781"/>
            <a:ext cx="2054352" cy="1083225"/>
          </a:xfrm>
          <a:prstGeom prst="round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Roboto Slab"/>
              </a:rPr>
              <a:t>Лёд </a:t>
            </a:r>
          </a:p>
          <a:p>
            <a:endParaRPr lang="ru-RU" sz="16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5122" name="Picture 2" descr="https://i.pinimg.com/originals/06/fb/6b/06fb6b0062a83e71332a130de68e72c7.jpg"/>
          <p:cNvPicPr>
            <a:picLocks noChangeAspect="1" noChangeArrowheads="1"/>
          </p:cNvPicPr>
          <p:nvPr/>
        </p:nvPicPr>
        <p:blipFill>
          <a:blip r:embed="rId5"/>
          <a:srcRect t="13156"/>
          <a:stretch>
            <a:fillRect/>
          </a:stretch>
        </p:blipFill>
        <p:spPr bwMode="auto">
          <a:xfrm>
            <a:off x="3782695" y="969096"/>
            <a:ext cx="4660265" cy="26961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554684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9501" y="1690573"/>
            <a:ext cx="4330700" cy="166199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задаёт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швейцарский математик</a:t>
            </a:r>
          </a:p>
          <a:p>
            <a:pPr algn="ctr"/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Леонард Эйлер.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4098" name="Picture 2" descr="https://www.meisterdrucke.ru/kunstwerke/1200w/Louis_Michel_Van_Loo_-_Portrait_of_Germain_Soufflot_(1713-1780)_architect_of_the_Pantheon_Painting_by_L_-_(MeisterDrucke-1000422).jpg"/>
          <p:cNvPicPr>
            <a:picLocks noChangeAspect="1" noChangeArrowheads="1"/>
          </p:cNvPicPr>
          <p:nvPr/>
        </p:nvPicPr>
        <p:blipFill>
          <a:blip r:embed="rId5"/>
          <a:srcRect l="4003" t="13278" r="2950" b="4534"/>
          <a:stretch>
            <a:fillRect/>
          </a:stretch>
        </p:blipFill>
        <p:spPr bwMode="auto">
          <a:xfrm>
            <a:off x="5547360" y="853440"/>
            <a:ext cx="2743200" cy="31367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3169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487680" y="679407"/>
            <a:ext cx="5326380" cy="2302508"/>
          </a:xfrm>
          <a:prstGeom prst="wedgeRectCallout">
            <a:avLst>
              <a:gd name="adj1" fmla="val 59590"/>
              <a:gd name="adj2" fmla="val 26444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По римской нумерации: М – 1000</a:t>
            </a:r>
            <a:r>
              <a:rPr lang="ru-RU" sz="1800" smtClean="0">
                <a:solidFill>
                  <a:prstClr val="white"/>
                </a:solidFill>
                <a:latin typeface="Roboto Slab"/>
              </a:rPr>
              <a:t>, </a:t>
            </a:r>
          </a:p>
          <a:p>
            <a:r>
              <a:rPr lang="ru-RU" sz="1800" smtClean="0">
                <a:solidFill>
                  <a:prstClr val="white"/>
                </a:solidFill>
                <a:latin typeface="Roboto Slab"/>
              </a:rPr>
              <a:t>D </a:t>
            </a:r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– 500, C – 100, L – 50, X – 10, V – 5, I –1. </a:t>
            </a:r>
          </a:p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На фронтоне старого особняка написано число MDCCLXXXIX, указывающее дату постройки дома.  </a:t>
            </a:r>
          </a:p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Внимание! Вопрос: «В  каком году этот дом был построен?»</a:t>
            </a:r>
            <a:endParaRPr lang="ru-RU" sz="18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8" name="Picture 2" descr="https://www.meisterdrucke.ru/kunstwerke/1200w/Louis_Michel_Van_Loo_-_Portrait_of_Germain_Soufflot_(1713-1780)_architect_of_the_Pantheon_Painting_by_L_-_(MeisterDrucke-1000422).jpg"/>
          <p:cNvPicPr>
            <a:picLocks noChangeAspect="1" noChangeArrowheads="1"/>
          </p:cNvPicPr>
          <p:nvPr/>
        </p:nvPicPr>
        <p:blipFill>
          <a:blip r:embed="rId5"/>
          <a:srcRect l="4003" t="13278" r="2950" b="4534"/>
          <a:stretch>
            <a:fillRect/>
          </a:stretch>
        </p:blipFill>
        <p:spPr bwMode="auto">
          <a:xfrm>
            <a:off x="5882640" y="853440"/>
            <a:ext cx="2560320" cy="29276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87487" y="3263682"/>
            <a:ext cx="37769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Roboto Slab"/>
              </a:rPr>
              <a:t>MDCCLXXXIX 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142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2085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402080" y="1737360"/>
            <a:ext cx="2476500" cy="708654"/>
          </a:xfrm>
          <a:prstGeom prst="round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1789 год</a:t>
            </a:r>
            <a:endParaRPr lang="ru-RU" sz="18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2" name="Picture 2" descr="https://cdn.fishki.net/upload/post/2018/04/29/2585024/10-14.png"/>
          <p:cNvPicPr>
            <a:picLocks noChangeAspect="1" noChangeArrowheads="1"/>
          </p:cNvPicPr>
          <p:nvPr/>
        </p:nvPicPr>
        <p:blipFill>
          <a:blip r:embed="rId5"/>
          <a:srcRect l="17981" t="40368" r="5924"/>
          <a:stretch>
            <a:fillRect/>
          </a:stretch>
        </p:blipFill>
        <p:spPr bwMode="auto">
          <a:xfrm>
            <a:off x="4389120" y="1258461"/>
            <a:ext cx="3931920" cy="21325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891955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079501" y="1125221"/>
            <a:ext cx="4445000" cy="2547456"/>
          </a:xfrm>
          <a:prstGeom prst="round2DiagRect">
            <a:avLst/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+mj-lt"/>
              </a:rPr>
              <a:t>Рене Декарт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+mj-lt"/>
              </a:rPr>
              <a:t>Французский философ, математик, механик, физик и физиолог, создатель аналитической геометрии и современной алгебраической символики</a:t>
            </a:r>
            <a:r>
              <a:rPr lang="ru-RU" sz="1800" dirty="0" smtClean="0">
                <a:solidFill>
                  <a:schemeClr val="bg1"/>
                </a:solidFill>
              </a:rPr>
              <a:t>.</a:t>
            </a:r>
            <a:r>
              <a:rPr lang="ru-RU" sz="1800" dirty="0" smtClean="0">
                <a:solidFill>
                  <a:schemeClr val="bg1"/>
                </a:solidFill>
                <a:latin typeface="+mj-lt"/>
              </a:rPr>
              <a:t> </a:t>
            </a:r>
            <a:endParaRPr lang="ru-RU" sz="1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sp>
        <p:nvSpPr>
          <p:cNvPr id="51202" name="AutoShape 2" descr="http://litsait.ru/images/photos/medium/f3c2d45a55eb7c928075b597f11a07f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4" name="AutoShape 4" descr="http://litsait.ru/images/photos/medium/f3c2d45a55eb7c928075b597f11a07f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6" name="AutoShape 6" descr="http://litsait.ru/images/photos/medium/f3c2d45a55eb7c928075b597f11a07f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8" name="AutoShape 8" descr="http://litsait.ru/images/photos/medium/f3c2d45a55eb7c928075b597f11a07f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10" name="AutoShape 10" descr="http://litsait.ru/images/photos/medium/f3c2d45a55eb7c928075b597f11a07f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Picture 2" descr="Frans Hals - Portret van René Descart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69941" y="1211262"/>
            <a:ext cx="2100604" cy="25682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85155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6164" y="1253694"/>
            <a:ext cx="4752974" cy="166199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задаёт почетный строитель г. Белгород</a:t>
            </a:r>
          </a:p>
          <a:p>
            <a:pPr algn="ctr"/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Даньшин Николай </a:t>
            </a:r>
            <a:r>
              <a:rPr lang="ru-RU" sz="2700" dirty="0" err="1" smtClean="0">
                <a:solidFill>
                  <a:prstClr val="white"/>
                </a:solidFill>
                <a:latin typeface="Roboto Slab"/>
              </a:rPr>
              <a:t>Назарович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. 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9" name="Рисунок 8" descr="https://img-fotki.yandex.ru/get/120031/242329516.7e/0_1efec7_b8c92050_L.jpg"/>
          <p:cNvPicPr/>
          <p:nvPr/>
        </p:nvPicPr>
        <p:blipFill>
          <a:blip r:embed="rId5"/>
          <a:srcRect b="8805"/>
          <a:stretch>
            <a:fillRect/>
          </a:stretch>
        </p:blipFill>
        <p:spPr bwMode="auto">
          <a:xfrm>
            <a:off x="5858178" y="995681"/>
            <a:ext cx="2401902" cy="2753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72215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804788" y="904240"/>
            <a:ext cx="5179452" cy="3133505"/>
          </a:xfrm>
          <a:prstGeom prst="wedgeRectCallout">
            <a:avLst>
              <a:gd name="adj1" fmla="val 57505"/>
              <a:gd name="adj2" fmla="val 23730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1800" dirty="0" smtClean="0">
                <a:solidFill>
                  <a:schemeClr val="bg1"/>
                </a:solidFill>
                <a:latin typeface="+mj-lt"/>
              </a:rPr>
              <a:t>Назовите современный строительный  материал, который придумали древние римляне более 2000 тысяч лет назад и использовали его, например, для водовода, проложенного по самому большому из построенных ими мостов длиной 275 метров и высотой 49 метров, перекинутому через реку </a:t>
            </a:r>
            <a:r>
              <a:rPr lang="ru-RU" sz="1800" dirty="0" err="1" smtClean="0">
                <a:solidFill>
                  <a:schemeClr val="bg1"/>
                </a:solidFill>
                <a:latin typeface="+mj-lt"/>
              </a:rPr>
              <a:t>Гардон</a:t>
            </a:r>
            <a:r>
              <a:rPr lang="ru-RU" sz="1800" dirty="0" smtClean="0">
                <a:solidFill>
                  <a:schemeClr val="bg1"/>
                </a:solidFill>
                <a:latin typeface="+mj-lt"/>
              </a:rPr>
              <a:t> у города Ним</a:t>
            </a:r>
            <a:endParaRPr lang="ru-RU" sz="1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 descr="https://img-fotki.yandex.ru/get/120031/242329516.7e/0_1efec7_b8c92050_L.jpg"/>
          <p:cNvPicPr/>
          <p:nvPr/>
        </p:nvPicPr>
        <p:blipFill>
          <a:blip r:embed="rId4"/>
          <a:srcRect b="8805"/>
          <a:stretch>
            <a:fillRect/>
          </a:stretch>
        </p:blipFill>
        <p:spPr bwMode="auto">
          <a:xfrm>
            <a:off x="6132498" y="1026161"/>
            <a:ext cx="2401902" cy="2753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06862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4325" y="4076700"/>
            <a:ext cx="895350" cy="8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114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ideouroki_fonts2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1645</TotalTime>
  <Words>843</Words>
  <Application>Microsoft Office PowerPoint</Application>
  <PresentationFormat>Экран (16:9)</PresentationFormat>
  <Paragraphs>88</Paragraphs>
  <Slides>56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61" baseType="lpstr">
      <vt:lpstr>Arial</vt:lpstr>
      <vt:lpstr>Roboto Slab</vt:lpstr>
      <vt:lpstr>Open Sans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frank</cp:lastModifiedBy>
  <cp:revision>117</cp:revision>
  <dcterms:created xsi:type="dcterms:W3CDTF">2016-12-06T06:09:16Z</dcterms:created>
  <dcterms:modified xsi:type="dcterms:W3CDTF">2022-10-27T21:13:39Z</dcterms:modified>
</cp:coreProperties>
</file>