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312" r:id="rId2"/>
    <p:sldId id="313" r:id="rId3"/>
    <p:sldId id="257" r:id="rId4"/>
    <p:sldId id="314" r:id="rId5"/>
    <p:sldId id="258" r:id="rId6"/>
    <p:sldId id="285" r:id="rId7"/>
    <p:sldId id="296" r:id="rId8"/>
    <p:sldId id="303" r:id="rId9"/>
    <p:sldId id="305" r:id="rId10"/>
    <p:sldId id="306" r:id="rId11"/>
    <p:sldId id="307" r:id="rId12"/>
    <p:sldId id="297" r:id="rId13"/>
    <p:sldId id="298" r:id="rId14"/>
    <p:sldId id="308" r:id="rId15"/>
    <p:sldId id="300" r:id="rId16"/>
    <p:sldId id="311" r:id="rId17"/>
    <p:sldId id="310" r:id="rId18"/>
    <p:sldId id="301" r:id="rId19"/>
    <p:sldId id="302" r:id="rId20"/>
    <p:sldId id="28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88" autoAdjust="0"/>
    <p:restoredTop sz="94660"/>
  </p:normalViewPr>
  <p:slideViewPr>
    <p:cSldViewPr>
      <p:cViewPr varScale="1">
        <p:scale>
          <a:sx n="88" d="100"/>
          <a:sy n="88" d="100"/>
        </p:scale>
        <p:origin x="-108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299250-A6A6-4FE5-BDF6-97EF25D81642}" type="datetimeFigureOut">
              <a:rPr lang="ru-RU" smtClean="0"/>
              <a:pPr/>
              <a:t>11.09.2025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24131-069B-4ECD-A217-5F6F58087F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0561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524131-069B-4ECD-A217-5F6F58087F22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524131-069B-4ECD-A217-5F6F58087F22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524131-069B-4ECD-A217-5F6F58087F22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524131-069B-4ECD-A217-5F6F58087F22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524131-069B-4ECD-A217-5F6F58087F22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524131-069B-4ECD-A217-5F6F58087F22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g"/><Relationship Id="rId5" Type="http://schemas.openxmlformats.org/officeDocument/2006/relationships/image" Target="../media/image14.jpeg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volna.org/wp-content/uploads/2016/09/07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467" y="160338"/>
            <a:ext cx="8803133" cy="64008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650445" y="-144463"/>
            <a:ext cx="7991444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altLang="ru-RU" dirty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altLang="ru-RU" sz="16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 </a:t>
            </a:r>
            <a:endParaRPr lang="en-US" altLang="ru-RU" sz="16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6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«Детский сад №25»</a:t>
            </a:r>
          </a:p>
          <a:p>
            <a:pPr algn="ctr"/>
            <a:endParaRPr lang="ru-RU" altLang="ru-RU" sz="20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20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alt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роект</a:t>
            </a:r>
            <a:endParaRPr lang="ru-RU" altLang="ru-RU" sz="20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группе раннего возраста</a:t>
            </a:r>
          </a:p>
          <a:p>
            <a:pPr algn="ctr"/>
            <a:r>
              <a:rPr lang="ru-RU" altLang="ru-RU" sz="20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«Солнышко»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517689" y="4038600"/>
            <a:ext cx="3124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altLang="ru-RU" sz="1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</a:t>
            </a:r>
            <a:r>
              <a:rPr lang="ru-RU" altLang="ru-RU" sz="16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</a:t>
            </a:r>
          </a:p>
          <a:p>
            <a:pPr algn="r"/>
            <a:r>
              <a:rPr lang="ru-RU" altLang="ru-RU" sz="16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Ежова Елена Юрьевна</a:t>
            </a:r>
            <a:endParaRPr lang="ru-RU" altLang="ru-RU" sz="1600" dirty="0">
              <a:solidFill>
                <a:schemeClr val="tx2">
                  <a:lumMod val="50000"/>
                </a:schemeClr>
              </a:solidFill>
            </a:endParaRPr>
          </a:p>
          <a:p>
            <a:endParaRPr lang="ru-RU" altLang="ru-RU" sz="1600" dirty="0">
              <a:solidFill>
                <a:schemeClr val="tx2"/>
              </a:solidFill>
            </a:endParaRPr>
          </a:p>
        </p:txBody>
      </p:sp>
      <p:sp>
        <p:nvSpPr>
          <p:cNvPr id="1028" name="AutoShape 4" descr="https://cdn.wallpapersafari.com/23/96/WaYA1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542237" y="2514600"/>
            <a:ext cx="660302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spc="30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«Моя </a:t>
            </a: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семья</a:t>
            </a:r>
            <a:r>
              <a:rPr lang="ru-RU" sz="4000" b="1" cap="all" spc="3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r>
              <a:rPr lang="ru-RU" sz="2000" b="1" cap="all" spc="3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Воспитание семейных ценностей</a:t>
            </a:r>
            <a:endParaRPr lang="ru-RU" sz="2000" b="1" cap="all" spc="30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96673" y="6519446"/>
            <a:ext cx="3124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2025</a:t>
            </a:r>
            <a:endParaRPr lang="ru-RU" altLang="ru-RU" sz="1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8755088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-228600"/>
            <a:ext cx="8229600" cy="2590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18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Пальчиковые игры: </a:t>
            </a:r>
            <a:r>
              <a:rPr lang="ru-RU" sz="1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«Моя семья», «Ладушки», «Строим дом»</a:t>
            </a:r>
            <a:endParaRPr lang="ru-RU" sz="18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улучшение координации, развитие </a:t>
            </a:r>
            <a:r>
              <a:rPr lang="ru-RU" sz="1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мелкой моторики и речевого ритма.</a:t>
            </a: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dirty="0"/>
          </a:p>
          <a:p>
            <a:pPr marL="0" indent="0" algn="ctr">
              <a:buNone/>
            </a:pPr>
            <a:endParaRPr lang="ru-RU" sz="16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16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16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1800" b="1" dirty="0">
              <a:solidFill>
                <a:schemeClr val="accent4"/>
              </a:solidFill>
            </a:endParaRPr>
          </a:p>
          <a:p>
            <a:endParaRPr lang="ru-RU" sz="1800" b="1" dirty="0">
              <a:solidFill>
                <a:schemeClr val="accent4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AE628E05-5553-0849-A821-CC372B0D9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219199"/>
            <a:ext cx="4368801" cy="32766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Изображение выглядит как одежда, в помещении, мальчик, ребенок, начинающий ходить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430987DC-7F06-9E66-EDEF-E7BAC57255B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399" y="3048000"/>
            <a:ext cx="4317999" cy="32384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144157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33400" y="228599"/>
            <a:ext cx="8229600" cy="1371601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endParaRPr lang="ru-RU" sz="18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Театрализованный </a:t>
            </a: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показ сказок: </a:t>
            </a:r>
          </a:p>
          <a:p>
            <a:pPr marL="0" indent="0">
              <a:buNone/>
            </a:pPr>
            <a:r>
              <a:rPr lang="ru-RU" sz="1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«Репка», «Волк и семеро козлят», «Теремок».                                                                                    </a:t>
            </a:r>
          </a:p>
          <a:p>
            <a:pPr marL="0" indent="0">
              <a:buNone/>
            </a:pP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развивать словарный запас и творческие способности детей. </a:t>
            </a: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dirty="0"/>
          </a:p>
          <a:p>
            <a:pPr marL="0" indent="0" algn="ctr">
              <a:buNone/>
            </a:pPr>
            <a:endParaRPr lang="ru-RU" sz="16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16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16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1800" b="1" dirty="0">
              <a:solidFill>
                <a:schemeClr val="accent4"/>
              </a:solidFill>
            </a:endParaRPr>
          </a:p>
          <a:p>
            <a:endParaRPr lang="ru-RU" sz="1800" b="1" dirty="0">
              <a:solidFill>
                <a:schemeClr val="accent4"/>
              </a:solidFill>
            </a:endParaRPr>
          </a:p>
        </p:txBody>
      </p:sp>
      <p:pic>
        <p:nvPicPr>
          <p:cNvPr id="9" name="Рисунок 8" descr="Изображение выглядит как одежда, мальчик, ребенок, начинающий ходить, в помещении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E525BC32-6380-FD6B-B568-E6310582A1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3625465"/>
            <a:ext cx="4089400" cy="29568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C:\Users\User\Desktop\Книжки добрые читаем\a-5SeJ65sYh2OwAvdTgsAQdDFtmfBoqvhS1AzQT6lIVI1BIDkMhlL5wqBu8VYDfV76ZHhkIg1VPgE8i4FubDQ7A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292175"/>
            <a:ext cx="2883106" cy="3290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Изображение выглядит как в помещении, одежда, человек, ребенок, начинающий ходить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565D853F-D361-0650-33A1-69F5C64B6C6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1382486"/>
            <a:ext cx="3512782" cy="25353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267446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503237"/>
            <a:ext cx="8565524" cy="2849563"/>
          </a:xfrm>
        </p:spPr>
        <p:txBody>
          <a:bodyPr>
            <a:normAutofit/>
          </a:bodyPr>
          <a:lstStyle/>
          <a:p>
            <a:pPr marL="0" lvl="0" indent="0">
              <a:lnSpc>
                <a:spcPct val="150000"/>
              </a:lnSpc>
              <a:buNone/>
            </a:pP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Рисование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</a:t>
            </a: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«Украсим платье для мамы».                                                                                                 </a:t>
            </a: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воспитывать внимательность, аккуратность, любовь к родным людям. развивать мелкую моторику рук,</a:t>
            </a:r>
          </a:p>
          <a:p>
            <a:pPr marL="0" lvl="0" indent="0">
              <a:lnSpc>
                <a:spcPct val="150000"/>
              </a:lnSpc>
              <a:buNone/>
            </a:pPr>
            <a:r>
              <a:rPr lang="ru-RU" sz="1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учить детей рисованию узоров нетрадиционным способом(с помощью пальчика, ватных палочек); учить составлять узор и закрепить знания изученных </a:t>
            </a:r>
            <a:r>
              <a:rPr lang="ru-RU" sz="1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цветов. </a:t>
            </a:r>
            <a:endParaRPr lang="ru-RU" sz="1800" dirty="0"/>
          </a:p>
          <a:p>
            <a:endParaRPr lang="ru-RU" sz="2300" dirty="0"/>
          </a:p>
          <a:p>
            <a:endParaRPr lang="ru-RU" dirty="0"/>
          </a:p>
        </p:txBody>
      </p:sp>
      <p:pic>
        <p:nvPicPr>
          <p:cNvPr id="7" name="Picture 2" descr="http://dszolushka.caduk.ru/images/hello_html_2a8d05d3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72400" y="24772"/>
            <a:ext cx="1371600" cy="778383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743452" y="24772"/>
            <a:ext cx="638187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Продуктивная деятельность</a:t>
            </a:r>
          </a:p>
        </p:txBody>
      </p:sp>
      <p:pic>
        <p:nvPicPr>
          <p:cNvPr id="8" name="Рисунок 7" descr="Изображение выглядит как одежда, ребенок, начинающий ходить, мальчик, Человеческое лицо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A79E4800-EC0B-236A-6697-46467B6C18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719" y="3225534"/>
            <a:ext cx="4435162" cy="33263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Изображение выглядит как в помещении, Детское искусство, стена, игрушк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5A9890DA-DFB5-C65A-EF02-C1961AEED34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3225534"/>
            <a:ext cx="3321429" cy="3453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7796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161902"/>
            <a:ext cx="7924800" cy="452596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Лепка</a:t>
            </a: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</a:t>
            </a:r>
            <a:r>
              <a:rPr lang="ru-RU" sz="1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Угощение для бабушки.</a:t>
            </a: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любовь и заботу к родным людям.</a:t>
            </a:r>
            <a:endParaRPr lang="ru-RU" sz="1800" dirty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ru-RU" sz="1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умение раскатывать пластилин прямыми движениями рук между ладонями, соединять столбики; развивать мелкую моторику, чувство формы; </a:t>
            </a:r>
            <a:endParaRPr lang="ru-RU" sz="2300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7" name="Picture 2" descr="http://dszolushka.caduk.ru/images/hello_html_2a8d05d3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72400" y="0"/>
            <a:ext cx="1371600" cy="778383"/>
          </a:xfrm>
          <a:prstGeom prst="rect">
            <a:avLst/>
          </a:prstGeom>
          <a:noFill/>
        </p:spPr>
      </p:pic>
      <p:pic>
        <p:nvPicPr>
          <p:cNvPr id="6" name="Рисунок 5" descr="Изображение выглядит как ребенок, начинающий ходить, мальчик, в помещении, одежд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A3B8F9AF-B64F-15D1-E63A-2B1437BF65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2819400"/>
            <a:ext cx="3846962" cy="28852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Изображение выглядит как мальчик, одежда, ребенок, начинающий ходить, Человеческое лицо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C8FEA961-450C-67AF-3C4F-57CDD779AA3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2819400"/>
            <a:ext cx="3997295" cy="28852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170162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161903"/>
            <a:ext cx="8305800" cy="280989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Конструирование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</a:t>
            </a: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 дом. </a:t>
            </a: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чувство формы и цвета, мелкую моторику, умение обыгрывать постройки.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учить создавать несложные конструкции, строить по образцу. </a:t>
            </a:r>
            <a:endParaRPr lang="ru-RU" sz="1800" dirty="0">
              <a:solidFill>
                <a:schemeClr val="tx2">
                  <a:lumMod val="50000"/>
                </a:schemeClr>
              </a:solidFill>
            </a:endParaRPr>
          </a:p>
          <a:p>
            <a:endParaRPr lang="ru-RU" dirty="0"/>
          </a:p>
          <a:p>
            <a:endParaRPr lang="ru-RU" dirty="0"/>
          </a:p>
        </p:txBody>
      </p:sp>
      <p:pic>
        <p:nvPicPr>
          <p:cNvPr id="7" name="Picture 2" descr="http://dszolushka.caduk.ru/images/hello_html_2a8d05d3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72400" y="0"/>
            <a:ext cx="1371600" cy="778383"/>
          </a:xfrm>
          <a:prstGeom prst="rect">
            <a:avLst/>
          </a:prstGeom>
          <a:noFill/>
        </p:spPr>
      </p:pic>
      <p:pic>
        <p:nvPicPr>
          <p:cNvPr id="4" name="Рисунок 3" descr="Изображение выглядит как ребенок, начинающий ходить, в помещении, одежда, мальчик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8A87C28F-5301-E0A3-2419-ADB4B78029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124200"/>
            <a:ext cx="4140200" cy="3105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Изображение выглядит как одежда, в помещении, ребенок, начинающий ходить, игр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E28CC33E-6A0E-8E53-4C0B-C18F93B0B64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2122714"/>
            <a:ext cx="4082143" cy="30616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087822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04800" y="388937"/>
            <a:ext cx="8229600" cy="452596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Консультации: </a:t>
            </a:r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«Семья и семейные ценности», «Роль семьи в воспитании ребенка».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Буклеты: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Моя семья», «Влияние семьи на развитие ребенка».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Поспособствовать пропаганде и укреплению роли семейных ценностей в нравственно – духовном развитии подрастающего поколения; способствовать сплоченности отношений в семье.</a:t>
            </a:r>
            <a:endParaRPr lang="ru-RU" sz="1600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1600" dirty="0">
                <a:solidFill>
                  <a:schemeClr val="accent4"/>
                </a:solidFill>
              </a:rPr>
              <a:t> </a:t>
            </a:r>
            <a:endParaRPr lang="ru-RU" sz="1600" dirty="0"/>
          </a:p>
          <a:p>
            <a:endParaRPr lang="ru-RU" sz="1800" b="1" dirty="0">
              <a:solidFill>
                <a:schemeClr val="accent4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7200" y="0"/>
            <a:ext cx="80772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kern="1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cs typeface="Times New Roman"/>
              </a:rPr>
              <a:t>Сотрудничество </a:t>
            </a:r>
            <a:r>
              <a:rPr lang="ru-RU" sz="2800" b="1" kern="1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cs typeface="Times New Roman"/>
              </a:rPr>
              <a:t>с семьей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Рисунок 7" descr="Изображение выглядит как текст, книга, бумага, Бумажное изделие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555B078C-E274-726B-8D92-6D0DF2A531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329543"/>
            <a:ext cx="3543841" cy="20820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Изображение выглядит как одежда, человек, обувь, в помещении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FF32D0AE-E347-96A4-8685-7C210BFC8A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2057400"/>
            <a:ext cx="2571750" cy="342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Изображение выглядит как одежда, человек, стена, в помещении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B249D711-14CD-6821-3949-5AE166ED61D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7" t="26100"/>
          <a:stretch/>
        </p:blipFill>
        <p:spPr>
          <a:xfrm>
            <a:off x="6346371" y="3657600"/>
            <a:ext cx="2668544" cy="28761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589252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92C03B7-FDEF-A997-9C68-C0E016715C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28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 descr="Изображение выглядит как одежда, Человеческое лицо, человек, ребенок, начинающий ходить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D872CE12-0C40-7689-E6AD-C3363B42C1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295400"/>
            <a:ext cx="2628900" cy="3505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Изображение выглядит как человек, одежда, Человеческое лицо, ребенок, начинающий ходить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FB33F31C-0BA7-1569-BE78-38A95A6385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2002971"/>
            <a:ext cx="2743200" cy="3657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Изображение выглядит как человек, Человеческое лицо, одежда, в помещении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9CE6A0E9-BE90-F962-16CE-0263C97192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72200" y="2819400"/>
            <a:ext cx="2686050" cy="3581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685800" y="381000"/>
            <a:ext cx="80010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kern="1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cs typeface="Times New Roman"/>
              </a:rPr>
              <a:t>Радость совместного творчества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169556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05000" y="239839"/>
            <a:ext cx="568952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kern="1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cs typeface="Times New Roman"/>
              </a:rPr>
              <a:t>Семейное древо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Рисунок 3" descr="Изображение выглядит как текст, кухонный прибор, устройство, холодильник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23D5C90F-E8C7-DBA7-D16A-72F95EF5BA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989169"/>
            <a:ext cx="3048001" cy="49606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EB7AE85C-D3CF-C5DE-B4B2-5331DC14F8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030" y="956512"/>
            <a:ext cx="3454400" cy="259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Изображение выглядит как одежда, ребенок, начинающий ходить, мебель, мальчик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A36B28B1-F8B9-0C29-B8F1-B1787A30244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3810000"/>
            <a:ext cx="3725888" cy="2794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588211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5888" y="-115888"/>
            <a:ext cx="9375776" cy="7089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-3220" y="-228601"/>
            <a:ext cx="9144000" cy="58169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150000"/>
              </a:lnSpc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Зверева О.Л., Кротова Т.В. «Общение педагога с родителями в ДОУ: Методический аспект». – М.: ТЦ Сфера, 2007 г.</a:t>
            </a:r>
          </a:p>
          <a:p>
            <a:pPr lvl="1">
              <a:lnSpc>
                <a:spcPct val="150000"/>
              </a:lnSpc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Ушакова, О. М. «Дидактические игры во второй младшей группе /      О. М. Ушакова». - М.: ТЦ Сфера, 2010 г.</a:t>
            </a:r>
          </a:p>
          <a:p>
            <a:pPr lvl="1">
              <a:lnSpc>
                <a:spcPct val="150000"/>
              </a:lnSpc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«Развивающие занятия с детьми 3-4 лет / под ред. Л. А. Парамоновой». - М.: ОЛМА Медиа Групп, 2010 г.</a:t>
            </a:r>
          </a:p>
          <a:p>
            <a:pPr lvl="1">
              <a:lnSpc>
                <a:spcPct val="150000"/>
              </a:lnSpc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Т.А. Шорыгина «Беседы о правах ребёнка», Москва, 2009 год.</a:t>
            </a:r>
            <a:b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В.И.Петрова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 Нравственное воспитание в детском саду» Программа и методические рекомендации;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М.Мозайка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Синтез, 2005г.</a:t>
            </a:r>
            <a:b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А.К.Бондаренко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 Воспитание детей в игре» — Москва «Просвещение» 2010г.</a:t>
            </a:r>
            <a:b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А.В.Козлова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 Работа с семьёй» -М-ТУ Сфера, 2007г.</a:t>
            </a:r>
          </a:p>
          <a:p>
            <a:pPr lvl="1">
              <a:lnSpc>
                <a:spcPct val="150000"/>
              </a:lnSpc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https://www.maam.ru/.</a:t>
            </a:r>
            <a:endParaRPr lang="ru-RU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31844" y="-115888"/>
            <a:ext cx="322235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9596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5888" y="-115888"/>
            <a:ext cx="9375776" cy="7089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09600" y="-304800"/>
            <a:ext cx="8153400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Данный проект – это яркий пример того, что дружная семья – это коллектив.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обычных буднях, праздничных заботах, ярко проявляется воспитательное богатство коллективной работы, где закладывается уважение, любовь и привязанность ребёнка к семейным традициям, осознания себя членом этой семьи.</a:t>
            </a:r>
            <a:b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Свое выступление хочется завершить словами :</a:t>
            </a:r>
            <a:b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 – источник вдохновенья,</a:t>
            </a:r>
            <a:b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рядом взрослые и дети,</a:t>
            </a:r>
            <a:b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 - от всех невзгод спасенье,</a:t>
            </a:r>
            <a:b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Здесь друг за друга все в ответе.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682672" y="0"/>
            <a:ext cx="386321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19606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2400" y="72308"/>
            <a:ext cx="8991600" cy="689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ru-RU" sz="2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Актуальность проекта: </a:t>
            </a:r>
            <a:endParaRPr lang="ru-RU" alt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В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раннем возрасте у детей начинают формироваться элементарные представления о явлениях общественной жизни и нормах человеческого общения. Детям этого возраста свойственна большая эмоциональная отзывчивость, что позволяет воспитывать в них любовь, добрые чувства и отношения к окружающим людям и, прежде всего, к близким, к своей семье. Развитие личности ребенка невозможно без семейного воспитания. Именно в семье он учится любить, радоваться, сочувствовать; именно семья является хранителем традиций, обеспечивает преемственность поколений, сохраняет и развивает лучшие качества. Ознакомление детей с понятием «семья» невозможна без поддержки самой семьи. </a:t>
            </a:r>
            <a:endParaRPr lang="ru-RU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Наш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– прекрасный повод поразмышлять о роли семьи в жизни каждого человека, о семейных традициях и их развитии в современных условиях. Работа над проектом имеет большое значение для формирования личности ребёнка, укрепления детско-родительских отношений. Взрослые должны помочь понять ребёнку значимость семьи, что он часть семьи, что его любят в семье и  это очень важно. </a:t>
            </a:r>
          </a:p>
          <a:p>
            <a:pPr>
              <a:defRPr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http://dszolushka.caduk.ru/images/hello_html_2a8d05d3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49652" y="46907"/>
            <a:ext cx="1394348" cy="7912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691412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ПРОЕКТ\я вырасту  здоровым- смешарики\фон\1406944901_648874-1920x120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28600" y="-152400"/>
            <a:ext cx="9372600" cy="701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1676400" y="2831206"/>
            <a:ext cx="5143634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Желаем Вам профессиональных и творческих успехов!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4" name="Picture 8" descr="http://900igr.net/up/datai/221070/0003-002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642910" y="571480"/>
            <a:ext cx="18473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sz="6000" kern="10" dirty="0">
              <a:ln w="9525">
                <a:solidFill>
                  <a:srgbClr val="008000"/>
                </a:solidFill>
                <a:round/>
                <a:headEnd/>
                <a:tailEnd/>
              </a:ln>
              <a:solidFill>
                <a:schemeClr val="tx2"/>
              </a:solidFill>
              <a:effectLst>
                <a:outerShdw dist="563972" dir="14049741" sx="125000" sy="125000" algn="tl" rotWithShape="0">
                  <a:srgbClr val="C7DFD3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571480"/>
            <a:ext cx="7143800" cy="635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endParaRPr lang="ru-RU" alt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defRPr/>
            </a:pPr>
            <a:endParaRPr lang="ru-RU" alt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ru-RU" alt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Тип проекта: </a:t>
            </a:r>
          </a:p>
          <a:p>
            <a:pPr>
              <a:lnSpc>
                <a:spcPct val="150000"/>
              </a:lnSpc>
              <a:defRPr/>
            </a:pPr>
            <a:r>
              <a:rPr lang="ru-RU" altLang="ru-RU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познавательно - творческий.</a:t>
            </a:r>
          </a:p>
          <a:p>
            <a:pPr>
              <a:lnSpc>
                <a:spcPct val="150000"/>
              </a:lnSpc>
              <a:defRPr/>
            </a:pPr>
            <a:endParaRPr lang="ru-RU" altLang="ru-RU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ru-RU" alt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Участники проекта: </a:t>
            </a:r>
          </a:p>
          <a:p>
            <a:pPr>
              <a:lnSpc>
                <a:spcPct val="150000"/>
              </a:lnSpc>
              <a:defRPr/>
            </a:pPr>
            <a:r>
              <a:rPr lang="ru-RU" altLang="ru-RU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дети, родители, воспитатель.</a:t>
            </a:r>
          </a:p>
          <a:p>
            <a:pPr>
              <a:lnSpc>
                <a:spcPct val="150000"/>
              </a:lnSpc>
              <a:defRPr/>
            </a:pPr>
            <a:endParaRPr lang="ru-RU" altLang="ru-RU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ru-RU" alt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Срок реализации: </a:t>
            </a:r>
          </a:p>
          <a:p>
            <a:pPr>
              <a:lnSpc>
                <a:spcPct val="150000"/>
              </a:lnSpc>
              <a:defRPr/>
            </a:pPr>
            <a:r>
              <a:rPr lang="ru-RU" altLang="ru-RU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 недели: с 07 по 18 апреля 2025года</a:t>
            </a:r>
          </a:p>
          <a:p>
            <a:pPr>
              <a:lnSpc>
                <a:spcPct val="150000"/>
              </a:lnSpc>
              <a:defRPr/>
            </a:pPr>
            <a:endParaRPr lang="ru-RU" altLang="ru-RU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ru-RU" alt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Возраст детей: </a:t>
            </a:r>
          </a:p>
          <a:p>
            <a:pPr>
              <a:lnSpc>
                <a:spcPct val="150000"/>
              </a:lnSpc>
              <a:defRPr/>
            </a:pPr>
            <a:r>
              <a:rPr lang="ru-RU" altLang="ru-RU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Группа раннего возраста от 1-2лет.</a:t>
            </a:r>
          </a:p>
          <a:p>
            <a:pPr>
              <a:lnSpc>
                <a:spcPct val="90000"/>
              </a:lnSpc>
              <a:defRPr/>
            </a:pPr>
            <a:endParaRPr lang="ru-RU" altLang="ru-RU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altLang="ru-RU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defRPr/>
            </a:pPr>
            <a:endParaRPr lang="ru-RU" altLang="ru-RU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defRPr/>
            </a:pPr>
            <a:endParaRPr lang="ru-RU" altLang="ru-RU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24000" y="226594"/>
            <a:ext cx="5007271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kern="10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cs typeface="Times New Roman"/>
              </a:rPr>
              <a:t>Описание проекта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4" name="Picture 8" descr="http://900igr.net/up/datai/221070/0003-002-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642910" y="571480"/>
            <a:ext cx="18473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sz="6000" kern="10" dirty="0">
              <a:ln w="9525">
                <a:solidFill>
                  <a:srgbClr val="008000"/>
                </a:solidFill>
                <a:round/>
                <a:headEnd/>
                <a:tailEnd/>
              </a:ln>
              <a:solidFill>
                <a:schemeClr val="tx2"/>
              </a:solidFill>
              <a:effectLst>
                <a:outerShdw dist="563972" dir="14049741" sx="125000" sy="125000" algn="tl" rotWithShape="0">
                  <a:srgbClr val="C7DFD3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18" y="675621"/>
            <a:ext cx="6800882" cy="7238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проекта: </a:t>
            </a:r>
          </a:p>
          <a:p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у детей первоначальных представлений о семье, как о людях, которые живут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вместе.</a:t>
            </a:r>
          </a:p>
          <a:p>
            <a:r>
              <a:rPr lang="ru-RU" alt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 </a:t>
            </a:r>
            <a:r>
              <a:rPr lang="ru-RU" alt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проекта для родителей:</a:t>
            </a:r>
            <a:endParaRPr lang="ru-RU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Обогащать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отношения родителей и детей опытом совместной, творческо-познавательной деятельности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повышать активности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участия родителей в жизни группы.</a:t>
            </a:r>
          </a:p>
          <a:p>
            <a:endParaRPr lang="ru-RU" altLang="ru-RU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alt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 </a:t>
            </a:r>
            <a:r>
              <a:rPr lang="ru-RU" alt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проекта для детей:</a:t>
            </a:r>
            <a:endParaRPr lang="ru-RU" alt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Воспитательные: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у детей любовь и уважение к членам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семьи; способствовать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активному вовлечению родителей в совместную</a:t>
            </a:r>
          </a:p>
          <a:p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с ребенком в условиях семьи и детского сада.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Развивающие: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основные виды моторики: общую и мелкую,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координировать речь с движением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чувство ритма;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зрительное и слуховое внимание и память;</a:t>
            </a:r>
          </a:p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Образовательные: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с понятиями «семья», «имя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учить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проявлять заботу о родных людях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учить называть членов своей семьи: мама, папа, брат, сестра, бабушка,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дедушка.</a:t>
            </a:r>
            <a:endParaRPr lang="ru-RU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/>
              <a:t/>
            </a:r>
            <a:br>
              <a:rPr lang="ru-RU" dirty="0"/>
            </a:br>
            <a:endParaRPr lang="ru-RU" altLang="ru-RU" dirty="0"/>
          </a:p>
          <a:p>
            <a:pPr>
              <a:lnSpc>
                <a:spcPct val="90000"/>
              </a:lnSpc>
              <a:defRPr/>
            </a:pPr>
            <a:endParaRPr lang="ru-RU" altLang="ru-RU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defRPr/>
            </a:pPr>
            <a:endParaRPr lang="ru-RU" altLang="ru-RU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74633" y="152400"/>
            <a:ext cx="786450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kern="10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/>
                <a:cs typeface="Times New Roman"/>
              </a:rPr>
              <a:t>Цель и задачи проекта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067483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volna.org/wp-content/uploads/2016/09/07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304800" y="0"/>
            <a:ext cx="8534399" cy="5503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Аннотация к проекту: </a:t>
            </a:r>
          </a:p>
          <a:p>
            <a:endParaRPr lang="ru-RU" sz="16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Данный проект разработан для детей раннего возраста (дети от 1 до 2 лет). Проект состоит из трех этапов реализации: подготовительный, практический, заключительный.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проекте используются разные методы работы (беседы, чтение художественной литературы, наглядный материал), а также разные виды детской деятельности (познавательная, коммуникативная, продуктивная, игровая).</a:t>
            </a:r>
            <a:br>
              <a:rPr lang="ru-RU" sz="16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defRPr/>
            </a:pPr>
            <a:r>
              <a:rPr lang="ru-RU" alt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Ожидаемые результаты: </a:t>
            </a:r>
            <a:r>
              <a:rPr lang="ru-RU" altLang="ru-RU" sz="1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16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  <a:defRPr/>
            </a:pPr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знают больше о своей семье; проявляют больше уважения, заботы к членам своей семьи;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  <a:defRPr/>
            </a:pPr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и  родители больше проводят времени вместе, совместная деятельность способствует укреплению отношений между родителями и детьми, педагогами и родителями.</a:t>
            </a:r>
          </a:p>
          <a:p>
            <a:pPr>
              <a:lnSpc>
                <a:spcPct val="150000"/>
              </a:lnSpc>
              <a:defRPr/>
            </a:pPr>
            <a:endParaRPr lang="ru-RU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90000"/>
              </a:lnSpc>
              <a:buFont typeface="Wingdings" panose="05000000000000000000" pitchFamily="2" charset="2"/>
              <a:buChar char="§"/>
              <a:defRPr/>
            </a:pPr>
            <a:endParaRPr lang="ru-RU" altLang="ru-RU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04800" y="337810"/>
            <a:ext cx="8763000" cy="27914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18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Рассматривание иллюстраций и беседы на тему: 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«Моя дружная семья»,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«Мое имя», «Я и мой папа», «У меня есть брат (сестра)», «Мои бабушка и дедушка", "Как я помогаю дома»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активизировать речь детей, расширять представления о семье, ее членах и их занятиях.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8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8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800" b="1" dirty="0">
              <a:solidFill>
                <a:schemeClr val="accent4"/>
              </a:solidFill>
            </a:endParaRPr>
          </a:p>
          <a:p>
            <a:endParaRPr lang="ru-RU" sz="1800" b="1" dirty="0">
              <a:solidFill>
                <a:schemeClr val="accent4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4800" y="76200"/>
            <a:ext cx="87630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по реализации проекта:</a:t>
            </a:r>
          </a:p>
        </p:txBody>
      </p:sp>
      <p:pic>
        <p:nvPicPr>
          <p:cNvPr id="9" name="Рисунок 8" descr="Изображение выглядит как в помещении, мебель, одежда, ребенок, начинающий ходить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D8B85054-C453-C0EF-371E-4E3CAFC1AB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675" y="2431140"/>
            <a:ext cx="3244209" cy="43256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Изображение выглядит как одежда, в помещении, мальчик, ребенок, начинающий ходить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0839B3FC-6226-A00E-7AD2-A291AAE1D29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2464151"/>
            <a:ext cx="3219450" cy="4292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15900" y="152401"/>
            <a:ext cx="8915400" cy="4953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</a:t>
            </a: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художественной литературы: </a:t>
            </a:r>
          </a:p>
          <a:p>
            <a:pPr marL="0" lvl="0" indent="0">
              <a:buNone/>
            </a:pPr>
            <a:r>
              <a:rPr lang="ru-RU" sz="1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«Разговор с мамой», «Лошадка», «Младший брат» А. </a:t>
            </a:r>
            <a:r>
              <a:rPr lang="ru-RU" sz="1800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Барто</a:t>
            </a:r>
            <a:r>
              <a:rPr lang="ru-RU" sz="1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lvl="0" indent="0">
              <a:buNone/>
            </a:pPr>
            <a:r>
              <a:rPr lang="ru-RU" sz="1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«Посидим в тишине» Е. Благинина;</a:t>
            </a:r>
          </a:p>
          <a:p>
            <a:pPr marL="0" lvl="0" indent="0">
              <a:buNone/>
            </a:pPr>
            <a:r>
              <a:rPr lang="ru-RU" sz="1800" b="1" dirty="0">
                <a:solidFill>
                  <a:srgbClr val="C0504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Потешки: </a:t>
            </a:r>
            <a:r>
              <a:rPr lang="ru-RU" sz="1800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8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«Из-за леса из-за гор, едет дедушка Егор», «Ладушки-ладушки», «Сорока белобока».</a:t>
            </a:r>
          </a:p>
          <a:p>
            <a:pPr marL="0" lvl="0" indent="0">
              <a:buNone/>
            </a:pPr>
            <a:r>
              <a:rPr lang="ru-RU" sz="1800" b="1" dirty="0">
                <a:solidFill>
                  <a:srgbClr val="C0504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Сказки: </a:t>
            </a:r>
            <a:r>
              <a:rPr lang="ru-RU" sz="1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«Волк и козлята»,  «Курочка ряба», «Репка», «Сказка о глупом мышонке».</a:t>
            </a:r>
          </a:p>
          <a:p>
            <a:pPr marL="0" indent="0">
              <a:buNone/>
            </a:pP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en-US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учить внимательно слушать  сказки, стихи, </a:t>
            </a:r>
            <a:r>
              <a:rPr lang="ru-RU" sz="1800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потешки</a:t>
            </a:r>
            <a:r>
              <a:rPr lang="ru-RU" sz="1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 следить за развитием действия, сопереживать героям произведения. </a:t>
            </a:r>
            <a:endParaRPr lang="ru-RU" sz="1800" dirty="0"/>
          </a:p>
          <a:p>
            <a:endParaRPr lang="ru-RU" sz="1800" b="1" dirty="0">
              <a:solidFill>
                <a:schemeClr val="accent4"/>
              </a:solidFill>
            </a:endParaRPr>
          </a:p>
          <a:p>
            <a:endParaRPr lang="ru-RU" sz="1800" b="1" dirty="0">
              <a:solidFill>
                <a:schemeClr val="accent4"/>
              </a:solidFill>
            </a:endParaRPr>
          </a:p>
        </p:txBody>
      </p:sp>
      <p:pic>
        <p:nvPicPr>
          <p:cNvPr id="2" name="Рисунок 1" descr="Изображение выглядит как в помещении, ребенок, начинающий ходить, мебель, одежд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C55E57BE-AA78-8DA0-AADC-4ED8B7E2A9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771" y="3429000"/>
            <a:ext cx="4051300" cy="3038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Изображение выглядит как одежда, ребенок, начинающий ходить, человек, в помещении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9C3EBA1E-2267-9370-BD07-FCC7900142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3048000"/>
            <a:ext cx="3759200" cy="2819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643851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199" y="-309917"/>
            <a:ext cx="8382001" cy="278129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16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8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Сюжетно </a:t>
            </a: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ролевые игры: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1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«Дочки матери», «Мама варит обед», «Семья»,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«Уложим дочку спать» и др.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расширять социальный и игровой опыт детей, развивать навыки общения в процессе игровой деятельности.</a:t>
            </a:r>
            <a:endParaRPr lang="ru-RU" sz="18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b="1" dirty="0">
              <a:solidFill>
                <a:schemeClr val="accent4"/>
              </a:solidFill>
            </a:endParaRPr>
          </a:p>
          <a:p>
            <a:endParaRPr lang="ru-RU" sz="1800" b="1" dirty="0">
              <a:solidFill>
                <a:schemeClr val="accent4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FEAF9A68-22B2-1F0C-730C-7DF2B78E987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56"/>
          <a:stretch/>
        </p:blipFill>
        <p:spPr>
          <a:xfrm>
            <a:off x="152401" y="2209800"/>
            <a:ext cx="2667000" cy="31305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Изображение выглядит как в помещении, ребенок, начинающий ходить, одежда, детский сад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806B83B2-C0C2-01B9-986A-29D3BD71B23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56"/>
          <a:stretch/>
        </p:blipFill>
        <p:spPr>
          <a:xfrm>
            <a:off x="6172200" y="3200400"/>
            <a:ext cx="2724909" cy="32751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BA244D8A-984B-BD5F-2038-9D6086F10EE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2743200"/>
            <a:ext cx="2934806" cy="32751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427161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15899" y="-228600"/>
            <a:ext cx="8915400" cy="1905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18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9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Подвижные игры: </a:t>
            </a:r>
          </a:p>
          <a:p>
            <a:pPr marL="0" indent="0">
              <a:buNone/>
            </a:pPr>
            <a:r>
              <a:rPr lang="ru-RU" sz="19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«Птички в гнездышках», Курочка и цыплята».</a:t>
            </a:r>
            <a:endParaRPr lang="ru-RU" sz="19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9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1900" dirty="0">
                <a:solidFill>
                  <a:srgbClr val="1F497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формировать умение</a:t>
            </a:r>
            <a:r>
              <a:rPr lang="ru-RU" sz="19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повторять движения взрослого, развивать ловкость, быстроту, координацию движений.</a:t>
            </a:r>
          </a:p>
          <a:p>
            <a:pPr marL="0" indent="0">
              <a:buNone/>
            </a:pPr>
            <a:endParaRPr lang="ru-RU" sz="18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8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600" dirty="0"/>
          </a:p>
          <a:p>
            <a:pPr marL="0" indent="0" algn="ctr">
              <a:buNone/>
            </a:pPr>
            <a:endParaRPr lang="ru-RU" sz="16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16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16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1800" b="1" dirty="0">
              <a:solidFill>
                <a:schemeClr val="accent4"/>
              </a:solidFill>
            </a:endParaRPr>
          </a:p>
          <a:p>
            <a:endParaRPr lang="ru-RU" sz="1800" b="1" dirty="0">
              <a:solidFill>
                <a:schemeClr val="accent4"/>
              </a:solidFill>
            </a:endParaRPr>
          </a:p>
        </p:txBody>
      </p:sp>
      <p:pic>
        <p:nvPicPr>
          <p:cNvPr id="3" name="Рисунок 2" descr="Изображение выглядит как одежда, в помещении, мальчик, человек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0EF71475-AB10-9979-A926-F4E22AF307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0979" y="1291751"/>
            <a:ext cx="3357665" cy="25182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Изображение выглядит как одежда, ребенок, начинающий ходить, мальчик, в помещении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6F9501DA-E9C5-FE98-DE80-34229398AA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799" y="3505200"/>
            <a:ext cx="3441701" cy="25812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Изображение выглядит как одежда, ребенок, начинающий ходить, в помещении, девочк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8A526A32-B7CA-9ECC-510C-75381AA9FA3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502227"/>
            <a:ext cx="3386694" cy="25400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Изображение выглядит как в помещении, одежда, ребенок, начинающий ходить, мальчик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xmlns="" id="{BFFDCAAE-11B9-034D-2F1A-897CD625B6D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7265" y="4191000"/>
            <a:ext cx="3397580" cy="25481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6700431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1921</TotalTime>
  <Words>694</Words>
  <Application>Microsoft Office PowerPoint</Application>
  <PresentationFormat>Экран (4:3)</PresentationFormat>
  <Paragraphs>131</Paragraphs>
  <Slides>20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</vt:lpstr>
      <vt:lpstr>Презентация PowerPoint</vt:lpstr>
      <vt:lpstr>   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iiAbramov</dc:creator>
  <cp:lastModifiedBy>Sad_17</cp:lastModifiedBy>
  <cp:revision>155</cp:revision>
  <dcterms:created xsi:type="dcterms:W3CDTF">2017-12-11T04:41:30Z</dcterms:created>
  <dcterms:modified xsi:type="dcterms:W3CDTF">2025-09-11T10:11:31Z</dcterms:modified>
</cp:coreProperties>
</file>