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256" r:id="rId3"/>
    <p:sldId id="283" r:id="rId4"/>
    <p:sldId id="264" r:id="rId5"/>
    <p:sldId id="267" r:id="rId6"/>
    <p:sldId id="266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57" r:id="rId23"/>
    <p:sldId id="259" r:id="rId24"/>
    <p:sldId id="260" r:id="rId25"/>
    <p:sldId id="261" r:id="rId26"/>
    <p:sldId id="262" r:id="rId27"/>
    <p:sldId id="263" r:id="rId28"/>
    <p:sldId id="258" r:id="rId29"/>
    <p:sldId id="26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ED2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64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FF9B33-8864-4A75-B136-3A9E6F1DA140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2DCD9A-B6FD-4D26-8781-0E62EB3959EA}">
      <dgm:prSet phldrT="[Текст]" custT="1"/>
      <dgm:spPr/>
      <dgm:t>
        <a:bodyPr/>
        <a:lstStyle/>
        <a:p>
          <a:r>
            <a:rPr lang="ru-RU" sz="1600" dirty="0" err="1" smtClean="0">
              <a:solidFill>
                <a:schemeClr val="bg1"/>
              </a:solidFill>
            </a:rPr>
            <a:t>экологизация</a:t>
          </a:r>
          <a:r>
            <a:rPr lang="ru-RU" sz="1600" dirty="0" smtClean="0">
              <a:solidFill>
                <a:schemeClr val="bg1"/>
              </a:solidFill>
            </a:rPr>
            <a:t> производства: </a:t>
          </a:r>
          <a:r>
            <a:rPr lang="ru-RU" sz="1600" dirty="0" err="1" smtClean="0">
              <a:solidFill>
                <a:schemeClr val="bg1"/>
              </a:solidFill>
            </a:rPr>
            <a:t>природосберегающие</a:t>
          </a:r>
          <a:r>
            <a:rPr lang="ru-RU" sz="1600" dirty="0" smtClean="0">
              <a:solidFill>
                <a:schemeClr val="bg1"/>
              </a:solidFill>
            </a:rPr>
            <a:t> технологии, обязательная экологическая экспертиза новых проектов, в идеале – создание безотходных технологий замкнутого цикла</a:t>
          </a:r>
          <a:endParaRPr lang="ru-RU" sz="1600" dirty="0">
            <a:solidFill>
              <a:schemeClr val="bg1"/>
            </a:solidFill>
          </a:endParaRPr>
        </a:p>
      </dgm:t>
    </dgm:pt>
    <dgm:pt modelId="{9815E9DE-92CC-483F-9AA5-BA597F478DB6}" type="parTrans" cxnId="{4E4E2789-20D9-4AE8-B43A-6656E97A235C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87A9443D-FAAB-4356-8605-28AD790F89D5}" type="sibTrans" cxnId="{4E4E2789-20D9-4AE8-B43A-6656E97A235C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D968B1A6-8389-4DC3-9C6D-659C78A0D458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разумное самоограничение в расходовании природных ресурсов, особенно – энергетических источников (нефть, уголь), имеющих для жизни человечества важнейшее значение</a:t>
          </a:r>
          <a:endParaRPr lang="ru-RU" sz="1600" dirty="0">
            <a:solidFill>
              <a:schemeClr val="bg1"/>
            </a:solidFill>
          </a:endParaRPr>
        </a:p>
      </dgm:t>
    </dgm:pt>
    <dgm:pt modelId="{E4E57986-29F7-47A0-B08A-99FCA1DCDCDB}" type="parTrans" cxnId="{A34F5C69-8964-49DB-80A9-0308A7DC7963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8724CBD9-0FCB-490E-A15C-A6177DA23E2B}" type="sibTrans" cxnId="{A34F5C69-8964-49DB-80A9-0308A7DC7963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7B1296AF-472D-4576-9EBE-8488AAF8D4BA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поиск новых, эффективных, безопасных и максимально безвредных для природы источников энергии, включая космическую</a:t>
          </a:r>
          <a:endParaRPr lang="ru-RU" sz="1600" dirty="0">
            <a:solidFill>
              <a:schemeClr val="bg1"/>
            </a:solidFill>
          </a:endParaRPr>
        </a:p>
      </dgm:t>
    </dgm:pt>
    <dgm:pt modelId="{0C365D16-3939-4EA9-B65B-2C99283F7300}" type="parTrans" cxnId="{3CEAEE6E-E536-43B0-A188-474E82DC6DAE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70CD980A-D86C-480D-AC3C-484831B17E88}" type="sibTrans" cxnId="{3CEAEE6E-E536-43B0-A188-474E82DC6DAE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82F0BD2C-11D7-4DB3-AB6C-D0F90C11ECF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bg1"/>
              </a:solidFill>
            </a:rPr>
            <a:t>формирование в обществе экологического сознания -  понимания людьми природы как другого, как минимум равного им живого существа, над которым нельзя властвовать без ущерба для него и себя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>
            <a:solidFill>
              <a:schemeClr val="bg1"/>
            </a:solidFill>
          </a:endParaRPr>
        </a:p>
      </dgm:t>
    </dgm:pt>
    <dgm:pt modelId="{D94C3C0F-F4D9-4A1D-AE22-B37FD4578FC6}" type="parTrans" cxnId="{CAA4A651-5C13-43C2-BE2A-33FC8EE44823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060A2BE3-EC64-4F0F-96C2-64FD618AEDE1}" type="sibTrans" cxnId="{CAA4A651-5C13-43C2-BE2A-33FC8EE44823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AAB8DB24-D49B-473B-8F3B-FA774DD5F5DB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объединения усилий всех стран для спасения природы</a:t>
          </a:r>
          <a:endParaRPr lang="ru-RU" sz="1600" dirty="0">
            <a:solidFill>
              <a:schemeClr val="bg1"/>
            </a:solidFill>
          </a:endParaRPr>
        </a:p>
      </dgm:t>
    </dgm:pt>
    <dgm:pt modelId="{83E66E4C-EF9A-4EBA-B33A-E4F249F38979}" type="parTrans" cxnId="{0EF2C46B-B014-4149-9D0A-7AA6181B33D0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112F0EDA-C68D-4BE7-83D2-2C12D6ACF995}" type="sibTrans" cxnId="{0EF2C46B-B014-4149-9D0A-7AA6181B33D0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E725FFDA-D787-4EC3-9F73-033D63380ED2}" type="pres">
      <dgm:prSet presAssocID="{B5FF9B33-8864-4A75-B136-3A9E6F1DA14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411E67-7215-429B-AA19-E0F06023718C}" type="pres">
      <dgm:prSet presAssocID="{E82DCD9A-B6FD-4D26-8781-0E62EB3959EA}" presName="comp" presStyleCnt="0"/>
      <dgm:spPr/>
    </dgm:pt>
    <dgm:pt modelId="{89DCE24F-4F2E-4528-B2D8-B1E40FF39360}" type="pres">
      <dgm:prSet presAssocID="{E82DCD9A-B6FD-4D26-8781-0E62EB3959EA}" presName="box" presStyleLbl="node1" presStyleIdx="0" presStyleCnt="5"/>
      <dgm:spPr/>
      <dgm:t>
        <a:bodyPr/>
        <a:lstStyle/>
        <a:p>
          <a:endParaRPr lang="ru-RU"/>
        </a:p>
      </dgm:t>
    </dgm:pt>
    <dgm:pt modelId="{271BDF67-C1A5-4815-8C71-2B6A155F52A4}" type="pres">
      <dgm:prSet presAssocID="{E82DCD9A-B6FD-4D26-8781-0E62EB3959EA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400930F-B11A-4DD7-BE4B-B525E1E23D9E}" type="pres">
      <dgm:prSet presAssocID="{E82DCD9A-B6FD-4D26-8781-0E62EB3959EA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3440A-70FB-4C3A-85F7-95BDAE88440A}" type="pres">
      <dgm:prSet presAssocID="{87A9443D-FAAB-4356-8605-28AD790F89D5}" presName="spacer" presStyleCnt="0"/>
      <dgm:spPr/>
    </dgm:pt>
    <dgm:pt modelId="{90F65C97-6F88-49D5-831A-EEF719D4F1A6}" type="pres">
      <dgm:prSet presAssocID="{D968B1A6-8389-4DC3-9C6D-659C78A0D458}" presName="comp" presStyleCnt="0"/>
      <dgm:spPr/>
    </dgm:pt>
    <dgm:pt modelId="{4D137E09-4BD6-40A5-B174-CEDA7FDC4592}" type="pres">
      <dgm:prSet presAssocID="{D968B1A6-8389-4DC3-9C6D-659C78A0D458}" presName="box" presStyleLbl="node1" presStyleIdx="1" presStyleCnt="5"/>
      <dgm:spPr/>
      <dgm:t>
        <a:bodyPr/>
        <a:lstStyle/>
        <a:p>
          <a:endParaRPr lang="ru-RU"/>
        </a:p>
      </dgm:t>
    </dgm:pt>
    <dgm:pt modelId="{2D49555B-1980-4991-BC43-132522C4C4CE}" type="pres">
      <dgm:prSet presAssocID="{D968B1A6-8389-4DC3-9C6D-659C78A0D458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5AE79E3-A693-463A-8348-A6FEABA67522}" type="pres">
      <dgm:prSet presAssocID="{D968B1A6-8389-4DC3-9C6D-659C78A0D458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40D8D1-3C59-414A-B067-4EBF6C1BA4A4}" type="pres">
      <dgm:prSet presAssocID="{8724CBD9-0FCB-490E-A15C-A6177DA23E2B}" presName="spacer" presStyleCnt="0"/>
      <dgm:spPr/>
    </dgm:pt>
    <dgm:pt modelId="{51447AC5-403B-46F6-86F8-DC6F44B55D16}" type="pres">
      <dgm:prSet presAssocID="{7B1296AF-472D-4576-9EBE-8488AAF8D4BA}" presName="comp" presStyleCnt="0"/>
      <dgm:spPr/>
    </dgm:pt>
    <dgm:pt modelId="{A53559DB-0DD0-4C53-BE25-D4FAA06DBE5B}" type="pres">
      <dgm:prSet presAssocID="{7B1296AF-472D-4576-9EBE-8488AAF8D4BA}" presName="box" presStyleLbl="node1" presStyleIdx="2" presStyleCnt="5" custLinFactNeighborY="845"/>
      <dgm:spPr/>
      <dgm:t>
        <a:bodyPr/>
        <a:lstStyle/>
        <a:p>
          <a:endParaRPr lang="ru-RU"/>
        </a:p>
      </dgm:t>
    </dgm:pt>
    <dgm:pt modelId="{AE22F339-9535-4765-9962-14C1D3EA1365}" type="pres">
      <dgm:prSet presAssocID="{7B1296AF-472D-4576-9EBE-8488AAF8D4BA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6521EA0-F764-44F6-8940-0996B2AFA112}" type="pres">
      <dgm:prSet presAssocID="{7B1296AF-472D-4576-9EBE-8488AAF8D4BA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D5A42-7B5A-4F89-92EA-896FEC7FF632}" type="pres">
      <dgm:prSet presAssocID="{70CD980A-D86C-480D-AC3C-484831B17E88}" presName="spacer" presStyleCnt="0"/>
      <dgm:spPr/>
    </dgm:pt>
    <dgm:pt modelId="{2BC47EED-382F-4FF4-A1FC-8A12C6B4DAE0}" type="pres">
      <dgm:prSet presAssocID="{AAB8DB24-D49B-473B-8F3B-FA774DD5F5DB}" presName="comp" presStyleCnt="0"/>
      <dgm:spPr/>
    </dgm:pt>
    <dgm:pt modelId="{E8943866-B92E-4CB7-8657-B702ED9929AD}" type="pres">
      <dgm:prSet presAssocID="{AAB8DB24-D49B-473B-8F3B-FA774DD5F5DB}" presName="box" presStyleLbl="node1" presStyleIdx="3" presStyleCnt="5" custLinFactNeighborX="-1626" custLinFactNeighborY="-342"/>
      <dgm:spPr/>
      <dgm:t>
        <a:bodyPr/>
        <a:lstStyle/>
        <a:p>
          <a:endParaRPr lang="ru-RU"/>
        </a:p>
      </dgm:t>
    </dgm:pt>
    <dgm:pt modelId="{7130E1DE-7B66-4AF9-9399-CFF2CBCAD110}" type="pres">
      <dgm:prSet presAssocID="{AAB8DB24-D49B-473B-8F3B-FA774DD5F5DB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D85D77DE-A977-404E-BB84-520E3E04B7CF}" type="pres">
      <dgm:prSet presAssocID="{AAB8DB24-D49B-473B-8F3B-FA774DD5F5DB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3B9EA-2969-40D3-A52F-F4EB56170B04}" type="pres">
      <dgm:prSet presAssocID="{112F0EDA-C68D-4BE7-83D2-2C12D6ACF995}" presName="spacer" presStyleCnt="0"/>
      <dgm:spPr/>
    </dgm:pt>
    <dgm:pt modelId="{C9E8AB4D-A885-4963-A9C6-FD9A8E2E3833}" type="pres">
      <dgm:prSet presAssocID="{82F0BD2C-11D7-4DB3-AB6C-D0F90C11ECFF}" presName="comp" presStyleCnt="0"/>
      <dgm:spPr/>
    </dgm:pt>
    <dgm:pt modelId="{59297802-BD26-406D-8D7F-ABB55077E348}" type="pres">
      <dgm:prSet presAssocID="{82F0BD2C-11D7-4DB3-AB6C-D0F90C11ECFF}" presName="box" presStyleLbl="node1" presStyleIdx="4" presStyleCnt="5"/>
      <dgm:spPr/>
      <dgm:t>
        <a:bodyPr/>
        <a:lstStyle/>
        <a:p>
          <a:endParaRPr lang="ru-RU"/>
        </a:p>
      </dgm:t>
    </dgm:pt>
    <dgm:pt modelId="{3F75341E-851A-41AF-871D-4DF08A814702}" type="pres">
      <dgm:prSet presAssocID="{82F0BD2C-11D7-4DB3-AB6C-D0F90C11ECFF}" presName="img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5FC21E9-B3F9-4BF1-A3CD-4E7C617FB46E}" type="pres">
      <dgm:prSet presAssocID="{82F0BD2C-11D7-4DB3-AB6C-D0F90C11ECFF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728C4A-850E-4237-BEA6-C83EDC32521A}" type="presOf" srcId="{82F0BD2C-11D7-4DB3-AB6C-D0F90C11ECFF}" destId="{35FC21E9-B3F9-4BF1-A3CD-4E7C617FB46E}" srcOrd="1" destOrd="0" presId="urn:microsoft.com/office/officeart/2005/8/layout/vList4#1"/>
    <dgm:cxn modelId="{5F1B0338-EDFF-42F8-9F48-A196EDDB619A}" type="presOf" srcId="{AAB8DB24-D49B-473B-8F3B-FA774DD5F5DB}" destId="{E8943866-B92E-4CB7-8657-B702ED9929AD}" srcOrd="0" destOrd="0" presId="urn:microsoft.com/office/officeart/2005/8/layout/vList4#1"/>
    <dgm:cxn modelId="{2AA09276-18A5-47D5-B82C-69F0E4893D9F}" type="presOf" srcId="{B5FF9B33-8864-4A75-B136-3A9E6F1DA140}" destId="{E725FFDA-D787-4EC3-9F73-033D63380ED2}" srcOrd="0" destOrd="0" presId="urn:microsoft.com/office/officeart/2005/8/layout/vList4#1"/>
    <dgm:cxn modelId="{0EF2C46B-B014-4149-9D0A-7AA6181B33D0}" srcId="{B5FF9B33-8864-4A75-B136-3A9E6F1DA140}" destId="{AAB8DB24-D49B-473B-8F3B-FA774DD5F5DB}" srcOrd="3" destOrd="0" parTransId="{83E66E4C-EF9A-4EBA-B33A-E4F249F38979}" sibTransId="{112F0EDA-C68D-4BE7-83D2-2C12D6ACF995}"/>
    <dgm:cxn modelId="{092FA005-4C58-4DCF-837A-5A3914DE9741}" type="presOf" srcId="{7B1296AF-472D-4576-9EBE-8488AAF8D4BA}" destId="{56521EA0-F764-44F6-8940-0996B2AFA112}" srcOrd="1" destOrd="0" presId="urn:microsoft.com/office/officeart/2005/8/layout/vList4#1"/>
    <dgm:cxn modelId="{A34F5C69-8964-49DB-80A9-0308A7DC7963}" srcId="{B5FF9B33-8864-4A75-B136-3A9E6F1DA140}" destId="{D968B1A6-8389-4DC3-9C6D-659C78A0D458}" srcOrd="1" destOrd="0" parTransId="{E4E57986-29F7-47A0-B08A-99FCA1DCDCDB}" sibTransId="{8724CBD9-0FCB-490E-A15C-A6177DA23E2B}"/>
    <dgm:cxn modelId="{CAA4A651-5C13-43C2-BE2A-33FC8EE44823}" srcId="{B5FF9B33-8864-4A75-B136-3A9E6F1DA140}" destId="{82F0BD2C-11D7-4DB3-AB6C-D0F90C11ECFF}" srcOrd="4" destOrd="0" parTransId="{D94C3C0F-F4D9-4A1D-AE22-B37FD4578FC6}" sibTransId="{060A2BE3-EC64-4F0F-96C2-64FD618AEDE1}"/>
    <dgm:cxn modelId="{0CB8E435-DFA0-4313-9E1D-BB8DB5AFB160}" type="presOf" srcId="{AAB8DB24-D49B-473B-8F3B-FA774DD5F5DB}" destId="{D85D77DE-A977-404E-BB84-520E3E04B7CF}" srcOrd="1" destOrd="0" presId="urn:microsoft.com/office/officeart/2005/8/layout/vList4#1"/>
    <dgm:cxn modelId="{E4151DD5-BFC2-409A-96EF-7FED223C1FCC}" type="presOf" srcId="{D968B1A6-8389-4DC3-9C6D-659C78A0D458}" destId="{C5AE79E3-A693-463A-8348-A6FEABA67522}" srcOrd="1" destOrd="0" presId="urn:microsoft.com/office/officeart/2005/8/layout/vList4#1"/>
    <dgm:cxn modelId="{356C54F1-9ACB-4937-B178-C108E95C5C7D}" type="presOf" srcId="{D968B1A6-8389-4DC3-9C6D-659C78A0D458}" destId="{4D137E09-4BD6-40A5-B174-CEDA7FDC4592}" srcOrd="0" destOrd="0" presId="urn:microsoft.com/office/officeart/2005/8/layout/vList4#1"/>
    <dgm:cxn modelId="{4E4E2789-20D9-4AE8-B43A-6656E97A235C}" srcId="{B5FF9B33-8864-4A75-B136-3A9E6F1DA140}" destId="{E82DCD9A-B6FD-4D26-8781-0E62EB3959EA}" srcOrd="0" destOrd="0" parTransId="{9815E9DE-92CC-483F-9AA5-BA597F478DB6}" sibTransId="{87A9443D-FAAB-4356-8605-28AD790F89D5}"/>
    <dgm:cxn modelId="{5C6D93AD-F2D3-43BD-BBA0-511598424894}" type="presOf" srcId="{E82DCD9A-B6FD-4D26-8781-0E62EB3959EA}" destId="{B400930F-B11A-4DD7-BE4B-B525E1E23D9E}" srcOrd="1" destOrd="0" presId="urn:microsoft.com/office/officeart/2005/8/layout/vList4#1"/>
    <dgm:cxn modelId="{698C0012-2029-4327-A606-5A99EAA62447}" type="presOf" srcId="{82F0BD2C-11D7-4DB3-AB6C-D0F90C11ECFF}" destId="{59297802-BD26-406D-8D7F-ABB55077E348}" srcOrd="0" destOrd="0" presId="urn:microsoft.com/office/officeart/2005/8/layout/vList4#1"/>
    <dgm:cxn modelId="{3CEAEE6E-E536-43B0-A188-474E82DC6DAE}" srcId="{B5FF9B33-8864-4A75-B136-3A9E6F1DA140}" destId="{7B1296AF-472D-4576-9EBE-8488AAF8D4BA}" srcOrd="2" destOrd="0" parTransId="{0C365D16-3939-4EA9-B65B-2C99283F7300}" sibTransId="{70CD980A-D86C-480D-AC3C-484831B17E88}"/>
    <dgm:cxn modelId="{C8E9D09D-8C29-4171-9AC6-A8507EE3D89E}" type="presOf" srcId="{7B1296AF-472D-4576-9EBE-8488AAF8D4BA}" destId="{A53559DB-0DD0-4C53-BE25-D4FAA06DBE5B}" srcOrd="0" destOrd="0" presId="urn:microsoft.com/office/officeart/2005/8/layout/vList4#1"/>
    <dgm:cxn modelId="{E1A01615-69DD-4D9A-BC47-7E6EAF504DBC}" type="presOf" srcId="{E82DCD9A-B6FD-4D26-8781-0E62EB3959EA}" destId="{89DCE24F-4F2E-4528-B2D8-B1E40FF39360}" srcOrd="0" destOrd="0" presId="urn:microsoft.com/office/officeart/2005/8/layout/vList4#1"/>
    <dgm:cxn modelId="{C17A0CCF-7160-43A9-815D-9E22A3922876}" type="presParOf" srcId="{E725FFDA-D787-4EC3-9F73-033D63380ED2}" destId="{22411E67-7215-429B-AA19-E0F06023718C}" srcOrd="0" destOrd="0" presId="urn:microsoft.com/office/officeart/2005/8/layout/vList4#1"/>
    <dgm:cxn modelId="{AD238ACF-4B16-4A98-85D6-5011631C1609}" type="presParOf" srcId="{22411E67-7215-429B-AA19-E0F06023718C}" destId="{89DCE24F-4F2E-4528-B2D8-B1E40FF39360}" srcOrd="0" destOrd="0" presId="urn:microsoft.com/office/officeart/2005/8/layout/vList4#1"/>
    <dgm:cxn modelId="{E52EC9B2-A22B-465C-B2A4-0DE3123F7F70}" type="presParOf" srcId="{22411E67-7215-429B-AA19-E0F06023718C}" destId="{271BDF67-C1A5-4815-8C71-2B6A155F52A4}" srcOrd="1" destOrd="0" presId="urn:microsoft.com/office/officeart/2005/8/layout/vList4#1"/>
    <dgm:cxn modelId="{85DB9C12-90E1-4CEB-8CD7-C07C987CF114}" type="presParOf" srcId="{22411E67-7215-429B-AA19-E0F06023718C}" destId="{B400930F-B11A-4DD7-BE4B-B525E1E23D9E}" srcOrd="2" destOrd="0" presId="urn:microsoft.com/office/officeart/2005/8/layout/vList4#1"/>
    <dgm:cxn modelId="{E93EC75A-6B83-4E14-945B-0439074BE272}" type="presParOf" srcId="{E725FFDA-D787-4EC3-9F73-033D63380ED2}" destId="{43C3440A-70FB-4C3A-85F7-95BDAE88440A}" srcOrd="1" destOrd="0" presId="urn:microsoft.com/office/officeart/2005/8/layout/vList4#1"/>
    <dgm:cxn modelId="{684EA094-2C75-473B-A21E-79B26FB8AD2A}" type="presParOf" srcId="{E725FFDA-D787-4EC3-9F73-033D63380ED2}" destId="{90F65C97-6F88-49D5-831A-EEF719D4F1A6}" srcOrd="2" destOrd="0" presId="urn:microsoft.com/office/officeart/2005/8/layout/vList4#1"/>
    <dgm:cxn modelId="{8F25735D-4348-47EA-AF5B-0714A6169EB8}" type="presParOf" srcId="{90F65C97-6F88-49D5-831A-EEF719D4F1A6}" destId="{4D137E09-4BD6-40A5-B174-CEDA7FDC4592}" srcOrd="0" destOrd="0" presId="urn:microsoft.com/office/officeart/2005/8/layout/vList4#1"/>
    <dgm:cxn modelId="{A347BB2D-2267-4F91-82E2-ED6D25A08AFB}" type="presParOf" srcId="{90F65C97-6F88-49D5-831A-EEF719D4F1A6}" destId="{2D49555B-1980-4991-BC43-132522C4C4CE}" srcOrd="1" destOrd="0" presId="urn:microsoft.com/office/officeart/2005/8/layout/vList4#1"/>
    <dgm:cxn modelId="{323958D2-9641-4A18-846A-21C250188350}" type="presParOf" srcId="{90F65C97-6F88-49D5-831A-EEF719D4F1A6}" destId="{C5AE79E3-A693-463A-8348-A6FEABA67522}" srcOrd="2" destOrd="0" presId="urn:microsoft.com/office/officeart/2005/8/layout/vList4#1"/>
    <dgm:cxn modelId="{97D6E9B5-9F8F-43B2-A28D-434CFFC09F7F}" type="presParOf" srcId="{E725FFDA-D787-4EC3-9F73-033D63380ED2}" destId="{9D40D8D1-3C59-414A-B067-4EBF6C1BA4A4}" srcOrd="3" destOrd="0" presId="urn:microsoft.com/office/officeart/2005/8/layout/vList4#1"/>
    <dgm:cxn modelId="{D3F0F5EC-B01D-4F78-ABDD-ADF84C5218BC}" type="presParOf" srcId="{E725FFDA-D787-4EC3-9F73-033D63380ED2}" destId="{51447AC5-403B-46F6-86F8-DC6F44B55D16}" srcOrd="4" destOrd="0" presId="urn:microsoft.com/office/officeart/2005/8/layout/vList4#1"/>
    <dgm:cxn modelId="{52E4C7B1-9A09-41B6-8959-3BB977CF7B5F}" type="presParOf" srcId="{51447AC5-403B-46F6-86F8-DC6F44B55D16}" destId="{A53559DB-0DD0-4C53-BE25-D4FAA06DBE5B}" srcOrd="0" destOrd="0" presId="urn:microsoft.com/office/officeart/2005/8/layout/vList4#1"/>
    <dgm:cxn modelId="{C4662C63-91FD-41BC-BD38-F2E46584EADB}" type="presParOf" srcId="{51447AC5-403B-46F6-86F8-DC6F44B55D16}" destId="{AE22F339-9535-4765-9962-14C1D3EA1365}" srcOrd="1" destOrd="0" presId="urn:microsoft.com/office/officeart/2005/8/layout/vList4#1"/>
    <dgm:cxn modelId="{B7D1B4CA-F8A2-4316-8090-1B170EB77FAC}" type="presParOf" srcId="{51447AC5-403B-46F6-86F8-DC6F44B55D16}" destId="{56521EA0-F764-44F6-8940-0996B2AFA112}" srcOrd="2" destOrd="0" presId="urn:microsoft.com/office/officeart/2005/8/layout/vList4#1"/>
    <dgm:cxn modelId="{57080FFE-C133-4F7D-8C87-6DA2A09C0402}" type="presParOf" srcId="{E725FFDA-D787-4EC3-9F73-033D63380ED2}" destId="{E85D5A42-7B5A-4F89-92EA-896FEC7FF632}" srcOrd="5" destOrd="0" presId="urn:microsoft.com/office/officeart/2005/8/layout/vList4#1"/>
    <dgm:cxn modelId="{DD508246-1D02-4563-A195-C7160594F66A}" type="presParOf" srcId="{E725FFDA-D787-4EC3-9F73-033D63380ED2}" destId="{2BC47EED-382F-4FF4-A1FC-8A12C6B4DAE0}" srcOrd="6" destOrd="0" presId="urn:microsoft.com/office/officeart/2005/8/layout/vList4#1"/>
    <dgm:cxn modelId="{18467A3D-E3DE-4AAA-8981-CB9BF12EDA9B}" type="presParOf" srcId="{2BC47EED-382F-4FF4-A1FC-8A12C6B4DAE0}" destId="{E8943866-B92E-4CB7-8657-B702ED9929AD}" srcOrd="0" destOrd="0" presId="urn:microsoft.com/office/officeart/2005/8/layout/vList4#1"/>
    <dgm:cxn modelId="{68046D1A-49FC-45FF-A3DF-43DD0B2143FF}" type="presParOf" srcId="{2BC47EED-382F-4FF4-A1FC-8A12C6B4DAE0}" destId="{7130E1DE-7B66-4AF9-9399-CFF2CBCAD110}" srcOrd="1" destOrd="0" presId="urn:microsoft.com/office/officeart/2005/8/layout/vList4#1"/>
    <dgm:cxn modelId="{4B3ADCA6-D55F-4F55-A748-A933E2613742}" type="presParOf" srcId="{2BC47EED-382F-4FF4-A1FC-8A12C6B4DAE0}" destId="{D85D77DE-A977-404E-BB84-520E3E04B7CF}" srcOrd="2" destOrd="0" presId="urn:microsoft.com/office/officeart/2005/8/layout/vList4#1"/>
    <dgm:cxn modelId="{C574925C-6ABF-4FE4-B435-B93FBCD43400}" type="presParOf" srcId="{E725FFDA-D787-4EC3-9F73-033D63380ED2}" destId="{0E93B9EA-2969-40D3-A52F-F4EB56170B04}" srcOrd="7" destOrd="0" presId="urn:microsoft.com/office/officeart/2005/8/layout/vList4#1"/>
    <dgm:cxn modelId="{0CABE3D0-BF85-4417-BA6F-C7ACDFF71029}" type="presParOf" srcId="{E725FFDA-D787-4EC3-9F73-033D63380ED2}" destId="{C9E8AB4D-A885-4963-A9C6-FD9A8E2E3833}" srcOrd="8" destOrd="0" presId="urn:microsoft.com/office/officeart/2005/8/layout/vList4#1"/>
    <dgm:cxn modelId="{39ADAF90-0A0C-444A-B92E-4A77A49FF4C5}" type="presParOf" srcId="{C9E8AB4D-A885-4963-A9C6-FD9A8E2E3833}" destId="{59297802-BD26-406D-8D7F-ABB55077E348}" srcOrd="0" destOrd="0" presId="urn:microsoft.com/office/officeart/2005/8/layout/vList4#1"/>
    <dgm:cxn modelId="{025A8670-239D-4646-93C9-EF0E0F509386}" type="presParOf" srcId="{C9E8AB4D-A885-4963-A9C6-FD9A8E2E3833}" destId="{3F75341E-851A-41AF-871D-4DF08A814702}" srcOrd="1" destOrd="0" presId="urn:microsoft.com/office/officeart/2005/8/layout/vList4#1"/>
    <dgm:cxn modelId="{11FC786D-BE62-4DB2-A551-8CFE5E774741}" type="presParOf" srcId="{C9E8AB4D-A885-4963-A9C6-FD9A8E2E3833}" destId="{35FC21E9-B3F9-4BF1-A3CD-4E7C617FB46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DCE24F-4F2E-4528-B2D8-B1E40FF39360}">
      <dsp:nvSpPr>
        <dsp:cNvPr id="0" name=""/>
        <dsp:cNvSpPr/>
      </dsp:nvSpPr>
      <dsp:spPr>
        <a:xfrm>
          <a:off x="0" y="0"/>
          <a:ext cx="8786842" cy="9386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chemeClr val="bg1"/>
              </a:solidFill>
            </a:rPr>
            <a:t>экологизация</a:t>
          </a:r>
          <a:r>
            <a:rPr lang="ru-RU" sz="1600" kern="1200" dirty="0" smtClean="0">
              <a:solidFill>
                <a:schemeClr val="bg1"/>
              </a:solidFill>
            </a:rPr>
            <a:t> производства: </a:t>
          </a:r>
          <a:r>
            <a:rPr lang="ru-RU" sz="1600" kern="1200" dirty="0" err="1" smtClean="0">
              <a:solidFill>
                <a:schemeClr val="bg1"/>
              </a:solidFill>
            </a:rPr>
            <a:t>природосберегающие</a:t>
          </a:r>
          <a:r>
            <a:rPr lang="ru-RU" sz="1600" kern="1200" dirty="0" smtClean="0">
              <a:solidFill>
                <a:schemeClr val="bg1"/>
              </a:solidFill>
            </a:rPr>
            <a:t> технологии, обязательная экологическая экспертиза новых проектов, в идеале – создание безотходных технологий замкнутого цикла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1851231" y="0"/>
        <a:ext cx="6935610" cy="938635"/>
      </dsp:txXfrm>
    </dsp:sp>
    <dsp:sp modelId="{271BDF67-C1A5-4815-8C71-2B6A155F52A4}">
      <dsp:nvSpPr>
        <dsp:cNvPr id="0" name=""/>
        <dsp:cNvSpPr/>
      </dsp:nvSpPr>
      <dsp:spPr>
        <a:xfrm>
          <a:off x="93863" y="93863"/>
          <a:ext cx="1757368" cy="7509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137E09-4BD6-40A5-B174-CEDA7FDC4592}">
      <dsp:nvSpPr>
        <dsp:cNvPr id="0" name=""/>
        <dsp:cNvSpPr/>
      </dsp:nvSpPr>
      <dsp:spPr>
        <a:xfrm>
          <a:off x="0" y="1032498"/>
          <a:ext cx="8786842" cy="9386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разумное самоограничение в расходовании природных ресурсов, особенно – энергетических источников (нефть, уголь), имеющих для жизни человечества важнейшее значение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1851231" y="1032498"/>
        <a:ext cx="6935610" cy="938635"/>
      </dsp:txXfrm>
    </dsp:sp>
    <dsp:sp modelId="{2D49555B-1980-4991-BC43-132522C4C4CE}">
      <dsp:nvSpPr>
        <dsp:cNvPr id="0" name=""/>
        <dsp:cNvSpPr/>
      </dsp:nvSpPr>
      <dsp:spPr>
        <a:xfrm>
          <a:off x="93863" y="1126362"/>
          <a:ext cx="1757368" cy="7509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3559DB-0DD0-4C53-BE25-D4FAA06DBE5B}">
      <dsp:nvSpPr>
        <dsp:cNvPr id="0" name=""/>
        <dsp:cNvSpPr/>
      </dsp:nvSpPr>
      <dsp:spPr>
        <a:xfrm>
          <a:off x="0" y="2072929"/>
          <a:ext cx="8786842" cy="9386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поиск новых, эффективных, безопасных и максимально безвредных для природы источников энергии, включая космическую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1851231" y="2072929"/>
        <a:ext cx="6935610" cy="938635"/>
      </dsp:txXfrm>
    </dsp:sp>
    <dsp:sp modelId="{AE22F339-9535-4765-9962-14C1D3EA1365}">
      <dsp:nvSpPr>
        <dsp:cNvPr id="0" name=""/>
        <dsp:cNvSpPr/>
      </dsp:nvSpPr>
      <dsp:spPr>
        <a:xfrm>
          <a:off x="93863" y="2158861"/>
          <a:ext cx="1757368" cy="7509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943866-B92E-4CB7-8657-B702ED9929AD}">
      <dsp:nvSpPr>
        <dsp:cNvPr id="0" name=""/>
        <dsp:cNvSpPr/>
      </dsp:nvSpPr>
      <dsp:spPr>
        <a:xfrm>
          <a:off x="0" y="3094286"/>
          <a:ext cx="8786842" cy="9386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объединения усилий всех стран для спасения природы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1851231" y="3094286"/>
        <a:ext cx="6935610" cy="938635"/>
      </dsp:txXfrm>
    </dsp:sp>
    <dsp:sp modelId="{7130E1DE-7B66-4AF9-9399-CFF2CBCAD110}">
      <dsp:nvSpPr>
        <dsp:cNvPr id="0" name=""/>
        <dsp:cNvSpPr/>
      </dsp:nvSpPr>
      <dsp:spPr>
        <a:xfrm>
          <a:off x="93863" y="3191360"/>
          <a:ext cx="1757368" cy="7509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97802-BD26-406D-8D7F-ABB55077E348}">
      <dsp:nvSpPr>
        <dsp:cNvPr id="0" name=""/>
        <dsp:cNvSpPr/>
      </dsp:nvSpPr>
      <dsp:spPr>
        <a:xfrm>
          <a:off x="0" y="4129995"/>
          <a:ext cx="8786842" cy="9386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solidFill>
                <a:schemeClr val="bg1"/>
              </a:solidFill>
            </a:rPr>
            <a:t>формирование в обществе экологического сознания -  понимания людьми природы как другого, как минимум равного им живого существа, над которым нельзя властвовать без ущерба для него и себя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bg1"/>
            </a:solidFill>
          </a:endParaRPr>
        </a:p>
      </dsp:txBody>
      <dsp:txXfrm>
        <a:off x="1851231" y="4129995"/>
        <a:ext cx="6935610" cy="938635"/>
      </dsp:txXfrm>
    </dsp:sp>
    <dsp:sp modelId="{3F75341E-851A-41AF-871D-4DF08A814702}">
      <dsp:nvSpPr>
        <dsp:cNvPr id="0" name=""/>
        <dsp:cNvSpPr/>
      </dsp:nvSpPr>
      <dsp:spPr>
        <a:xfrm>
          <a:off x="93863" y="4223858"/>
          <a:ext cx="1757368" cy="7509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 smtClean="0"/>
              <a:t>Образец подзаголовка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2303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717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021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715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3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4010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366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880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 dirty="0" smtClean="0"/>
              <a:t>Вставка рисунка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1149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047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674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41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71546"/>
            <a:ext cx="8280920" cy="214143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проблемы </a:t>
            </a:r>
            <a:r>
              <a:rPr lang="ru-RU" sz="5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</a:t>
            </a:r>
            <a:endParaRPr lang="ru-RU" sz="5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4941168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Харитонова Виктория Васильевна</a:t>
            </a:r>
          </a:p>
          <a:p>
            <a:r>
              <a:rPr lang="ru-RU" dirty="0" smtClean="0"/>
              <a:t>Учитель МБОУ </a:t>
            </a:r>
            <a:r>
              <a:rPr lang="ru-RU" dirty="0" err="1" smtClean="0"/>
              <a:t>Даньковской</a:t>
            </a:r>
            <a:r>
              <a:rPr lang="ru-RU" dirty="0" smtClean="0"/>
              <a:t> ОШ Смоленской области </a:t>
            </a:r>
            <a:r>
              <a:rPr lang="ru-RU" dirty="0" err="1" smtClean="0"/>
              <a:t>Починковского</a:t>
            </a:r>
            <a:r>
              <a:rPr lang="ru-RU" dirty="0" smtClean="0"/>
              <a:t> района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22296" cy="1431032"/>
          </a:xfrm>
        </p:spPr>
        <p:txBody>
          <a:bodyPr>
            <a:normAutofit fontScale="90000"/>
          </a:bodyPr>
          <a:lstStyle/>
          <a:p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ксплуатации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органических источников энергии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551137"/>
            <a:ext cx="837828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количество углекислого газа, попадающего в атмосферу, и недостаток растительности для полноценного его поглощения в наши дни приводят к образованию парникового эффекта и глобальному потеплению климата.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9" y="2972832"/>
            <a:ext cx="8378279" cy="11227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Запруживание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рек для постройки гидроэлектростанций влечет за собой изменение устоявшихся местных экосистем. Животные и птицы вынуждены переселяться в другие районы, что ведет к вымиранию многих видов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4437112"/>
            <a:ext cx="8378280" cy="11521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углекислого газа, в атмосферу попадает достаточно много вредных веществ, которые вызывают кислотные дожди, загрязняя тем самым почву и водоемы.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838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воды и водоемов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899" y="1628800"/>
            <a:ext cx="4531041" cy="4323083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проблема наиболее остро стоит в промышленных и густонаселенных районах страны. Специалисты утверждают, что большинство заболеваний у жителей крупных населенных пунктов связано как раз с проблемой загрязненной воды.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11943" t="22640" r="13637" b="55906"/>
          <a:stretch/>
        </p:blipFill>
        <p:spPr>
          <a:xfrm>
            <a:off x="600" y="5375819"/>
            <a:ext cx="9145017" cy="1482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877123"/>
            <a:ext cx="2924944" cy="2888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38036" y="2978728"/>
            <a:ext cx="4464713" cy="2444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2840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загрязнения гидросферы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844824"/>
            <a:ext cx="864096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Гибель флоры и фауны водоёма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3183491"/>
            <a:ext cx="864096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питьевой воды, поскольку химические отходы попадают в почву, отравляя тем самым грунтовые воды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51520" y="4365104"/>
            <a:ext cx="8662464" cy="165618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многих источниках по всей России вода уже стала непригодной для питья из-за загрязнения почвы химическими отходами.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95536" y="5589240"/>
            <a:ext cx="7560840" cy="126876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конце 19 века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тамбовчане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пили воду, которая была одной из лучших в России.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50867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4936" y="2834597"/>
            <a:ext cx="3437756" cy="2567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566936"/>
          </a:xfrm>
        </p:spPr>
        <p:txBody>
          <a:bodyPr>
            <a:normAutofit fontScale="90000"/>
          </a:bodyPr>
          <a:lstStyle/>
          <a:p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воздуха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70" y="836712"/>
            <a:ext cx="5256584" cy="4320479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 — наиболее, важная для человека составная часть воздуха. При нехватке кислорода у человека развиваются явления компенсаторного характера: учащается дыхание, ускоряется ток крови и т. д. За 60 лет жизни человека в городе через его легкие проходит 200 г вредных химических веществ, 16 г пыли, 0,1 г металлов. Из наиболее опасных для человека веществ можно назвать канцероген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бензопирена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(продукт термического разложения сырья и горения топлива), формальдегид и фенол.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1261" t="42125" r="18454" b="35235"/>
          <a:stretch/>
        </p:blipFill>
        <p:spPr>
          <a:xfrm>
            <a:off x="22770" y="4797152"/>
            <a:ext cx="8965504" cy="1623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18797" y="705105"/>
            <a:ext cx="3169477" cy="212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504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3968" y="332656"/>
            <a:ext cx="4680520" cy="5904656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Автомобильный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потребляет кислород воздуха для обеспечения процесса горения в двигателях; загрязняет атмосферу углекислым газом, пылью, взвешенными продуктами сгорания бензина (свинец, сернистый ангидрид и др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 горения органического топлива 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нефть, природный газ,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древесина) интенсивно потребляется кислород и атмосфера загрязняется углекислым газом, соединениями серы,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74" y="1268760"/>
            <a:ext cx="4389525" cy="2930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6799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загрязнения атмосферы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" y="1600200"/>
            <a:ext cx="8229600" cy="1036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большого количества озоновых дыр, увеличение интенсивности УФ-излучений.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" y="2868729"/>
            <a:ext cx="8229600" cy="9695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климата Земли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" y="4070113"/>
            <a:ext cx="8188424" cy="10208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заболеваний органов дыхательной системы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47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3955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бытовых отходов в России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144016" y="1178546"/>
            <a:ext cx="4716016" cy="525658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Наряду с вышеупомянутой не менее актуальна в России проблема утилизации бытовых отходов и загрязнения ими окружающей среды. В настоящее время она является одной из наиболее серьезных экологических проблем в стране: за год на одного жителя России образуется около 400 кг бытовых твердых отходов. А эффективных способов утилизации неорганики пока еще не придумано.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5891" y="1883027"/>
            <a:ext cx="3865828" cy="386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461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решить экологические проблемы лесов России и уменьшить их вырубку, потребуется: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выгодные условия экспорта древесины, в особенности ценных ее пород;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 лесников;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вырубки деревьев непосредственно в лесах. </a:t>
            </a:r>
          </a:p>
        </p:txBody>
      </p:sp>
    </p:spTree>
    <p:extLst>
      <p:ext uri="{BB962C8B-B14F-4D97-AF65-F5344CB8AC3E}">
        <p14:creationId xmlns:p14="http://schemas.microsoft.com/office/powerpoint/2010/main" xmlns="" val="91869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676869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очистки воды необходимы: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реорганизация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очистных сооружений, большинство из которых не справляется со своими функциями ввиду устаревшего и во многом неисправного оборудования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пересмотр технологий переработки и утилизации отходов производства;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усовершенствование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 утилизации бытовых неорганических отходов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273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очистки воздуха нужно следующее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более современных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видов топлива, которые давали бы возможность существенно сократить выброс вредных веществ в атмосферу;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усовершенствование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фильтров на предприятиях тяжелой промышленности. </a:t>
            </a:r>
          </a:p>
        </p:txBody>
      </p:sp>
    </p:spTree>
    <p:extLst>
      <p:ext uri="{BB962C8B-B14F-4D97-AF65-F5344CB8AC3E}">
        <p14:creationId xmlns:p14="http://schemas.microsoft.com/office/powerpoint/2010/main" xmlns="" val="2335529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71e67e7fda3f33622d56aba4db389c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4900554" cy="32221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Понятие экология Экология (от греч. </a:t>
            </a:r>
            <a:r>
              <a:rPr lang="ru-RU" dirty="0" err="1" smtClean="0"/>
              <a:t>oikos</a:t>
            </a:r>
            <a:r>
              <a:rPr lang="ru-RU" dirty="0" smtClean="0"/>
              <a:t> — дом, жилище, местообитание и </a:t>
            </a:r>
            <a:r>
              <a:rPr lang="ru-RU" dirty="0" err="1" smtClean="0"/>
              <a:t>logos</a:t>
            </a:r>
            <a:r>
              <a:rPr lang="ru-RU" dirty="0" smtClean="0"/>
              <a:t> — наука, учение) — наука о взаимоотношениях живых организмов между собой и со средой их обитания. Термин «экология» впервые ввел немецкий биолог Эрнест Геккель в 1866 г. в </a:t>
            </a:r>
            <a:r>
              <a:rPr lang="ru-RU" dirty="0" smtClean="0"/>
              <a:t>книге </a:t>
            </a:r>
            <a:r>
              <a:rPr lang="ru-RU" dirty="0" smtClean="0"/>
              <a:t>«Всеобщая морфология организмов</a:t>
            </a:r>
            <a:r>
              <a:rPr lang="ru-RU" dirty="0" smtClean="0"/>
              <a:t>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уменьшения количества бытовых отходов: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усовершенствования способов утилизации бытовых отходов потребуется также решить вопрос с использованием более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 при изготовлении, к примеру, упаковок для продуктов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уменьшения загрязненности лесопосадок и других мест отдыха необходима организация работы с населением на экологические темы,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введение жестких штрафных санкций за выброс неорганического мусора в неположенном месте.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2065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06" y="131272"/>
            <a:ext cx="4500594" cy="4154984"/>
          </a:xfrm>
          <a:prstGeom prst="rect">
            <a:avLst/>
          </a:prstGeom>
          <a:solidFill>
            <a:schemeClr val="tx1">
              <a:lumMod val="85000"/>
              <a:alpha val="28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Проблема. </a:t>
            </a:r>
            <a:r>
              <a:rPr lang="ru-RU" sz="2400" dirty="0" smtClean="0">
                <a:solidFill>
                  <a:schemeClr val="bg1"/>
                </a:solidFill>
              </a:rPr>
              <a:t>Загрязнение атмосферного воздуха, которое превышает санитарно-гигиенические нормы более чем в 200 населенных пунктах и затрагивает половину населения страны. Наибольший "вклад" в загрязнение вносят выбросы энергетических и промышленных предприятий и автомобильного транспорта.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0_8d54f_11a5413e_XL.jpg"/>
          <p:cNvPicPr>
            <a:picLocks noChangeAspect="1"/>
          </p:cNvPicPr>
          <p:nvPr/>
        </p:nvPicPr>
        <p:blipFill>
          <a:blip r:embed="rId2" cstate="print"/>
          <a:srcRect b="6149"/>
          <a:stretch>
            <a:fillRect/>
          </a:stretch>
        </p:blipFill>
        <p:spPr>
          <a:xfrm>
            <a:off x="4672072" y="0"/>
            <a:ext cx="4471927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ic_533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316168"/>
            <a:ext cx="4429124" cy="3541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ar_traffc_rush hour_environmental pollution_exhaust emission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357670"/>
            <a:ext cx="478004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61755731_8.jpg"/>
          <p:cNvPicPr>
            <a:picLocks noChangeAspect="1"/>
          </p:cNvPicPr>
          <p:nvPr/>
        </p:nvPicPr>
        <p:blipFill>
          <a:blip r:embed="rId2" cstate="print"/>
          <a:srcRect t="11034"/>
          <a:stretch>
            <a:fillRect/>
          </a:stretch>
        </p:blipFill>
        <p:spPr>
          <a:xfrm>
            <a:off x="0" y="0"/>
            <a:ext cx="4357686" cy="2661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13-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5014" y="1303824"/>
            <a:ext cx="134900" cy="99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c53ca1bbb7e9749ebb88419ad1814d9.jpg"/>
          <p:cNvPicPr>
            <a:picLocks noChangeAspect="1"/>
          </p:cNvPicPr>
          <p:nvPr/>
        </p:nvPicPr>
        <p:blipFill>
          <a:blip r:embed="rId4" cstate="print"/>
          <a:srcRect t="11692" b="10512"/>
          <a:stretch>
            <a:fillRect/>
          </a:stretch>
        </p:blipFill>
        <p:spPr>
          <a:xfrm>
            <a:off x="4613830" y="0"/>
            <a:ext cx="453017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32792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3" y="3595182"/>
            <a:ext cx="4357687" cy="3262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13-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585739"/>
            <a:ext cx="4429124" cy="3272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1714488"/>
            <a:ext cx="9144000" cy="3416320"/>
          </a:xfrm>
          <a:prstGeom prst="rect">
            <a:avLst/>
          </a:prstGeom>
          <a:solidFill>
            <a:schemeClr val="tx1">
              <a:lumMod val="75000"/>
              <a:alpha val="56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Проблема. </a:t>
            </a:r>
            <a:r>
              <a:rPr lang="ru-RU" sz="2400" dirty="0" smtClean="0">
                <a:solidFill>
                  <a:schemeClr val="bg1"/>
                </a:solidFill>
              </a:rPr>
              <a:t>Ухудшение качества воды в большинстве водных объектов России, в которых фиксируется высокий уровень загрязнения из-за сбросов сточных вод, перегруженности и низкой эффективности работы очистных сооружений. Происходит </a:t>
            </a:r>
            <a:r>
              <a:rPr lang="ru-RU" sz="2400" dirty="0" err="1" smtClean="0">
                <a:solidFill>
                  <a:schemeClr val="bg1"/>
                </a:solidFill>
              </a:rPr>
              <a:t>эвтрофикация</a:t>
            </a:r>
            <a:r>
              <a:rPr lang="ru-RU" sz="2400" dirty="0" smtClean="0">
                <a:solidFill>
                  <a:schemeClr val="bg1"/>
                </a:solidFill>
              </a:rPr>
              <a:t>  (процесс ухудшения качества воды из-за избыточного поступления в водоем так называемых «биогенных элементов», в первую очередь соединений азота и фосфора) большинства водных объектов и некоторых внутренних морей — Азовского, северной части Каспия и Балтийского.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6248" y="214290"/>
            <a:ext cx="4714908" cy="3046988"/>
          </a:xfrm>
          <a:prstGeom prst="rect">
            <a:avLst/>
          </a:prstGeom>
          <a:solidFill>
            <a:schemeClr val="tx1">
              <a:lumMod val="85000"/>
              <a:alpha val="31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Проблема. </a:t>
            </a:r>
            <a:r>
              <a:rPr lang="ru-RU" sz="2400" dirty="0" smtClean="0">
                <a:solidFill>
                  <a:schemeClr val="bg1"/>
                </a:solidFill>
              </a:rPr>
              <a:t>Неудовлетворительное состояние значительной части используемых в сельском хозяйстве земель России, на 60% которых идет деградация за счет эрозии почв, снижения плодородия, накопления вредных веществ.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615182[191798](220x176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4286252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N3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43314"/>
            <a:ext cx="4286248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oil-soil-toil-and-troub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38790" y="3643314"/>
            <a:ext cx="4805210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71414"/>
            <a:ext cx="8786874" cy="1569660"/>
          </a:xfrm>
          <a:prstGeom prst="rect">
            <a:avLst/>
          </a:prstGeom>
          <a:solidFill>
            <a:schemeClr val="tx1">
              <a:lumMod val="85000"/>
              <a:alpha val="3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Проблема. </a:t>
            </a:r>
            <a:r>
              <a:rPr lang="ru-RU" sz="2400" dirty="0" smtClean="0">
                <a:solidFill>
                  <a:schemeClr val="bg1"/>
                </a:solidFill>
              </a:rPr>
              <a:t>Повсеместное сокращение разнообразия экосистем, количества видов растений и животных, что ведет к дестабилизации окружающей среды и невосполнимым потерям генофонда.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0926095bacc192f8d12777a725ac76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43049"/>
            <a:ext cx="3714744" cy="2788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wpapers_ru_Беллоголовый-оре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0182" y="3982636"/>
            <a:ext cx="3833818" cy="2875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329189221_Podborka_prikol_nyh_foto_773_117_foto_107.jpg"/>
          <p:cNvPicPr>
            <a:picLocks noChangeAspect="1"/>
          </p:cNvPicPr>
          <p:nvPr/>
        </p:nvPicPr>
        <p:blipFill>
          <a:blip r:embed="rId4" cstate="print"/>
          <a:srcRect l="6071" r="11428" b="8064"/>
          <a:stretch>
            <a:fillRect/>
          </a:stretch>
        </p:blipFill>
        <p:spPr>
          <a:xfrm>
            <a:off x="0" y="4322473"/>
            <a:ext cx="3714743" cy="2749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31889172_11n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78837" y="1643050"/>
            <a:ext cx="3865163" cy="2452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4520117_30_6.jpg"/>
          <p:cNvPicPr>
            <a:picLocks noChangeAspect="1"/>
          </p:cNvPicPr>
          <p:nvPr/>
        </p:nvPicPr>
        <p:blipFill>
          <a:blip r:embed="rId6" cstate="print"/>
          <a:srcRect b="7411"/>
          <a:stretch>
            <a:fillRect/>
          </a:stretch>
        </p:blipFill>
        <p:spPr>
          <a:xfrm>
            <a:off x="2714612" y="3357562"/>
            <a:ext cx="3357586" cy="2283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290"/>
            <a:ext cx="4286280" cy="2677656"/>
          </a:xfrm>
          <a:prstGeom prst="rect">
            <a:avLst/>
          </a:prstGeom>
          <a:solidFill>
            <a:schemeClr val="tx1">
              <a:lumMod val="85000"/>
              <a:alpha val="32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Проблема. </a:t>
            </a:r>
            <a:r>
              <a:rPr lang="ru-RU" sz="2400" dirty="0" smtClean="0">
                <a:solidFill>
                  <a:schemeClr val="bg1"/>
                </a:solidFill>
              </a:rPr>
              <a:t>Ослабление охраны уникальных природных объектов, в том числе заповедников и национальных парков, на обустройство которых не выделяется необходимых средств.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medium_Strelba.jpg"/>
          <p:cNvPicPr>
            <a:picLocks noChangeAspect="1"/>
          </p:cNvPicPr>
          <p:nvPr/>
        </p:nvPicPr>
        <p:blipFill>
          <a:blip r:embed="rId2" cstate="print"/>
          <a:srcRect b="4650"/>
          <a:stretch>
            <a:fillRect/>
          </a:stretch>
        </p:blipFill>
        <p:spPr>
          <a:xfrm>
            <a:off x="0" y="3929042"/>
            <a:ext cx="460411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931707_2007021417105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KahlC_4_141_en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431030"/>
            <a:ext cx="4572000" cy="3426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2703040"/>
            <a:ext cx="4643438" cy="4154984"/>
          </a:xfrm>
          <a:prstGeom prst="rect">
            <a:avLst/>
          </a:prstGeom>
          <a:solidFill>
            <a:schemeClr val="tx1">
              <a:lumMod val="85000"/>
              <a:alpha val="32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Проблема. </a:t>
            </a:r>
            <a:r>
              <a:rPr lang="ru-RU" sz="2400" dirty="0" smtClean="0">
                <a:solidFill>
                  <a:schemeClr val="bg1"/>
                </a:solidFill>
              </a:rPr>
              <a:t>Нерешенность проблем хранения и утилизации ядерных, опасных токсичных промышленных и бытовых отходов на фоне тенденций к использованию территории России в качестве места переработки и захоронения опасных для окружающей среды отходов, материалов и веществ, в том числе из третьих стран.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A29-12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37720" cy="3403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3277" y="0"/>
            <a:ext cx="4680723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37_Korovy_s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07618"/>
            <a:ext cx="4572000" cy="3050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Пути решения глобальных экологических проблем: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42844" y="1500174"/>
          <a:ext cx="8786842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1BDF67-C1A5-4815-8C71-2B6A155F52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dgm id="{271BDF67-C1A5-4815-8C71-2B6A155F52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9DCE24F-4F2E-4528-B2D8-B1E40FF393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graphicEl>
                                              <a:dgm id="{89DCE24F-4F2E-4528-B2D8-B1E40FF393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49555B-1980-4991-BC43-132522C4C4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graphicEl>
                                              <a:dgm id="{2D49555B-1980-4991-BC43-132522C4C4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137E09-4BD6-40A5-B174-CEDA7FDC4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graphicEl>
                                              <a:dgm id="{4D137E09-4BD6-40A5-B174-CEDA7FDC45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E22F339-9535-4765-9962-14C1D3EA13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graphicEl>
                                              <a:dgm id="{AE22F339-9535-4765-9962-14C1D3EA13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53559DB-0DD0-4C53-BE25-D4FAA06DBE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graphicEl>
                                              <a:dgm id="{A53559DB-0DD0-4C53-BE25-D4FAA06DBE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30E1DE-7B66-4AF9-9399-CFF2CBCAD1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graphicEl>
                                              <a:dgm id="{7130E1DE-7B66-4AF9-9399-CFF2CBCAD1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8943866-B92E-4CB7-8657-B702ED9929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graphicEl>
                                              <a:dgm id="{E8943866-B92E-4CB7-8657-B702ED9929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75341E-851A-41AF-871D-4DF08A8147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dgm id="{3F75341E-851A-41AF-871D-4DF08A8147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9297802-BD26-406D-8D7F-ABB55077E3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graphicEl>
                                              <a:dgm id="{59297802-BD26-406D-8D7F-ABB55077E3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2928934"/>
            <a:ext cx="6882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85728"/>
            <a:ext cx="8429684" cy="187743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Экологическая проблема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8ED29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это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изменение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природной среды, в результате антропогенных воздействий, ведущее к нарушению структуры и функционирования природы.</a:t>
            </a:r>
          </a:p>
        </p:txBody>
      </p:sp>
      <p:pic>
        <p:nvPicPr>
          <p:cNvPr id="5" name="Рисунок 4" descr="0.72160300 1225096614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209800"/>
            <a:ext cx="76200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438" y="1350963"/>
            <a:ext cx="3008312" cy="45069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Россия - одна из самых загрязненных в экологическом отношении стран на планете. Спад производства не сопровождался аналогичным уменьшением объема вредных выбросов в окружающую среду - в кризисных условиях предприятия экономят на природоохранных затратах. </a:t>
            </a:r>
          </a:p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6438" y="512763"/>
            <a:ext cx="8156575" cy="7762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" name="Рисунок 3" descr="sto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500174"/>
            <a:ext cx="3305177" cy="4691892"/>
          </a:xfrm>
          <a:prstGeom prst="rect">
            <a:avLst/>
          </a:prstGeom>
          <a:ln w="88900" cap="sq" cmpd="thickThin">
            <a:solidFill>
              <a:schemeClr val="bg2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005244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54461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является одной из наиболее загрязненных в экологическом плане стран в мире. </a:t>
            </a:r>
            <a:endParaRPr lang="ru-RU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в первую очередь техногенные факторы, такие как вырубка лесов, загрязнение водоемов, почвы и атмосферы отходами заводского производства. </a:t>
            </a:r>
            <a:endParaRPr lang="ru-RU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беда не только отдельных стран, но и всей планеты в целом. </a:t>
            </a:r>
          </a:p>
          <a:p>
            <a:pPr algn="just"/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какие экологические проблемы существуют в России, глобальные и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19707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Вырубка лесов</a:t>
            </a:r>
            <a:r>
              <a:rPr lang="ru-RU" altLang="zh-CN" dirty="0"/>
              <a:t/>
            </a:r>
            <a:br>
              <a:rPr lang="ru-RU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960" y="1196752"/>
            <a:ext cx="4788024" cy="579192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осуществляется бесконтрольная и беззаконная вырубка лесных массивов. Это глобальные экологические проблемы целых регионов России. 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 браконьерами вырубаются ценные породы деревьев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 встает проблема скорого обезлесения сибирских районов. Также ведется расчистка земель под сельскохозяйственные угодья и для добычи полезных ископаемых. </a:t>
            </a:r>
            <a:endParaRPr lang="ru-RU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экономического урона государству бесконтрольная вырубка лесов причиняет непоправимый вред многим экосистемам, которые создавались и поддерживались в течение тысячелетий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877" y="971308"/>
            <a:ext cx="421246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055" y="4005064"/>
            <a:ext cx="420229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1597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29840" y="1433228"/>
            <a:ext cx="871296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Вытеснение животных и птиц с их исконных мест обитания.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840" y="2372656"/>
            <a:ext cx="864096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устоявшихся экосистем, увеличение парникового эффекта на планете.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9840" y="3384092"/>
            <a:ext cx="871296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глобальное потепление, которое в той или иной степени ведет к изменению практически всех экосистем Земли.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9840" y="4378654"/>
            <a:ext cx="871296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частности, нарушается круговорот воды, что приводит к установлению более засушливого климата на планете.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9840" y="5373216"/>
            <a:ext cx="8663297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Ускоренное разрушение верхних слоев почвы и их выветривание.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вырубки лесов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416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Энергетика России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154" y="1417638"/>
            <a:ext cx="8372317" cy="4525963"/>
          </a:xfrm>
        </p:spPr>
        <p:txBody>
          <a:bodyPr>
            <a:normAutofit fontScale="85000" lnSpcReduction="10000"/>
          </a:bodyPr>
          <a:lstStyle/>
          <a:p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экологической обстановки от выработки электроэнергии самая прямая, поскольку существует три разновидности источников энергии: </a:t>
            </a:r>
            <a:endParaRPr lang="ru-RU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altLang="zh-CN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Органические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 ним относятся газ, нефть, древесный уголь и непосредственно сама древесина. </a:t>
            </a:r>
            <a:endParaRPr lang="ru-RU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altLang="zh-CN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Водные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есть использование мощности водного потока для преобразования ее в тепло- и электроэнергию. </a:t>
            </a:r>
            <a:endParaRPr lang="ru-RU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altLang="zh-CN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Атомные</a:t>
            </a:r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 использование энергии, высвобождаемой во время ядерных реакций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61356"/>
            <a:ext cx="4067944" cy="468052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Эксплуатация органических источников энергии напрямую связана с их сжиганием. Нужно сказать, что вырубка лесных массивов осуществляется не только для того, чтобы использовать древесину как вид топлива, но и затем, чтобы расчистить место для добычи угля, нефти и газа, которые сами по себе являются органическими источниками энергии</a:t>
            </a:r>
            <a:r>
              <a:rPr lang="ru-RU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6279" t="45281" r="37271" b="33266"/>
          <a:stretch/>
        </p:blipFill>
        <p:spPr>
          <a:xfrm>
            <a:off x="1304805" y="5157192"/>
            <a:ext cx="7344817" cy="1569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88640"/>
            <a:ext cx="406085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8120" y="2852937"/>
            <a:ext cx="404276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0308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544</TotalTime>
  <Words>1240</Words>
  <Application>Microsoft Office PowerPoint</Application>
  <PresentationFormat>Экран (4:3)</PresentationFormat>
  <Paragraphs>75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Апекс</vt:lpstr>
      <vt:lpstr>Office 主题</vt:lpstr>
      <vt:lpstr>Экологические проблемы России</vt:lpstr>
      <vt:lpstr>Слайд 2</vt:lpstr>
      <vt:lpstr>Слайд 3</vt:lpstr>
      <vt:lpstr>Слайд 4</vt:lpstr>
      <vt:lpstr>Слайд 5</vt:lpstr>
      <vt:lpstr>Вырубка лесов </vt:lpstr>
      <vt:lpstr>Последствия вырубки лесов</vt:lpstr>
      <vt:lpstr>Энергетика России и экология</vt:lpstr>
      <vt:lpstr>Слайд 9</vt:lpstr>
      <vt:lpstr>Последствия эксплуатации органических источников энергии </vt:lpstr>
      <vt:lpstr>Загрязнение воды и водоемов </vt:lpstr>
      <vt:lpstr>Последствия загрязнения гидросферы</vt:lpstr>
      <vt:lpstr>Загрязнение воздуха</vt:lpstr>
      <vt:lpstr>Слайд 14</vt:lpstr>
      <vt:lpstr>Последствия загрязнения атмосферы</vt:lpstr>
      <vt:lpstr>Проблема бытовых отходов в России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Пути решения глобальных экологических проблем: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Экологические проблемы России</dc:title>
  <dc:creator>Пользователь</dc:creator>
  <cp:lastModifiedBy>ИРМИС</cp:lastModifiedBy>
  <cp:revision>35</cp:revision>
  <dcterms:modified xsi:type="dcterms:W3CDTF">2022-03-02T06:59:01Z</dcterms:modified>
</cp:coreProperties>
</file>